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95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1470025"/>
          </a:xfrm>
        </p:spPr>
        <p:txBody>
          <a:bodyPr/>
          <a:lstStyle/>
          <a:p>
            <a:r>
              <a:rPr lang="ru-RU" dirty="0" smtClean="0"/>
              <a:t>Викторина по математике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1720" y="4221088"/>
            <a:ext cx="6400800" cy="1752600"/>
          </a:xfrm>
        </p:spPr>
        <p:txBody>
          <a:bodyPr>
            <a:noAutofit/>
          </a:bodyPr>
          <a:lstStyle/>
          <a:p>
            <a:pPr algn="r"/>
            <a:r>
              <a:rPr lang="ru-RU" sz="2800" dirty="0" smtClean="0"/>
              <a:t>Воспитателя школы – интерната №49</a:t>
            </a:r>
          </a:p>
          <a:p>
            <a:pPr algn="r"/>
            <a:r>
              <a:rPr lang="ru-RU" sz="2800" dirty="0" err="1" smtClean="0"/>
              <a:t>Махлатовой</a:t>
            </a:r>
            <a:r>
              <a:rPr lang="ru-RU" sz="2800" dirty="0" smtClean="0"/>
              <a:t> Ксении Николаевны</a:t>
            </a:r>
            <a:endParaRPr lang="ru-RU" sz="2800" dirty="0"/>
          </a:p>
        </p:txBody>
      </p:sp>
      <p:pic>
        <p:nvPicPr>
          <p:cNvPr id="2050" name="Picture 2" descr="C:\Users\Юрий\AppData\Local\Microsoft\Windows\Temporary Internet Files\Content.IE5\3Y2FXWJ3\math4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284984"/>
            <a:ext cx="2168628" cy="2996952"/>
          </a:xfrm>
          <a:prstGeom prst="rect">
            <a:avLst/>
          </a:prstGeom>
          <a:noFill/>
        </p:spPr>
      </p:pic>
      <p:pic>
        <p:nvPicPr>
          <p:cNvPr id="2051" name="Picture 3" descr="C:\Users\Юрий\AppData\Local\Microsoft\Windows\Temporary Internet Files\Content.IE5\GB0ZLTSL\tetradi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404664"/>
            <a:ext cx="2400300" cy="1524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17569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Используемая литература и сайты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 smtClean="0"/>
              <a:t>Содержание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3200" dirty="0" smtClean="0">
                <a:hlinkClick r:id="rId2" action="ppaction://hlinksldjump"/>
              </a:rPr>
              <a:t>Четвертый лишний</a:t>
            </a:r>
            <a:endParaRPr lang="ru-RU" sz="3200" dirty="0" smtClean="0"/>
          </a:p>
          <a:p>
            <a:pPr>
              <a:buFont typeface="Wingdings" pitchFamily="2" charset="2"/>
              <a:buChar char="ü"/>
            </a:pPr>
            <a:r>
              <a:rPr lang="ru-RU" sz="3200" dirty="0" smtClean="0">
                <a:hlinkClick r:id="rId3" action="ppaction://hlinksldjump"/>
              </a:rPr>
              <a:t>Продолжи ряд</a:t>
            </a:r>
            <a:endParaRPr lang="ru-RU" sz="3200" dirty="0" smtClean="0"/>
          </a:p>
          <a:p>
            <a:pPr>
              <a:buFont typeface="Wingdings" pitchFamily="2" charset="2"/>
              <a:buChar char="ü"/>
            </a:pPr>
            <a:r>
              <a:rPr lang="ru-RU" sz="3200" dirty="0" smtClean="0">
                <a:hlinkClick r:id="rId4" action="ppaction://hlinksldjump"/>
              </a:rPr>
              <a:t>Подбери ответ </a:t>
            </a:r>
            <a:endParaRPr lang="ru-RU" sz="3200" dirty="0" smtClean="0"/>
          </a:p>
          <a:p>
            <a:pPr>
              <a:buFont typeface="Wingdings" pitchFamily="2" charset="2"/>
              <a:buChar char="ü"/>
            </a:pPr>
            <a:r>
              <a:rPr lang="ru-RU" sz="3200" dirty="0" smtClean="0">
                <a:hlinkClick r:id="rId5" action="ppaction://hlinksldjump"/>
              </a:rPr>
              <a:t>Найди ошибку </a:t>
            </a:r>
            <a:endParaRPr lang="ru-RU" sz="3200" dirty="0" smtClean="0"/>
          </a:p>
          <a:p>
            <a:pPr>
              <a:buFont typeface="Wingdings" pitchFamily="2" charset="2"/>
              <a:buChar char="ü"/>
            </a:pPr>
            <a:r>
              <a:rPr lang="ru-RU" sz="3200" dirty="0" smtClean="0">
                <a:hlinkClick r:id="rId6" action="ppaction://hlinksldjump"/>
              </a:rPr>
              <a:t>Реши задачу</a:t>
            </a:r>
            <a:endParaRPr lang="ru-RU" sz="3200" dirty="0" smtClean="0"/>
          </a:p>
          <a:p>
            <a:pPr>
              <a:buFont typeface="Wingdings" pitchFamily="2" charset="2"/>
              <a:buChar char="ü"/>
            </a:pPr>
            <a:r>
              <a:rPr lang="ru-RU" sz="3200" dirty="0" smtClean="0">
                <a:hlinkClick r:id="rId7" action="ppaction://hlinksldjump"/>
              </a:rPr>
              <a:t>Геометрическая загадка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2057786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Четвертый лишний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100628"/>
            <a:ext cx="7920880" cy="340849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1052736"/>
            <a:ext cx="2448272" cy="187220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5148064" y="1033407"/>
            <a:ext cx="2304256" cy="2016224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1028202" y="3429000"/>
            <a:ext cx="2304256" cy="2520280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Трапеция 6"/>
          <p:cNvSpPr/>
          <p:nvPr/>
        </p:nvSpPr>
        <p:spPr>
          <a:xfrm>
            <a:off x="4860032" y="3609020"/>
            <a:ext cx="3240360" cy="2340260"/>
          </a:xfrm>
          <a:prstGeom prst="trapezoi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020272" y="6165304"/>
            <a:ext cx="17915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К  содержанию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96943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Продолжи ряд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6             18              30            42             54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75856" y="4221088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12</a:t>
            </a:r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3573016"/>
            <a:ext cx="441146" cy="369332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chemeClr val="accent1">
                <a:lumMod val="75000"/>
              </a:schemeClr>
            </a:extrusionClr>
          </a:sp3d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accent2"/>
                </a:solidFill>
              </a:rPr>
              <a:t>24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71800" y="2492896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36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76256" y="2492896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accent6"/>
                </a:solidFill>
              </a:rPr>
              <a:t>48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292080" y="4293096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60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948264" y="6237312"/>
            <a:ext cx="17915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К  содержанию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0814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96296E-6 C -0.00191 -0.00903 -0.00659 -0.01922 -0.0125 -0.02431 C -0.01475 -0.03334 -0.01232 -0.02593 -0.01857 -0.03565 C -0.02135 -0.03959 -0.02378 -0.04398 -0.02604 -0.04861 C -0.02708 -0.05139 -0.02708 -0.05463 -0.02847 -0.05695 C -0.03125 -0.06204 -0.03559 -0.06505 -0.03836 -0.06968 C -0.04166 -0.08125 -0.04809 -0.08588 -0.05434 -0.09422 C -0.05746 -0.1044 -0.06163 -0.10764 -0.06666 -0.1169 C -0.07378 -0.13033 -0.06701 -0.1206 -0.07413 -0.13658 C -0.07534 -0.13935 -0.07777 -0.14167 -0.07899 -0.14468 C -0.08368 -0.15579 -0.0842 -0.1676 -0.0901 -0.17732 C -0.09253 -0.18542 -0.09479 -0.18959 -0.09878 -0.19653 C -0.1026 -0.21667 -0.10746 -0.23704 -0.11232 -0.25672 C -0.11336 -0.26111 -0.11597 -0.26412 -0.11736 -0.26806 C -0.12066 -0.27917 -0.12031 -0.28843 -0.12708 -0.29723 C -0.12951 -0.3206 -0.12569 -0.29908 -0.13211 -0.31528 C -0.13559 -0.32454 -0.13472 -0.32709 -0.14062 -0.33473 C -0.14826 -0.35463 -0.15781 -0.36528 -0.17135 -0.37685 C -0.17673 -0.3875 -0.18246 -0.38935 -0.19114 -0.39329 C -0.19913 -0.40371 -0.18993 -0.39329 -0.20225 -0.40139 C -0.20503 -0.40301 -0.20711 -0.40579 -0.20972 -0.40787 C -0.21093 -0.4088 -0.21336 -0.41111 -0.21336 -0.41088 C -0.21493 -0.41435 -0.21666 -0.4176 -0.2184 -0.42107 C -0.21927 -0.42269 -0.22083 -0.4257 -0.22083 -0.42547 C -0.221 -0.42685 -0.22274 -0.43449 -0.22326 -0.43542 C -0.2243 -0.43727 -0.22638 -0.4382 -0.22691 -0.44051 C -0.2276 -0.44352 -0.22691 -0.44676 -0.22691 -0.45 " pathEditMode="relative" rAng="0" ptsTypes="ffffffffffffffffffffffffff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" y="-2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77 -0.02894 C 0.00834 -0.03704 0.01146 -0.04213 0.01407 -0.04954 C 0.01511 -0.05255 0.01528 -0.05602 0.01632 -0.05903 C 0.01945 -0.06736 0.02448 -0.07662 0.0283 -0.08449 C 0.03021 -0.09329 0.03212 -0.10324 0.03542 -0.11135 C 0.03681 -0.11459 0.04011 -0.12084 0.04011 -0.12084 C 0.04427 -0.1426 0.04271 -0.13357 0.04497 -0.14792 C 0.04618 -0.16852 0.04757 -0.16968 0.04966 -0.18611 C 0.05087 -0.19607 0.05157 -0.2088 0.05573 -0.21783 C 0.06528 -0.23912 0.06094 -0.22801 0.06875 -0.25116 C 0.07101 -0.25811 0.07552 -0.26343 0.0783 -0.27014 C 0.08108 -0.27639 0.0823 -0.28311 0.08542 -0.28912 C 0.08698 -0.29931 0.08716 -0.31227 0.09132 -0.32084 C 0.09358 -0.34491 0.09132 -0.34098 0.11042 -0.34306 C 0.12136 -0.34792 0.10504 -0.34098 0.13177 -0.3463 C 0.13438 -0.34676 0.13907 -0.34954 0.13907 -0.34954 C 0.14045 -0.35232 0.14497 -0.35695 0.14497 -0.35903 " pathEditMode="relative" ptsTypes="ffffffffffffffff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29 -0.0331 C 0.00816 -0.0456 0.01076 -0.05602 0.01215 -0.06806 C 0.01389 -0.08334 0.0151 -0.09398 0.02048 -0.10787 C 0.02343 -0.11551 0.02378 -0.12431 0.0276 -0.13148 C 0.02795 -0.1331 0.0283 -0.13472 0.02882 -0.13634 C 0.02951 -0.1382 0.03073 -0.13935 0.03125 -0.14121 C 0.03194 -0.14329 0.03177 -0.14537 0.03229 -0.14746 C 0.03298 -0.14977 0.03385 -0.15162 0.03472 -0.15371 C 0.03507 -0.15648 0.03541 -0.15926 0.03593 -0.16181 C 0.03663 -0.16505 0.03837 -0.1713 0.03837 -0.17107 C 0.0368 -0.18959 0.03593 -0.19514 0.03593 -0.21574 " pathEditMode="relative" rAng="0" ptsTypes="ffffffffff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" y="-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22222E-6 C -0.00434 -0.01273 -0.01042 -0.02269 -0.01788 -0.03194 C -0.02274 -0.03796 -0.02969 -0.04861 -0.03559 -0.05417 C -0.0408 -0.05903 -0.04653 -0.06042 -0.05226 -0.06366 C -0.08455 -0.08171 -0.1158 -0.07986 -0.15122 -0.08102 C -0.16806 -0.08426 -0.18264 -0.08773 -0.2 -0.08889 C -0.2099 -0.09051 -0.21979 -0.09005 -0.22969 -0.09213 C -0.23472 -0.09306 -0.24063 -0.1 -0.24514 -0.10324 C -0.24879 -0.11065 -0.25417 -0.11412 -0.25833 -0.12083 C -0.26215 -0.12708 -0.26962 -0.13819 -0.27257 -0.14606 C -0.275 -0.15278 -0.27691 -0.15671 -0.2809 -0.16204 C -0.28594 -0.18102 -0.3059 -0.18796 -0.3059 -0.21111 " pathEditMode="relative" ptsTypes="fffffffffff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6 -0.02107 C 0.00416 -0.03496 0.00087 -0.02107 0.00521 -0.03218 C 0.00903 -0.0419 0.01007 -0.05394 0.01354 -0.06389 C 0.01475 -0.06736 0.01736 -0.07477 0.01823 -0.07824 C 0.02083 -0.08959 0.02135 -0.10162 0.02309 -0.1132 C 0.02222 -0.15903 0.0243 -0.21667 0.00399 -0.25764 C 0.00156 -0.27315 -0.00417 -0.29283 -0.01146 -0.30533 C -0.01493 -0.31134 -0.0184 -0.31759 -0.02101 -0.32431 C -0.02986 -0.34746 -0.0415 -0.36852 -0.05313 -0.38935 C -0.05504 -0.39722 -0.0592 -0.40255 -0.06146 -0.40996 C -0.06424 -0.41898 -0.06597 -0.42871 -0.06979 -0.43704 C -0.06667 -0.44908 -0.07136 -0.43426 -0.06511 -0.44491 C -0.0592 -0.45509 -0.06962 -0.44491 -0.06025 -0.45278 C -0.05677 -0.46898 -0.03455 -0.46574 -0.02587 -0.47824 " pathEditMode="relative" rAng="0" ptsTypes="fffffffffffffA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" y="-2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Подбери ответ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258 + 343 =                                                          </a:t>
            </a:r>
          </a:p>
          <a:p>
            <a:r>
              <a:rPr lang="ru-RU" dirty="0" smtClean="0"/>
              <a:t>659 – 230 =                                                                                                   </a:t>
            </a:r>
          </a:p>
          <a:p>
            <a:r>
              <a:rPr lang="ru-RU" dirty="0" smtClean="0"/>
              <a:t>678 – 500 =</a:t>
            </a:r>
          </a:p>
          <a:p>
            <a:r>
              <a:rPr lang="ru-RU" dirty="0" smtClean="0"/>
              <a:t>246 + 90 =</a:t>
            </a:r>
          </a:p>
          <a:p>
            <a:r>
              <a:rPr lang="ru-RU" dirty="0" smtClean="0"/>
              <a:t>250 : 5 =                                                                  </a:t>
            </a:r>
          </a:p>
          <a:p>
            <a:r>
              <a:rPr lang="ru-RU" dirty="0" smtClean="0"/>
              <a:t>640 : 8 =                                                                  </a:t>
            </a:r>
          </a:p>
          <a:p>
            <a:r>
              <a:rPr lang="ru-RU" dirty="0" smtClean="0"/>
              <a:t>30 * 5 =                                                                   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4293096"/>
            <a:ext cx="58381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rgbClr val="000000"/>
                </a:solidFill>
              </a:rPr>
              <a:t>150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835696" y="3861048"/>
            <a:ext cx="58381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rgbClr val="000000"/>
                </a:solidFill>
              </a:rPr>
              <a:t>178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411760" y="3861048"/>
            <a:ext cx="52610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rgbClr val="000000"/>
                </a:solidFill>
              </a:rPr>
              <a:t>601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843808" y="3861048"/>
            <a:ext cx="5902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</a:t>
            </a:r>
            <a:r>
              <a:rPr lang="ru-RU" sz="1600" b="1" dirty="0" smtClean="0">
                <a:solidFill>
                  <a:srgbClr val="000000"/>
                </a:solidFill>
              </a:rPr>
              <a:t>429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059832" y="4293096"/>
            <a:ext cx="4700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rgbClr val="000000"/>
                </a:solidFill>
              </a:rPr>
              <a:t> 80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851920" y="4293096"/>
            <a:ext cx="4122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rgbClr val="000000"/>
                </a:solidFill>
              </a:rPr>
              <a:t>50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211960" y="3861048"/>
            <a:ext cx="52610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rgbClr val="000000"/>
                </a:solidFill>
              </a:rPr>
              <a:t>336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804248" y="6021288"/>
            <a:ext cx="17915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К  содержанию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96934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947 -0.01551 C 0.10816 -0.00278 0.24428 -0.15231 0.25348 -0.35278 C 0.2658 -0.54398 0.1599 -0.72292 0.0066 -0.73472 C -0.13385 -0.74907 -0.26562 -0.62431 -0.275 -0.44514 C -0.28072 -0.28125 -0.19496 -0.12593 -0.06423 -0.11366 C 0.05608 -0.10162 0.1691 -0.20694 0.17865 -0.3588 C 0.1856 -0.49907 0.1125 -0.63056 0.00244 -0.63935 C -0.09618 -0.64815 -0.19236 -0.56481 -0.19774 -0.43935 C -0.20416 -0.32593 -0.14826 -0.21852 -0.05885 -0.20949 C 0.02101 -0.2037 0.09862 -0.2662 0.10313 -0.36505 C 0.10816 -0.45116 0.06528 -0.53796 -0.00243 -0.54398 C -0.06163 -0.55 -0.11788 -0.50509 -0.12222 -0.43287 C -0.12673 -0.37384 -0.10104 -0.31065 -0.05451 -0.3081 C -0.01666 -0.30185 0.02344 -0.32593 0.02813 -0.3706 C 0.02813 -0.40648 0.01858 -0.44259 -0.00659 -0.44815 C -0.02378 -0.45116 -0.03975 -0.44514 -0.04704 -0.42755 C -0.04947 -0.41898 -0.04947 -0.41204 -0.04704 -0.40347 " pathEditMode="relative" rAng="5400000" ptsTypes="fffffffffffffffff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" y="-3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313 -0.00046 C 0.01962 -0.003 0.10694 -0.01273 0.10694 -0.02245 C 0.10694 -0.0324 0.01962 -0.04074 -0.10313 -0.04375 C 0.01962 -0.04791 0.10694 -0.05625 0.10694 -0.0662 C 0.10694 -0.07592 0.01962 -0.08472 -0.10313 -0.08726 C 0.01962 -0.09143 0.10694 -0.1 0.10694 -0.10995 C 0.10694 -0.1199 0.01962 -0.12962 -0.10313 -0.13217 C 0.01962 -0.13518 0.10694 -0.14375 0.10694 -0.15486 C 0.10694 -0.16342 0.01962 -0.17314 -0.10313 -0.17615 C 0.01962 -0.17893 0.10694 -0.18865 0.10694 -0.19861 C 0.10694 -0.20833 0.01962 -0.21689 -0.10313 -0.2199 C 0.01962 -0.22407 0.10694 -0.23217 0.10694 -0.24212 C 0.10694 -0.25208 0.01962 -0.26064 -0.10313 -0.26481 C 0.01962 -0.26736 0.10694 -0.27615 0.10694 -0.28587 C 0.10694 -0.29583 0.01962 -0.30578 -0.10313 -0.30833 C 0.01962 -0.31134 0.10694 -0.31967 0.10694 -0.33101 C 0.10694 -0.34074 0.01962 -0.34907 -0.10313 -0.35231 " pathEditMode="relative" rAng="16200000" ptsTypes="fffffffffffffffff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" y="-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0 C -0.00833 -0.01366 -0.00278 -0.02963 0.00399 -0.03981 C 0.00608 -0.04769 0.00764 -0.05046 0.01233 -0.05532 C 0.01996 -0.07245 0.03663 -0.07963 0.04948 -0.0831 C 0.05799 -0.08958 0.05035 -0.08472 0.06354 -0.08819 C 0.07049 -0.08981 0.07483 -0.0963 0.08108 -0.10023 C 0.0901 -0.10602 0.08715 -0.10069 0.09375 -0.10741 C 0.10608 -0.11944 0.11667 -0.13727 0.12621 -0.1537 C 0.13194 -0.16343 0.13559 -0.17616 0.14271 -0.18333 C 0.14479 -0.18958 0.14774 -0.1956 0.14965 -0.20231 C 0.15069 -0.20532 0.15191 -0.21227 0.15191 -0.21204 C 0.1526 -0.22014 0.15451 -0.22731 0.15451 -0.23495 C 0.15451 -0.25255 0.14496 -0.27407 0.13316 -0.27986 C 0.12691 -0.28935 0.12031 -0.29977 0.11233 -0.30556 C 0.10764 -0.31296 0.10573 -0.31296 0.09965 -0.3162 C 0.07691 -0.31551 0.05 -0.31852 0.02743 -0.30741 C 0.01233 -0.30949 0.01892 -0.30926 0.00764 -0.30926 " pathEditMode="relative" rAng="0" ptsTypes="ffffffffffffffff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" y="-1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8 -0.02245 C 0.02778 -0.02685 0.025 -0.02847 0.0349 -0.03657 C 0.03767 -0.04236 0.04115 -0.04537 0.04444 -0.05093 C 0.04531 -0.05463 0.04583 -0.05833 0.0467 -0.06204 C 0.0474 -0.06528 0.04913 -0.07153 0.04913 -0.0713 C 0.04809 -0.08819 0.0467 -0.11435 0.03958 -0.1287 C 0.03715 -0.14074 0.03073 -0.14907 0.02535 -0.1588 C 0.02396 -0.16134 0.02326 -0.16458 0.0217 -0.1669 C 0.01736 -0.17361 0.00382 -0.18681 -0.00208 -0.19051 C -0.00903 -0.20023 -0.02083 -0.20625 -0.03056 -0.2081 C -0.04427 -0.21528 -0.05729 -0.22245 -0.07118 -0.2287 C -0.07674 -0.2338 -0.07274 -0.23102 -0.08056 -0.23356 C -0.08333 -0.23449 -0.08889 -0.23657 -0.08889 -0.23634 C -0.09618 -0.24306 -0.08958 -0.23843 -0.1033 -0.24144 C -0.10833 -0.24259 -0.11406 -0.24722 -0.11875 -0.24931 C -0.13663 -0.26597 -0.20399 -0.26181 -0.2092 -0.26204 C -0.22153 -0.26019 -0.23385 -0.2581 -0.24618 -0.25579 C -0.25122 -0.25347 -0.26233 -0.25162 -0.2651 -0.24468 " pathEditMode="relative" rAng="0" ptsTypes="fffffffffffffffffA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" y="-1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4.07407E-6 C -0.00052 -0.02083 0.00243 -0.03819 -0.00503 -0.05463 C -0.00764 -0.07361 -0.01319 -0.08958 -0.01892 -0.10694 C -0.0217 -0.11551 -0.02778 -0.12199 -0.0316 -0.12939 C -0.03854 -0.14259 -0.04496 -0.16111 -0.05677 -0.16504 C -0.06163 -0.16967 -0.0651 -0.17569 -0.07083 -0.17801 C -0.08507 -0.2 -0.0651 -0.17106 -0.08333 -0.1912 C -0.08472 -0.19259 -0.08489 -0.1956 -0.08594 -0.19699 C -0.08976 -0.20162 -0.0967 -0.20208 -0.10104 -0.20625 C -0.11198 -0.2162 -0.12361 -0.22731 -0.13646 -0.23055 C -0.1434 -0.23588 -0.15087 -0.23819 -0.15798 -0.24213 C -0.16701 -0.24699 -0.17587 -0.25578 -0.18576 -0.25694 C -0.19548 -0.25787 -0.20521 -0.25833 -0.21476 -0.25879 C -0.22083 -0.25995 -0.2276 -0.2625 -0.23368 -0.2625 " pathEditMode="relative" rAng="0" ptsTypes="fffffffffffffA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" y="-1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69 -0.01851 C 0.00434 -0.02106 0.00365 -0.02361 0.00348 -0.02638 C 0.00295 -0.03703 0.00348 -0.04768 0.00243 -0.0581 C 0.00226 -0.05995 0.00052 -0.06111 -3.05556E-6 -0.06296 C -0.00399 -0.07476 -0.00243 -0.07453 -0.00833 -0.08356 C -0.0118 -0.08888 -0.01146 -0.09375 -0.01666 -0.09629 C -0.01996 -0.10879 -0.02777 -0.11875 -0.03576 -0.12638 C -0.04305 -0.14097 -0.05347 -0.14213 -0.06319 -0.15185 C -0.06909 -0.15787 -0.06597 -0.15578 -0.07257 -0.1581 C -0.07482 -0.16736 -0.0717 -0.15949 -0.07864 -0.16458 C -0.08125 -0.16666 -0.08316 -0.17037 -0.08576 -0.17245 C -0.09288 -0.178 -0.10017 -0.18379 -0.10711 -0.18981 C -0.11423 -0.20416 -0.12639 -0.20393 -0.13819 -0.20578 C -0.14201 -0.20763 -0.14479 -0.21365 -0.14878 -0.21365 C -0.15243 -0.21365 -0.1559 -0.21365 -0.15955 -0.21365 " pathEditMode="relative" rAng="0" ptsTypes="ffffffffffffffA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" y="-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-8.67362E-19 C 0.00156 -0.00324 0.00329 -0.00625 0.00486 -0.00949 C 0.00555 -0.01088 0.00503 -0.01296 0.0059 -0.01435 C 0.00677 -0.01574 0.0085 -0.0162 0.00954 -0.01736 C 0.01336 -0.02175 0.01666 -0.02708 0.02031 -0.03171 C 0.0217 -0.03356 0.02256 -0.03611 0.02378 -0.03819 C 0.03472 -0.05532 0.04027 -0.06388 0.04288 -0.08726 C 0.03871 -0.10949 0.04166 -0.13148 0.04166 -0.15393 " pathEditMode="relative" ptsTypes="fffffffA">
                                      <p:cBhvr>
                                        <p:cTn id="3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Найди ошибку</a:t>
            </a:r>
            <a:br>
              <a:rPr lang="ru-RU" dirty="0" smtClean="0"/>
            </a:br>
            <a:r>
              <a:rPr lang="ru-RU" dirty="0" smtClean="0"/>
              <a:t>В каких примерах ошибка?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250+360 =  500 </a:t>
            </a:r>
          </a:p>
          <a:p>
            <a:endParaRPr lang="ru-RU" sz="2800" dirty="0"/>
          </a:p>
          <a:p>
            <a:r>
              <a:rPr lang="ru-RU" sz="2800" dirty="0" smtClean="0"/>
              <a:t>300+ 205 = 505 </a:t>
            </a:r>
          </a:p>
          <a:p>
            <a:endParaRPr lang="ru-RU" sz="2800" dirty="0"/>
          </a:p>
          <a:p>
            <a:r>
              <a:rPr lang="ru-RU" sz="2800" dirty="0" smtClean="0"/>
              <a:t>(208 – 200) * 8 = 64 </a:t>
            </a:r>
          </a:p>
          <a:p>
            <a:endParaRPr lang="ru-RU" sz="2800" dirty="0"/>
          </a:p>
          <a:p>
            <a:r>
              <a:rPr lang="ru-RU" sz="2800" dirty="0" smtClean="0"/>
              <a:t>400 – ( 500 – 125) = 130 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660232" y="5877272"/>
            <a:ext cx="17915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К  содержанию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84090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520940" cy="548640"/>
          </a:xfrm>
        </p:spPr>
        <p:txBody>
          <a:bodyPr/>
          <a:lstStyle/>
          <a:p>
            <a:pPr algn="ctr"/>
            <a:r>
              <a:rPr lang="ru-RU" dirty="0" smtClean="0"/>
              <a:t>Реши задачу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836712"/>
            <a:ext cx="7520940" cy="4896544"/>
          </a:xfrm>
        </p:spPr>
        <p:txBody>
          <a:bodyPr/>
          <a:lstStyle/>
          <a:p>
            <a:pPr algn="ctr"/>
            <a:r>
              <a:rPr lang="ru-RU" sz="2400" b="0" dirty="0" smtClean="0"/>
              <a:t>В третьем классе 28 учеников. Готовясь к празднику, 8 из них разучивают танцы, 9 репетируют песни, а остальные учат стихи. Сколько учеников учат стихи? Выбери правильный ответ. </a:t>
            </a:r>
          </a:p>
          <a:p>
            <a:r>
              <a:rPr lang="ru-RU" b="0" dirty="0" smtClean="0"/>
              <a:t>Решение 1:                              </a:t>
            </a:r>
          </a:p>
          <a:p>
            <a:pPr>
              <a:buAutoNum type="arabicParenR"/>
            </a:pPr>
            <a:r>
              <a:rPr lang="ru-RU" dirty="0" smtClean="0"/>
              <a:t>8+9 = 17 (</a:t>
            </a:r>
            <a:r>
              <a:rPr lang="ru-RU" dirty="0" err="1" smtClean="0"/>
              <a:t>уч</a:t>
            </a:r>
            <a:r>
              <a:rPr lang="ru-RU" dirty="0" smtClean="0"/>
              <a:t>)</a:t>
            </a:r>
          </a:p>
          <a:p>
            <a:pPr>
              <a:buAutoNum type="arabicParenR"/>
            </a:pPr>
            <a:r>
              <a:rPr lang="ru-RU" dirty="0" smtClean="0"/>
              <a:t>28-17 = 11 (</a:t>
            </a:r>
            <a:r>
              <a:rPr lang="ru-RU" dirty="0" err="1" smtClean="0"/>
              <a:t>уч</a:t>
            </a:r>
            <a:r>
              <a:rPr lang="ru-RU" dirty="0" smtClean="0"/>
              <a:t>) </a:t>
            </a:r>
          </a:p>
          <a:p>
            <a:r>
              <a:rPr lang="ru-RU" dirty="0" smtClean="0"/>
              <a:t>Ответ: 11 учеников учат стихи</a:t>
            </a:r>
          </a:p>
          <a:p>
            <a:r>
              <a:rPr lang="ru-RU" b="0" dirty="0" smtClean="0"/>
              <a:t>Решение 2:</a:t>
            </a:r>
          </a:p>
          <a:p>
            <a:pPr>
              <a:buAutoNum type="arabicParenR"/>
            </a:pPr>
            <a:r>
              <a:rPr lang="ru-RU" dirty="0" smtClean="0"/>
              <a:t>28 – 8 = 20 (</a:t>
            </a:r>
            <a:r>
              <a:rPr lang="ru-RU" dirty="0" err="1" smtClean="0"/>
              <a:t>уч</a:t>
            </a:r>
            <a:r>
              <a:rPr lang="ru-RU" dirty="0" smtClean="0"/>
              <a:t>)</a:t>
            </a:r>
          </a:p>
          <a:p>
            <a:pPr>
              <a:buAutoNum type="arabicParenR"/>
            </a:pPr>
            <a:r>
              <a:rPr lang="ru-RU" dirty="0" smtClean="0"/>
              <a:t> 20+ 9 = 29 (</a:t>
            </a:r>
            <a:r>
              <a:rPr lang="ru-RU" dirty="0" err="1" smtClean="0"/>
              <a:t>уч</a:t>
            </a:r>
            <a:r>
              <a:rPr lang="ru-RU" dirty="0" smtClean="0"/>
              <a:t>) </a:t>
            </a:r>
          </a:p>
          <a:p>
            <a:r>
              <a:rPr lang="ru-RU" dirty="0" smtClean="0"/>
              <a:t>Ответ: 29 учеников учат стихи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660232" y="6021288"/>
            <a:ext cx="17915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К  содержанию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39960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Геометрическая загадка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124744"/>
            <a:ext cx="7520940" cy="3579849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Переложите три линии так, чтобы получилось ровно три квадрата</a:t>
            </a:r>
          </a:p>
          <a:p>
            <a:pPr algn="ctr"/>
            <a:endParaRPr lang="ru-RU" sz="2400" dirty="0" smtClean="0"/>
          </a:p>
          <a:p>
            <a:pPr algn="ctr"/>
            <a:endParaRPr lang="ru-RU" sz="24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987824" y="1988840"/>
            <a:ext cx="0" cy="936104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2987824" y="3068960"/>
            <a:ext cx="0" cy="936104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987824" y="4149080"/>
            <a:ext cx="0" cy="936104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995936" y="1988840"/>
            <a:ext cx="0" cy="936104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995936" y="3068960"/>
            <a:ext cx="0" cy="936104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995936" y="4149080"/>
            <a:ext cx="0" cy="936104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907704" y="2996952"/>
            <a:ext cx="1008112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987824" y="2996952"/>
            <a:ext cx="108012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211960" y="2996952"/>
            <a:ext cx="1152128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907704" y="4077072"/>
            <a:ext cx="936104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987824" y="4077072"/>
            <a:ext cx="1152128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4211960" y="4077072"/>
            <a:ext cx="1152128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6804248" y="6021288"/>
            <a:ext cx="17915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К  содержанию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27716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0.03171 C -0.01372 -0.03518 -0.00868 -0.03287 -0.0158 -0.03657 C -0.03038 -0.03565 -0.04028 -0.03634 -0.05278 -0.03009 C -0.05833 -0.02407 -0.06458 -0.02199 -0.07083 -0.01736 C -0.07986 -0.01041 -0.08698 0.00116 -0.09722 0.00486 C -0.10417 0.0125 -0.09965 0.00857 -0.11094 0.01435 C -0.11806 0.01806 -0.12379 0.02523 -0.13108 0.02847 C -0.13524 0.03287 -0.13976 0.0331 -0.14462 0.03496 C -0.14861 0.04051 -0.15278 0.04398 -0.15747 0.04769 C -0.15972 0.05278 -0.16302 0.05648 -0.16493 0.06181 C -0.16719 0.06783 -0.16771 0.07361 -0.17014 0.0794 C -0.17101 0.08843 -0.17153 0.09746 -0.17309 0.10625 C -0.17222 0.11204 -0.17066 0.11667 -0.1691 0.12222 C -0.16493 0.13727 -0.16476 0.14537 -0.15226 0.1507 C -0.14792 0.15718 -0.14236 0.16181 -0.13629 0.16181 " pathEditMode="relative" rAng="0" ptsTypes="ffffffffffffff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6 -0.05579 C 0.01128 -0.04768 8.33333E-7 -0.05764 0.01059 -0.04954 C 0.01493 -0.04629 0.01649 -0.0419 0.02135 -0.04004 C 0.03264 -0.02778 0.03976 -0.02685 0.05347 -0.02245 C 0.05972 -0.02037 0.06615 -0.01528 0.07257 -0.01458 C 0.08055 -0.01366 0.08837 -0.01342 0.09635 -0.01296 C 0.10503 -0.00903 0.11371 -0.00625 0.12257 -0.00347 C 0.12656 -0.00231 0.13437 -0.00023 0.13437 -1.85185E-6 C 0.13958 0.00324 0.14444 0.00579 0.15 0.00764 C 0.15451 0.01181 0.15764 0.01273 0.16302 0.01412 C 0.16753 0.01921 0.1717 0.0257 0.17726 0.02824 C 0.17951 0.03125 0.18246 0.0331 0.18437 0.03634 C 0.18646 0.03982 0.18733 0.04398 0.18924 0.04746 C 0.19253 0.06019 0.19219 0.07546 0.19271 0.08866 C 0.19167 0.10162 0.1901 0.11574 0.18437 0.12662 C 0.18142 0.14028 0.1717 0.14468 0.16302 0.15046 C 0.15868 0.15347 0.15729 0.15533 0.15226 0.15533 " pathEditMode="relative" rAng="0" ptsTypes="ffffffffffffffff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" y="1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7037E-6 C -0.00086 0.00162 -0.00191 0.00301 -0.00243 0.00486 C -0.00347 0.00787 -0.00486 0.01436 -0.00486 0.01459 C -0.00382 0.03334 -0.00451 0.05093 -0.00243 0.06991 C -0.00538 0.11667 -0.00434 0.16065 -0.00364 0.20811 C -0.00573 0.21922 -0.00173 0.23033 -3.61111E-6 0.24144 C 0.00191 0.25394 0.00261 0.26667 0.00348 0.2794 C -0.00017 0.29375 0.00226 0.28264 0.00226 0.31436 " pathEditMode="relative" rAng="0" ptsTypes="fffffffA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</a:t>
            </a:r>
            <a:endParaRPr lang="ru-RU" dirty="0"/>
          </a:p>
        </p:txBody>
      </p:sp>
      <p:pic>
        <p:nvPicPr>
          <p:cNvPr id="1026" name="Picture 2" descr="C:\Users\Юрий\AppData\Local\Microsoft\Windows\Temporary Internet Files\Content.IE5\GB0ZLTSL\smileys_001_01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9200" y="1100138"/>
            <a:ext cx="5007824" cy="35798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208</TotalTime>
  <Words>221</Words>
  <Application>Microsoft Office PowerPoint</Application>
  <PresentationFormat>Экран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Углы</vt:lpstr>
      <vt:lpstr>Викторина по математике</vt:lpstr>
      <vt:lpstr>Содержание</vt:lpstr>
      <vt:lpstr>Четвертый лишний</vt:lpstr>
      <vt:lpstr>Продолжи ряд</vt:lpstr>
      <vt:lpstr>Подбери ответ</vt:lpstr>
      <vt:lpstr>Найди ошибку В каких примерах ошибка?</vt:lpstr>
      <vt:lpstr>Реши задачу</vt:lpstr>
      <vt:lpstr>Геометрическая загадка</vt:lpstr>
      <vt:lpstr>Спасибо за внимание</vt:lpstr>
      <vt:lpstr> Используемая литература и сайты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Викторина по математике</dc:title>
  <dc:creator>Spider</dc:creator>
  <cp:lastModifiedBy>Пользователь</cp:lastModifiedBy>
  <cp:revision>14</cp:revision>
  <dcterms:created xsi:type="dcterms:W3CDTF">2015-04-26T17:54:26Z</dcterms:created>
  <dcterms:modified xsi:type="dcterms:W3CDTF">2015-04-27T09:54:07Z</dcterms:modified>
</cp:coreProperties>
</file>