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sldIdLst>
    <p:sldId id="256" r:id="rId2"/>
    <p:sldId id="269" r:id="rId3"/>
    <p:sldId id="257" r:id="rId4"/>
    <p:sldId id="258" r:id="rId5"/>
    <p:sldId id="264" r:id="rId6"/>
    <p:sldId id="265" r:id="rId7"/>
    <p:sldId id="266" r:id="rId8"/>
    <p:sldId id="267" r:id="rId9"/>
    <p:sldId id="268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8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177" autoAdjust="0"/>
    <p:restoredTop sz="94576" autoAdjust="0"/>
  </p:normalViewPr>
  <p:slideViewPr>
    <p:cSldViewPr>
      <p:cViewPr>
        <p:scale>
          <a:sx n="75" d="100"/>
          <a:sy n="75" d="100"/>
        </p:scale>
        <p:origin x="-103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908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7B32D6B-CB15-4EB9-9EFB-902111F64183}" type="datetimeFigureOut">
              <a:rPr lang="ru-RU"/>
              <a:pPr>
                <a:defRPr/>
              </a:pPr>
              <a:t>24.11.2010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E7CF44B-EA3A-42F2-A328-499A4B1C37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F48B1B-7C9D-44F2-88D3-0E8BFA36EC5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73E3C-D9EB-4A5A-93C0-EF71E2C8A9AC}" type="datetimeFigureOut">
              <a:rPr lang="ru-RU"/>
              <a:pPr>
                <a:defRPr/>
              </a:pPr>
              <a:t>24.11.2010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D56C4-B940-440C-9361-43CE571BBE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E46D5-8E48-49CD-A0D7-11B6C22F90E2}" type="datetimeFigureOut">
              <a:rPr lang="ru-RU"/>
              <a:pPr>
                <a:defRPr/>
              </a:pPr>
              <a:t>24.11.2010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06077-17C3-49DB-B35F-F2F393637F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D3D73-987D-47D6-A684-6E671AF9270E}" type="datetimeFigureOut">
              <a:rPr lang="ru-RU"/>
              <a:pPr>
                <a:defRPr/>
              </a:pPr>
              <a:t>24.11.2010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FB2A4-6616-478A-A32B-E89D7F428F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42BB2-077A-40A2-BCED-58AC50409AF7}" type="datetimeFigureOut">
              <a:rPr lang="ru-RU"/>
              <a:pPr>
                <a:defRPr/>
              </a:pPr>
              <a:t>24.11.2010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7D994-EB1F-4586-9B40-3D6DC428E4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D47BE-3620-462A-A97E-E4AF58C33355}" type="datetimeFigureOut">
              <a:rPr lang="ru-RU"/>
              <a:pPr>
                <a:defRPr/>
              </a:pPr>
              <a:t>24.11.2010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D05F7-5A37-4FA5-A374-10CD1B39AB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7A84B-72A7-435F-84C5-EF51627F33EC}" type="datetimeFigureOut">
              <a:rPr lang="ru-RU"/>
              <a:pPr>
                <a:defRPr/>
              </a:pPr>
              <a:t>24.11.2010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C352E-C7AA-46A7-8016-C2FE36832C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3F0F2-EEBE-44BE-8A48-CAFC17D35469}" type="datetimeFigureOut">
              <a:rPr lang="ru-RU"/>
              <a:pPr>
                <a:defRPr/>
              </a:pPr>
              <a:t>24.11.2010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6A7FA-77A4-470E-A695-8FD64A1D36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EF856-0C5E-4C5A-86F9-D041DFB3CCC9}" type="datetimeFigureOut">
              <a:rPr lang="ru-RU"/>
              <a:pPr>
                <a:defRPr/>
              </a:pPr>
              <a:t>24.11.2010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42A7B-60AD-49E6-A495-CF108D2046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3801F-315E-4BA1-AB56-A42C34A713F8}" type="datetimeFigureOut">
              <a:rPr lang="ru-RU"/>
              <a:pPr>
                <a:defRPr/>
              </a:pPr>
              <a:t>24.11.2010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35320-AD25-4D6C-B216-E0D531E8D7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F798A-39CD-4E58-AFF0-75FAA30507F1}" type="datetimeFigureOut">
              <a:rPr lang="ru-RU"/>
              <a:pPr>
                <a:defRPr/>
              </a:pPr>
              <a:t>24.11.2010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0C052-942E-4E44-A277-087A70C6AB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A35BE-28F1-449D-A427-DB9FB7FF28D3}" type="datetimeFigureOut">
              <a:rPr lang="ru-RU"/>
              <a:pPr>
                <a:defRPr/>
              </a:pPr>
              <a:t>24.11.2010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82E74B-B446-45D0-AFE1-88CFB6DFD9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DC57C2B-8FA8-4AC8-899A-1370CAC9E5C4}" type="datetimeFigureOut">
              <a:rPr lang="ru-RU"/>
              <a:pPr>
                <a:defRPr/>
              </a:pPr>
              <a:t>24.11.2010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A67FC0E-A492-4FC4-B2D5-C2537ECB85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65" r:id="rId2"/>
    <p:sldLayoutId id="2147483774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5" r:id="rId9"/>
    <p:sldLayoutId id="2147483771" r:id="rId10"/>
    <p:sldLayoutId id="214748377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214554"/>
            <a:ext cx="7851648" cy="1828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8000" dirty="0" smtClean="0">
                <a:solidFill>
                  <a:schemeClr val="accent2"/>
                </a:solidFill>
              </a:rPr>
              <a:t>Гигиена сна</a:t>
            </a:r>
            <a:endParaRPr lang="ru-RU" sz="8000" dirty="0">
              <a:solidFill>
                <a:schemeClr val="accent2"/>
              </a:solidFill>
            </a:endParaRPr>
          </a:p>
        </p:txBody>
      </p:sp>
      <p:pic>
        <p:nvPicPr>
          <p:cNvPr id="4" name="Picture 1" descr="C:\33845293_1224235902_27711712_26733335_17356480_f9aa29750d44c1e17dc210ab6455247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3" y="285728"/>
            <a:ext cx="1500198" cy="1214422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5" name="Picture 1" descr="C:\844d521aa8e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1500174"/>
            <a:ext cx="1500198" cy="1285884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6" name="Picture 2" descr="C:\2d22b70da8cb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14481" y="285728"/>
            <a:ext cx="1785950" cy="1357298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7" name="Picture 2" descr="C:\3682161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14480" y="1428736"/>
            <a:ext cx="1785950" cy="1357322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1643042" y="4357694"/>
            <a:ext cx="6758006" cy="642942"/>
          </a:xfrm>
          <a:prstGeom prst="rect">
            <a:avLst/>
          </a:prstGeom>
          <a:ln>
            <a:noFill/>
          </a:ln>
        </p:spPr>
        <p:txBody>
          <a:bodyPr lIns="0" tIns="0" rIns="18288" bIns="0" anchor="b">
            <a:normAutofit fontScale="900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r" fontAlgn="auto">
              <a:spcAft>
                <a:spcPts val="0"/>
              </a:spcAft>
              <a:defRPr/>
            </a:pPr>
            <a:endParaRPr lang="ru-RU" sz="5600" b="1" dirty="0">
              <a:solidFill>
                <a:schemeClr val="accent2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Tm="6000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f855915be9cb26ad4e448b5765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Физиология сна: здоровый сон, профилактика расстройств сна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77724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Уже давно известен тот факт, что человек около третьей части своей жизни тратит на сон. И здесь нас подстерегает большая опасность – если относиться к своему сну пренебрежительно, это рано или поздно скажется на нашем общем самочувствии и на состоянии нашего здоровья. </a:t>
            </a:r>
          </a:p>
          <a:p>
            <a:pPr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 </a:t>
            </a:r>
          </a:p>
          <a:p>
            <a:pPr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И понимать это большинство людей начинает только тогда, когда сталкивается с различного рода расстройствами сна и понижением своей работоспособности. </a:t>
            </a:r>
          </a:p>
          <a:p>
            <a:pPr>
              <a:buNone/>
            </a:pPr>
            <a:endParaRPr lang="ru-RU" sz="2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1" descr="C:\_1_~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142852"/>
            <a:ext cx="5357849" cy="1809762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88"/>
            <a:ext cx="6757988" cy="64293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Гигиена сна</a:t>
            </a:r>
            <a:endParaRPr lang="ru-RU" dirty="0"/>
          </a:p>
        </p:txBody>
      </p:sp>
      <p:sp>
        <p:nvSpPr>
          <p:cNvPr id="6148" name="Содержимое 2"/>
          <p:cNvSpPr>
            <a:spLocks noGrp="1"/>
          </p:cNvSpPr>
          <p:nvPr>
            <p:ph idx="1"/>
          </p:nvPr>
        </p:nvSpPr>
        <p:spPr>
          <a:xfrm>
            <a:off x="428625" y="1819275"/>
            <a:ext cx="8229600" cy="5038725"/>
          </a:xfrm>
        </p:spPr>
        <p:txBody>
          <a:bodyPr/>
          <a:lstStyle/>
          <a:p>
            <a:pPr algn="just" eaLnBrk="1" hangingPunct="1">
              <a:defRPr/>
            </a:pPr>
            <a:r>
              <a:rPr lang="ru-RU" sz="1830" dirty="0" smtClean="0">
                <a:latin typeface="Times New Roman" pitchFamily="18" charset="0"/>
                <a:cs typeface="Times New Roman" pitchFamily="18" charset="0"/>
              </a:rPr>
              <a:t>Полученные к настоящему времени научные данные о составе и структуре сна, функциях его отдельных стадий позволяют сформулировать ряд практических рекомендаций относительно организации режима и гигиены сна.</a:t>
            </a:r>
          </a:p>
          <a:p>
            <a:pPr algn="just" eaLnBrk="1" hangingPunct="1">
              <a:defRPr/>
            </a:pPr>
            <a:r>
              <a:rPr lang="ru-RU" sz="1830" dirty="0" smtClean="0">
                <a:latin typeface="Times New Roman" pitchFamily="18" charset="0"/>
                <a:cs typeface="Times New Roman" pitchFamily="18" charset="0"/>
              </a:rPr>
              <a:t>Рекомендуется исключить прием пищи непосредственно перед сном. За два часа до сна можно принимать только легкую пищу (овощи, фрукты, кисломолочные продукты).</a:t>
            </a:r>
          </a:p>
          <a:p>
            <a:pPr algn="just" eaLnBrk="1" hangingPunct="1">
              <a:defRPr/>
            </a:pPr>
            <a:r>
              <a:rPr lang="ru-RU" sz="1830" dirty="0" smtClean="0">
                <a:latin typeface="Times New Roman" pitchFamily="18" charset="0"/>
                <a:cs typeface="Times New Roman" pitchFamily="18" charset="0"/>
              </a:rPr>
              <a:t>Ложиться желательно не позже 22-23 часов. Для нормального ночного сна вполне достаточно 5 – 6 часов. Самое полезное время для сна – с одиннадцати часов вечера – до пяти часов утра. Днем спать не рекомендуется. Особенно нежелательно спать перед закатом Солнца. Продолжительность сна зависит от съеденного за день: чем меньше съел – тем меньше требуется сна. Мало спят долгожители – не более 4-6 часов в сутки.</a:t>
            </a:r>
          </a:p>
          <a:p>
            <a:pPr algn="just" eaLnBrk="1" hangingPunct="1">
              <a:defRPr/>
            </a:pPr>
            <a:r>
              <a:rPr lang="ru-RU" sz="1830" dirty="0" smtClean="0">
                <a:latin typeface="Times New Roman" pitchFamily="18" charset="0"/>
                <a:cs typeface="Times New Roman" pitchFamily="18" charset="0"/>
              </a:rPr>
              <a:t>Спать рекомендуется головой на север (или на восток). Направление движения электромагнитных волн земной коры и человека должны совпадать. Используя этот метод, академик Гельмгольц даже лечил людей.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643188" y="714375"/>
            <a:ext cx="6215062" cy="592931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Спать лучше  на твердой ровной поверхности. На мягких перинах тело неизбежно прогибается, а это вызывает нарушение кровоснабжения различных органов, которые оказываются зажатыми. Кроме того, это приводит к защемлению нервных окончаний, что может неблагоприятно сказаться на любой части тела. Недаром тем, кто перенес травму позвоночника, и больным радикулитом врачи рекомендуют спать совершенно на жестком ложе. Здоровым людям лучше обходиться без подушки, либо ограничится тонкой и достаточно плотной подушкой. Это поддерживает в нормальном состоянии шейный отдел позвонков, улучшает мозговое кровообращение. Однако больным с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сердечно-сосудистой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недостаточностью и бронхиальной астмой не стоит отказываться от подушки до излечения основного заболевания.</a:t>
            </a:r>
          </a:p>
          <a:p>
            <a:pPr eaLnBrk="1" hangingPunct="1">
              <a:defRPr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Спать желательно возможно наиболее обнаженными. Когда холодно, лучше накрыться лишним одеялом.</a:t>
            </a:r>
          </a:p>
          <a:p>
            <a:pPr eaLnBrk="1" hangingPunct="1">
              <a:defRPr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Хуже всего спать на животе. Лучше всего – на боку, переворачиваясь несколько раз в течении ночи с одного бока на другой (переворачивание происходит автоматически), чтобы не перегружать почки и другие органы. Можно спать на спине.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8193" name="Picture 1" descr="C:\844d521aa8e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143240" cy="4305808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14313" y="1500188"/>
            <a:ext cx="8643937" cy="4643437"/>
          </a:xfrm>
        </p:spPr>
        <p:txBody>
          <a:bodyPr>
            <a:noAutofit/>
          </a:bodyPr>
          <a:lstStyle/>
          <a:p>
            <a:pPr algn="just" eaLnBrk="1" hangingPunct="1">
              <a:defRPr/>
            </a:pPr>
            <a:r>
              <a:rPr lang="ru-RU" sz="1830" dirty="0" smtClean="0"/>
              <a:t>Ночные сквозняки очень вредны, они приводят к насморку и простуде. Лучше всего открыть форточку, но плотно закрыть дверь. Или оставлять открытым окно в соседней комнате и не закрывать двери. В крайнем случае, можно как следует проветривать спальню перед сном. Чтобы избежать простуды - можно порекомендовать спать в носках.</a:t>
            </a:r>
          </a:p>
          <a:p>
            <a:pPr algn="just" eaLnBrk="1" hangingPunct="1">
              <a:defRPr/>
            </a:pPr>
            <a:r>
              <a:rPr lang="ru-RU" sz="1830" dirty="0" smtClean="0"/>
              <a:t>Сон человека делится на циклы, каждый из которых состоит из фаз "быстрого" и "медленного" сна различной глубины. Обычно циклы длятся от 60 до 90 минут, причем подмечено, что у здоровых людей цикл приближается к 60 минутам. Однако к утру, особенно при чрезмерно долгом сне, циклы сильно растягиваются. Одновременно резко повышается доля "быстрого" сна, во время которого мы и видим сновидения. Для полного отдыха достаточно спать 4 своих биоцикла. Именно столько спят многие долгожители. Однако нормально спать и 6 биоциклов. Очень важно не прерывать сон во время биоцикла. Если разбудить человека в середине одного из таких интервалов, то он будет чувствовать себя </a:t>
            </a:r>
            <a:r>
              <a:rPr lang="ru-RU" sz="1830" dirty="0" err="1" smtClean="0"/>
              <a:t>неотдохнувшим</a:t>
            </a:r>
            <a:r>
              <a:rPr lang="ru-RU" sz="1830" dirty="0" smtClean="0"/>
              <a:t>, разбитым. Поэтому лучше вставать не по будильнику, а по "внутренним часам". Одни спят по 10-11 часов и</a:t>
            </a:r>
            <a:r>
              <a:rPr lang="ru-RU" sz="1830" b="1" dirty="0" smtClean="0"/>
              <a:t> </a:t>
            </a:r>
            <a:r>
              <a:rPr lang="ru-RU" sz="1830" dirty="0" smtClean="0"/>
              <a:t>никак не могут подняться, другие, напротив, страдают бессонницей.</a:t>
            </a:r>
            <a:endParaRPr lang="ru-RU" sz="1830" dirty="0"/>
          </a:p>
        </p:txBody>
      </p:sp>
      <p:pic>
        <p:nvPicPr>
          <p:cNvPr id="2049" name="Picture 1" descr="C:\33845293_1224235902_27711712_26733335_17356480_f9aa29750d44c1e17dc210ab645524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286116" cy="1857364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4"/>
          <p:cNvSpPr>
            <a:spLocks noGrp="1"/>
          </p:cNvSpPr>
          <p:nvPr>
            <p:ph type="title"/>
          </p:nvPr>
        </p:nvSpPr>
        <p:spPr>
          <a:xfrm>
            <a:off x="0" y="0"/>
            <a:ext cx="1185863" cy="438150"/>
          </a:xfrm>
        </p:spPr>
        <p:txBody>
          <a:bodyPr/>
          <a:lstStyle/>
          <a:p>
            <a:pPr eaLnBrk="1" hangingPunct="1"/>
            <a:endParaRPr lang="ru-RU" sz="1800" smtClean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85750" y="2357438"/>
            <a:ext cx="8501063" cy="4500562"/>
          </a:xfrm>
        </p:spPr>
        <p:txBody>
          <a:bodyPr>
            <a:normAutofit lnSpcReduction="10000"/>
          </a:bodyPr>
          <a:lstStyle/>
          <a:p>
            <a:pPr algn="just" eaLnBrk="1" hangingPunct="1">
              <a:defRPr/>
            </a:pPr>
            <a:r>
              <a:rPr lang="ru-RU" sz="1830" dirty="0" smtClean="0">
                <a:latin typeface="Times New Roman" pitchFamily="18" charset="0"/>
                <a:cs typeface="Times New Roman" pitchFamily="18" charset="0"/>
              </a:rPr>
              <a:t>Главное правило для любителей долгого сна: не залеживайтесь в постели! Как только человек проснулся (а это может быть и рано утром), надо улыбнуться, потянуться, сбросить одеяло и подняться. А обычно люди смотрят на часы: "Ой, еще только 5 часов!" и опять ложатся. Но польза от такого вылеживания весьма сомнительная. Если начать вставать в 4 или 5 утра, то появится масса времени для гимнастики, водных процедур, дел по дому. Правда, первые 5-7 дней утром или днем будет хотеться спать, но это не истинная потребность, а лишь привычка организма. Потом это пройдет. Но в течение дня желательно несколько раз проводить расслабление </a:t>
            </a:r>
            <a:r>
              <a:rPr lang="ru-RU" sz="183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30" i="1" dirty="0" err="1" smtClean="0">
                <a:latin typeface="Times New Roman" pitchFamily="18" charset="0"/>
                <a:cs typeface="Times New Roman" pitchFamily="18" charset="0"/>
              </a:rPr>
              <a:t>Шавасану</a:t>
            </a:r>
            <a:r>
              <a:rPr lang="ru-RU" sz="1830" i="1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183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defRPr/>
            </a:pPr>
            <a:r>
              <a:rPr lang="ru-RU" sz="1830" dirty="0" smtClean="0">
                <a:latin typeface="Times New Roman" pitchFamily="18" charset="0"/>
                <a:cs typeface="Times New Roman" pitchFamily="18" charset="0"/>
              </a:rPr>
              <a:t>Перед сном рекомендуется освободиться от возбуждающих нервную систему переживаний уходящего дня. Известен мудрый афоризм: «Спокойная совесть – это лучшее снотворное». Человек обязательно должен перед сном проанализировать все свои мысли, слова и действия, имевшие место в течении прожитого дня. При сильной усталости ног лучше принять позу лежа на спине с согнутыми и прижатыми к груди ногами. Такая поза способствует отдыху вен ног, облегчает кровообращение и работу сердца.</a:t>
            </a:r>
            <a:endParaRPr lang="ru-RU" sz="183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2d22b70da8c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38" y="0"/>
            <a:ext cx="3500462" cy="2590809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114425" cy="366713"/>
          </a:xfrm>
        </p:spPr>
        <p:txBody>
          <a:bodyPr/>
          <a:lstStyle/>
          <a:p>
            <a:pPr eaLnBrk="1" hangingPunct="1"/>
            <a:endParaRPr lang="ru-RU" sz="12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43063" y="3071813"/>
            <a:ext cx="7329487" cy="3500437"/>
          </a:xfrm>
        </p:spPr>
        <p:txBody>
          <a:bodyPr>
            <a:normAutofit/>
          </a:bodyPr>
          <a:lstStyle/>
          <a:p>
            <a:pPr algn="just" eaLnBrk="1" hangingPunct="1">
              <a:defRPr/>
            </a:pPr>
            <a:r>
              <a:rPr lang="ru-RU" sz="1830" dirty="0" smtClean="0">
                <a:latin typeface="Times New Roman" pitchFamily="18" charset="0"/>
                <a:cs typeface="Times New Roman" pitchFamily="18" charset="0"/>
              </a:rPr>
              <a:t>К сожалению, молодежь и подростки нередко сокращают время, необходимое для сна, ради вечерних развлечений — всевозможных зрелищ, танцев и т. п. Засыпание после таких мероприятий наступает, как правило, не сразу, ибо переход из состояния повышенной активности ко сну совершается с трудом. В результате продолжительность сна оказывается меньше нормы. А утром приходится вставать в заданное режимом время — на учебу или на работу. </a:t>
            </a:r>
          </a:p>
          <a:p>
            <a:pPr algn="just" eaLnBrk="1" hangingPunct="1">
              <a:defRPr/>
            </a:pPr>
            <a:r>
              <a:rPr lang="ru-RU" sz="1830" dirty="0" smtClean="0">
                <a:latin typeface="Times New Roman" pitchFamily="18" charset="0"/>
                <a:cs typeface="Times New Roman" pitchFamily="18" charset="0"/>
              </a:rPr>
              <a:t>Вот почему очень нежелательны систематические вечерние и особенно ночные развлечения в ущерб сну.</a:t>
            </a:r>
            <a:endParaRPr lang="ru-RU" sz="183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41107a32-bbb6-4b64-8132-97cde45d1283_ext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357818" cy="3337652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10_07_2009_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85794"/>
            <a:ext cx="8929718" cy="5967426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11267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57300" cy="366713"/>
          </a:xfrm>
        </p:spPr>
        <p:txBody>
          <a:bodyPr/>
          <a:lstStyle/>
          <a:p>
            <a:pPr eaLnBrk="1" hangingPunct="1"/>
            <a:endParaRPr lang="ru-RU" sz="16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2000250"/>
            <a:ext cx="8615363" cy="4071938"/>
          </a:xfrm>
        </p:spPr>
        <p:txBody>
          <a:bodyPr>
            <a:normAutofit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830" dirty="0" smtClean="0">
                <a:latin typeface="Times New Roman" pitchFamily="18" charset="0"/>
                <a:cs typeface="Times New Roman" pitchFamily="18" charset="0"/>
              </a:rPr>
              <a:t>Молодежные вечеринки нередко сопровождаются курением и употреблением алкоголя. Между тем оба эти фактора крайне отрицательно влияют на сон. Курение возбуждает и ухудшает вентиляцию легких, а для полноценного сна необходимо достаточное поступление в кровь кислорода. Даже у здоровых испытуемых небольшие дозы алкоголя подавляют фазу «быстрого» сна в первую половину ночи с последующей его «отдачей» в конце ночи. Однако одновременно происходит изменение содержания сновидений: они становятся более интенсивными, яркими, устрашающими. В результате учащаются пробуждения, прерывающие неприятные сновидения, и формируется порочный круг: пробуждения приводят к еще большему сокращению длительности «быстрого» сна, а сокращение его делает сновидения, в свою очередь, еще более неприятными.</a:t>
            </a:r>
            <a:endParaRPr lang="ru-RU" sz="183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0" y="0"/>
            <a:ext cx="828675" cy="347663"/>
          </a:xfrm>
        </p:spPr>
        <p:txBody>
          <a:bodyPr/>
          <a:lstStyle/>
          <a:p>
            <a:pPr eaLnBrk="1" hangingPunct="1"/>
            <a:endParaRPr lang="ru-RU" sz="14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28875" y="142875"/>
            <a:ext cx="6257925" cy="6715125"/>
          </a:xfrm>
        </p:spPr>
        <p:txBody>
          <a:bodyPr>
            <a:normAutofit fontScale="62500" lnSpcReduction="20000"/>
          </a:bodyPr>
          <a:lstStyle/>
          <a:p>
            <a:pPr algn="just" eaLnBrk="1" hangingPunct="1">
              <a:defRPr/>
            </a:pPr>
            <a:r>
              <a:rPr lang="ru-RU" dirty="0" smtClean="0"/>
              <a:t>Попытки продлить сон сверх необходимого также не приводят к положительным результатам. Было проведено исследование, при котором людям предлагали оставаться в постели в течение нескольких часов после их утреннего естественного пробуждения в затемненной и </a:t>
            </a:r>
            <a:r>
              <a:rPr lang="ru-RU" dirty="0" err="1" smtClean="0"/>
              <a:t>звукоизолированной</a:t>
            </a:r>
            <a:r>
              <a:rPr lang="ru-RU" dirty="0" smtClean="0"/>
              <a:t> комнате. Пребывание в этих условиях приводило к повторному засыпанию, но когда затем наступало окончательное пробуждение, у людей, вопреки ожиданию, отмечалось снижение работоспособности и настроения. Предполагается, что это происходит потому, что искусственно продленный сон протекает в тот период суток, который обычно предназначен для бодрствования. Следовательно, отсыпаться «впрок» невозможно. По суточному ритму активности принято выделять две большие группы лиц — «сов» и «жаворонков». «Совы» обнаруживают пик работоспособности и хорошего настроения в вечерние часы и способны эффективно работать в первой половине ночи, зато им трудно даются раннее пробуждение и в первой половине дня они чувствуют себя сонливыми. «Жаворонки», наоборот, предпочитают работу в ранние утренние часы и с трудом выносят вынужденную отсрочку в засыпании.</a:t>
            </a:r>
          </a:p>
          <a:p>
            <a:pPr algn="just" eaLnBrk="1" hangingPunct="1">
              <a:defRPr/>
            </a:pPr>
            <a:r>
              <a:rPr lang="ru-RU" dirty="0" smtClean="0"/>
              <a:t>Между тем число лиц, предъявляющих жалобы на плохой сон, постоянно растет, причем не только среди пожилых, но и среди молодых людей. И это не только медицинская проблема — в не меньшей степени это проблема правильной организации режима труда и отдыха. Полноценный сон необходим для успешного обучения, но и организация учебного процесса во многом может повлиять на характер сна.</a:t>
            </a:r>
          </a:p>
          <a:p>
            <a:pPr algn="just" eaLnBrk="1" hangingPunct="1">
              <a:defRPr/>
            </a:pPr>
            <a:r>
              <a:rPr lang="ru-RU" dirty="0" smtClean="0"/>
              <a:t>Однако хотелось бы подчеркнуть, что расстройства сна являются нередко первым предвестником нервных или психических расстройств.</a:t>
            </a:r>
            <a:endParaRPr lang="ru-RU" dirty="0"/>
          </a:p>
        </p:txBody>
      </p:sp>
      <p:pic>
        <p:nvPicPr>
          <p:cNvPr id="5" name="Picture 2" descr="C:\368216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-1"/>
            <a:ext cx="2845139" cy="2786059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785</TotalTime>
  <Words>1261</Words>
  <Application>Microsoft Office PowerPoint</Application>
  <PresentationFormat>Экран (4:3)</PresentationFormat>
  <Paragraphs>24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Гигиена сна</vt:lpstr>
      <vt:lpstr>Физиология сна: здоровый сон, профилактика расстройств сна </vt:lpstr>
      <vt:lpstr>Гигиена сна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НШБ</dc:creator>
  <cp:lastModifiedBy>Школа</cp:lastModifiedBy>
  <cp:revision>36</cp:revision>
  <dcterms:created xsi:type="dcterms:W3CDTF">2010-11-13T15:44:18Z</dcterms:created>
  <dcterms:modified xsi:type="dcterms:W3CDTF">2010-11-24T10:50:35Z</dcterms:modified>
</cp:coreProperties>
</file>