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-10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9C00-448F-4E4D-B56D-97316E51A468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8A6A-ACCE-4DD4-A002-80EC488EA9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730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9C00-448F-4E4D-B56D-97316E51A468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8A6A-ACCE-4DD4-A002-80EC488EA9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924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9C00-448F-4E4D-B56D-97316E51A468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8A6A-ACCE-4DD4-A002-80EC488EA9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6338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9C00-448F-4E4D-B56D-97316E51A468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8A6A-ACCE-4DD4-A002-80EC488EA9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288446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9C00-448F-4E4D-B56D-97316E51A468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8A6A-ACCE-4DD4-A002-80EC488EA9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4256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9C00-448F-4E4D-B56D-97316E51A468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8A6A-ACCE-4DD4-A002-80EC488EA9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5144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9C00-448F-4E4D-B56D-97316E51A468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8A6A-ACCE-4DD4-A002-80EC488EA9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7715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9C00-448F-4E4D-B56D-97316E51A468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8A6A-ACCE-4DD4-A002-80EC488EA9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808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9C00-448F-4E4D-B56D-97316E51A468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8A6A-ACCE-4DD4-A002-80EC488EA9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347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9C00-448F-4E4D-B56D-97316E51A468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8A6A-ACCE-4DD4-A002-80EC488EA9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480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9C00-448F-4E4D-B56D-97316E51A468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8A6A-ACCE-4DD4-A002-80EC488EA9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164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9C00-448F-4E4D-B56D-97316E51A468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8A6A-ACCE-4DD4-A002-80EC488EA9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1408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9C00-448F-4E4D-B56D-97316E51A468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8A6A-ACCE-4DD4-A002-80EC488EA9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30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9C00-448F-4E4D-B56D-97316E51A468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8A6A-ACCE-4DD4-A002-80EC488EA9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452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9C00-448F-4E4D-B56D-97316E51A468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8A6A-ACCE-4DD4-A002-80EC488EA9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51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9C00-448F-4E4D-B56D-97316E51A468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8A6A-ACCE-4DD4-A002-80EC488EA9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438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9C00-448F-4E4D-B56D-97316E51A468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8A6A-ACCE-4DD4-A002-80EC488EA9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172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C79C00-448F-4E4D-B56D-97316E51A468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C8A6A-ACCE-4DD4-A002-80EC488EA9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3726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32013"/>
            <a:ext cx="9144000" cy="161043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82388"/>
            <a:ext cx="9144000" cy="1310922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 Великая Отечественная  война</a:t>
            </a:r>
          </a:p>
          <a:p>
            <a:r>
              <a:rPr lang="ru-RU" sz="4800" dirty="0"/>
              <a:t>                </a:t>
            </a:r>
            <a:r>
              <a:rPr lang="ru-RU" sz="1900" dirty="0"/>
              <a:t>Чтобы разжечь войну, достаточно одной жизни, а чтобы остановить – нужны миллионы жизней. </a:t>
            </a:r>
            <a:endParaRPr lang="ru-RU" sz="1900" dirty="0" smtClean="0"/>
          </a:p>
          <a:p>
            <a:r>
              <a:rPr lang="ru-RU" sz="1900" dirty="0" smtClean="0"/>
              <a:t> </a:t>
            </a:r>
          </a:p>
          <a:p>
            <a:r>
              <a:rPr lang="ru-RU" sz="1900" dirty="0"/>
              <a:t> </a:t>
            </a:r>
            <a:r>
              <a:rPr lang="ru-RU" sz="1900" dirty="0" smtClean="0"/>
              <a:t>                       </a:t>
            </a:r>
          </a:p>
          <a:p>
            <a:endParaRPr lang="ru-RU" sz="4800" dirty="0" smtClean="0"/>
          </a:p>
          <a:p>
            <a:r>
              <a:rPr lang="ru-RU" sz="4800" dirty="0"/>
              <a:t> </a:t>
            </a:r>
            <a:r>
              <a:rPr lang="ru-RU" sz="4800" dirty="0" smtClean="0"/>
              <a:t>                       </a:t>
            </a:r>
          </a:p>
          <a:p>
            <a:endParaRPr lang="ru-RU" sz="4800" dirty="0"/>
          </a:p>
        </p:txBody>
      </p:sp>
      <p:pic>
        <p:nvPicPr>
          <p:cNvPr id="1026" name="Picture 2" descr="http://cdn1.img22.ria.ru/images/95351/87/9535187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278" y="2674961"/>
            <a:ext cx="7629098" cy="3480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9208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46797"/>
            <a:ext cx="8825658" cy="2032379"/>
          </a:xfrm>
        </p:spPr>
        <p:txBody>
          <a:bodyPr/>
          <a:lstStyle/>
          <a:p>
            <a:r>
              <a:rPr lang="ru-RU" dirty="0" smtClean="0"/>
              <a:t>Сталинградская битва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3511" y="2279176"/>
            <a:ext cx="10882370" cy="4531057"/>
          </a:xfrm>
        </p:spPr>
        <p:txBody>
          <a:bodyPr>
            <a:normAutofit/>
          </a:bodyPr>
          <a:lstStyle/>
          <a:p>
            <a:r>
              <a:rPr lang="ru-RU" dirty="0" err="1"/>
              <a:t>Сталингра́дская</a:t>
            </a:r>
            <a:r>
              <a:rPr lang="ru-RU" dirty="0"/>
              <a:t> </a:t>
            </a:r>
            <a:r>
              <a:rPr lang="ru-RU" dirty="0" err="1"/>
              <a:t>би́тва</a:t>
            </a:r>
            <a:r>
              <a:rPr lang="ru-RU" dirty="0"/>
              <a:t> (17 июля 1942 — 2 февраля 1943) — боевые действия советских войск по обороне города Сталинграда и разгрому крупной стратегической немецкой группировки в междуречье Дона и Волги в ходе Великой Отечественной войны[8].</a:t>
            </a:r>
          </a:p>
          <a:p>
            <a:r>
              <a:rPr lang="ru-RU" dirty="0"/>
              <a:t>Является крупнейшей сухопутной битвой в истории человечества, которая наряду со сражением на Курской дуге стала переломным моментом в ходе военных действий, после которых немецкие войска окончательно потеряли стратегическую инициативу. Сражение включало в себя попытку вермахта захватить правобережье Волги в районе Сталинграда (современный Волгоград) и сам город, противостояние Красной армии и вермахта в городе и контрнаступление Красной армии (операция «Уран»), в результате которого 6-я армия и другие силы союзников нацистской Германии внутри и около города были окружены и частью уничтожены, а частью захвачены в плен.</a:t>
            </a:r>
          </a:p>
        </p:txBody>
      </p:sp>
    </p:spTree>
    <p:extLst>
      <p:ext uri="{BB962C8B-B14F-4D97-AF65-F5344CB8AC3E}">
        <p14:creationId xmlns="" xmlns:p14="http://schemas.microsoft.com/office/powerpoint/2010/main" val="4270191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5773" y="-1554707"/>
            <a:ext cx="8825658" cy="3329581"/>
          </a:xfrm>
        </p:spPr>
        <p:txBody>
          <a:bodyPr/>
          <a:lstStyle/>
          <a:p>
            <a:r>
              <a:rPr lang="ru-RU" dirty="0" smtClean="0"/>
              <a:t>Ржевская битва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774874"/>
            <a:ext cx="9940675" cy="4735108"/>
          </a:xfrm>
        </p:spPr>
        <p:txBody>
          <a:bodyPr/>
          <a:lstStyle/>
          <a:p>
            <a:r>
              <a:rPr lang="ru-RU" dirty="0" err="1"/>
              <a:t>Рже́вская</a:t>
            </a:r>
            <a:r>
              <a:rPr lang="ru-RU" dirty="0"/>
              <a:t> </a:t>
            </a:r>
            <a:r>
              <a:rPr lang="ru-RU" dirty="0" err="1"/>
              <a:t>би́тва</a:t>
            </a:r>
            <a:r>
              <a:rPr lang="ru-RU" dirty="0"/>
              <a:t> — боевые действия советских и немецких войск в ходе Великой Отечественной войны, проходившие в районе Ржевского выступа с 8 января 1942 года[K 1] по 31 марта 1943 года[K 2] с перерывами от полутора до трёх месяцев. Включают в себя четыре наступательные операции советских войск Западного и Калининского фронтов против немецкой группы армий «Центр», имевшие целью нанести поражение основным силам «Центра», освободить города Ржев, </a:t>
            </a:r>
            <a:r>
              <a:rPr lang="ru-RU" dirty="0" err="1"/>
              <a:t>Сычёвку</a:t>
            </a:r>
            <a:r>
              <a:rPr lang="ru-RU" dirty="0"/>
              <a:t>, Вязьму и тем самым ликвидировать Ржевский выступ. Завершилась ликвидацией Ржевского выступа.</a:t>
            </a:r>
          </a:p>
        </p:txBody>
      </p:sp>
    </p:spTree>
    <p:extLst>
      <p:ext uri="{BB962C8B-B14F-4D97-AF65-F5344CB8AC3E}">
        <p14:creationId xmlns="" xmlns:p14="http://schemas.microsoft.com/office/powerpoint/2010/main" val="1462136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7534" y="-1882254"/>
            <a:ext cx="8825658" cy="3329581"/>
          </a:xfrm>
        </p:spPr>
        <p:txBody>
          <a:bodyPr/>
          <a:lstStyle/>
          <a:p>
            <a:r>
              <a:rPr lang="ru-RU" dirty="0" smtClean="0"/>
              <a:t>Битва за Кавказ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7534" y="1747578"/>
            <a:ext cx="5682573" cy="4571335"/>
          </a:xfrm>
        </p:spPr>
        <p:txBody>
          <a:bodyPr/>
          <a:lstStyle/>
          <a:p>
            <a:r>
              <a:rPr lang="ru-RU" dirty="0"/>
              <a:t>Битва за Кавказ (25 июля 1942 — 9 октября 1943) — сражение вооружённых сил нацистской Германии, Румынии и Словакии против СССР во время Великой Отечественной войны за контроль над Кавказом. Сражение делится на два этапа: наступление немецких войск (25 июля — 31 декабря 1942) и контрнаступление советских войск (1 января — 9 октября 1943).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3055" y="1556509"/>
            <a:ext cx="4286250" cy="4639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23654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9559" y="0"/>
            <a:ext cx="8825658" cy="1160060"/>
          </a:xfrm>
        </p:spPr>
        <p:txBody>
          <a:bodyPr/>
          <a:lstStyle/>
          <a:p>
            <a:r>
              <a:rPr lang="ru-RU" sz="4400" dirty="0" smtClean="0"/>
              <a:t>Великая Отечественная война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307" y="1828800"/>
            <a:ext cx="11013744" cy="6622397"/>
          </a:xfrm>
        </p:spPr>
        <p:txBody>
          <a:bodyPr>
            <a:normAutofit/>
          </a:bodyPr>
          <a:lstStyle/>
          <a:p>
            <a:r>
              <a:rPr lang="ru-RU" dirty="0" smtClean="0"/>
              <a:t>Война СССР против Германской империи и </a:t>
            </a:r>
            <a:r>
              <a:rPr lang="ru-RU" dirty="0"/>
              <a:t>ее союзников (Болгарии, Венгрии, Италии, Румынии, Словакии, Финляндии, </a:t>
            </a:r>
            <a:r>
              <a:rPr lang="ru-RU" dirty="0" smtClean="0"/>
              <a:t>Хорватии) Началась  22 июня в 1941 году и закончилась 9 мая в 1945 году победой СССР.</a:t>
            </a:r>
          </a:p>
          <a:p>
            <a:endParaRPr lang="ru-RU" dirty="0"/>
          </a:p>
        </p:txBody>
      </p:sp>
      <p:pic>
        <p:nvPicPr>
          <p:cNvPr id="2050" name="Picture 2" descr="http://img15.nnm.me/2/0/f/0/5/657bdf2ff74ad10cf8b0e35802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1" y="3084396"/>
            <a:ext cx="9148100" cy="3466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512646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9421" y="450377"/>
            <a:ext cx="8825658" cy="1624084"/>
          </a:xfrm>
        </p:spPr>
        <p:txBody>
          <a:bodyPr/>
          <a:lstStyle/>
          <a:p>
            <a:r>
              <a:rPr lang="ru-RU" dirty="0" smtClean="0"/>
              <a:t>Положение  22 июня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2074461"/>
            <a:ext cx="8825658" cy="459929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Германия</a:t>
            </a:r>
          </a:p>
          <a:p>
            <a:r>
              <a:rPr lang="ru-RU" dirty="0"/>
              <a:t>К 22 июня 1941 года у границ СССР было сосредоточено и развёрнуто 3 группы армий (всего 181 дивизия, в том числе 19 танковых и 14 моторизованных, и 18 бригад)[11]. Поддержку с воздуха осуществляли 3 воздушных флота. Советский Союз</a:t>
            </a:r>
          </a:p>
          <a:p>
            <a:r>
              <a:rPr lang="ru-RU" dirty="0"/>
              <a:t>На 22 июня 1941 года в приграничных округах и флотах СССР имелось 3 289 850 солдат и офицеров, 59 787 орудий и миномётов, 12 782 танка, из них 1475 танков Т-34 и КВ, 10 743 самолёта. В составе трёх флотов имелось около 220 тысяч человек личного состава, 182 корабля основных классов (3 линкора, 7 крейсеров, 45 лидеров и эсминцев и 127 подводных лодок)[19]. Непосредственную охрану государственной границы несли пограничные части (сухопутные и морские) восьми пограничных округов. Вместе с оперативными частями и подразделениями внутренних войск они насчитывали около 100 тысяч </a:t>
            </a:r>
            <a:r>
              <a:rPr lang="ru-RU" dirty="0" smtClean="0"/>
              <a:t>человек.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431079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395785"/>
            <a:ext cx="8825658" cy="1883391"/>
          </a:xfrm>
        </p:spPr>
        <p:txBody>
          <a:bodyPr/>
          <a:lstStyle/>
          <a:p>
            <a:r>
              <a:rPr lang="ru-RU" dirty="0" smtClean="0"/>
              <a:t>Территории военных действий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2483893"/>
            <a:ext cx="8825658" cy="406703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СССР</a:t>
            </a:r>
            <a:endParaRPr lang="ru-RU" dirty="0"/>
          </a:p>
          <a:p>
            <a:r>
              <a:rPr lang="ru-RU" dirty="0"/>
              <a:t>Белорусская ССР, Украинская ССР, Молдавская ССР, Эстонская ССР, Карело-Финская ССР, Латвийская ССР, Литовская ССР, а также целый ряд территорий других республик: Ленинградская, Мурманская, Псковская, Новгородская, Вологодская, Калининская, Московская, Тульская, Калужская, Смоленская, Орловская, Брянская, Курская, Липецкая, Воронежская, Ростовская, Рязанская , Сталинградская области, Краснодарский, Ставропольский края, Калмыцкая АССР, Кабардино-Балкарская АССР, Крымская АССР, Северо-Осетинская АССР, Чечено-Ингушская АССР, Краснодарский край (боевые действия на море) , Чувашская АССР (авианалёт), Астраханская (авианалёты), Архангельская (авианалёты), Горьковская (авианалёты), Саратовская (авианалёты), Тамбовская (авианалёты), Ярославская (авианалёты) области РСФСР, Казахская ССР (авианалёт на город Гурьев), Абхазская АССР (ГССР)</a:t>
            </a:r>
          </a:p>
        </p:txBody>
      </p:sp>
    </p:spTree>
    <p:extLst>
      <p:ext uri="{BB962C8B-B14F-4D97-AF65-F5344CB8AC3E}">
        <p14:creationId xmlns="" xmlns:p14="http://schemas.microsoft.com/office/powerpoint/2010/main" val="2627866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300252"/>
            <a:ext cx="8825658" cy="1050876"/>
          </a:xfrm>
        </p:spPr>
        <p:txBody>
          <a:bodyPr/>
          <a:lstStyle/>
          <a:p>
            <a:r>
              <a:rPr lang="ru-RU" dirty="0" smtClean="0"/>
              <a:t>Начало войны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54955" y="1160061"/>
            <a:ext cx="8825658" cy="4833582"/>
          </a:xfrm>
        </p:spPr>
        <p:txBody>
          <a:bodyPr>
            <a:noAutofit/>
          </a:bodyPr>
          <a:lstStyle/>
          <a:p>
            <a:r>
              <a:rPr lang="ru-RU" sz="1600" dirty="0">
                <a:latin typeface="Arial" panose="020B0604020202020204" pitchFamily="34" charset="0"/>
              </a:rPr>
              <a:t>22 июня 1941 года началось вторжение Германии в </a:t>
            </a:r>
            <a:r>
              <a:rPr lang="ru-RU" sz="1600" dirty="0" smtClean="0">
                <a:latin typeface="Arial" panose="020B0604020202020204" pitchFamily="34" charset="0"/>
              </a:rPr>
              <a:t>СССР. </a:t>
            </a:r>
            <a:r>
              <a:rPr lang="ru-RU" sz="1600" dirty="0">
                <a:latin typeface="Arial" panose="020B0604020202020204" pitchFamily="34" charset="0"/>
              </a:rPr>
              <a:t>В 4:00 имперский министр иностранных дел Риббентроп вручил советскому послу в Берлине </a:t>
            </a:r>
            <a:r>
              <a:rPr lang="ru-RU" sz="1600" dirty="0" err="1">
                <a:latin typeface="Arial" panose="020B0604020202020204" pitchFamily="34" charset="0"/>
              </a:rPr>
              <a:t>Деканозову</a:t>
            </a:r>
            <a:r>
              <a:rPr lang="ru-RU" sz="1600" dirty="0">
                <a:latin typeface="Arial" panose="020B0604020202020204" pitchFamily="34" charset="0"/>
              </a:rPr>
              <a:t> ноту об объявлении войны и три приложения к ней: «Доклад министра внутренних дел Германии, </a:t>
            </a:r>
            <a:r>
              <a:rPr lang="ru-RU" sz="1600" dirty="0" err="1">
                <a:latin typeface="Arial" panose="020B0604020202020204" pitchFamily="34" charset="0"/>
              </a:rPr>
              <a:t>рейхсфюрера</a:t>
            </a:r>
            <a:r>
              <a:rPr lang="ru-RU" sz="1600" dirty="0">
                <a:latin typeface="Arial" panose="020B0604020202020204" pitchFamily="34" charset="0"/>
              </a:rPr>
              <a:t> СС и шефа германской полиции Германскому правительству о диверсионной работе СССР, направленной против Германии и национал-социализма», «Доклад министерства иностранных дел Германии о пропаганде и политической агитации советского правительства», «Доклад Верховного командования германской армии Германскому правительству о сосредоточении советских войск против Германии». Ранним утром 22 июня 1941 года после артиллерийской и авиационной подготовки немецкие войска перешли границу СССР. Уже после этого, в 5:30 утра посол Германии в СССР В. </a:t>
            </a:r>
            <a:r>
              <a:rPr lang="ru-RU" sz="1600" dirty="0" err="1">
                <a:latin typeface="Arial" panose="020B0604020202020204" pitchFamily="34" charset="0"/>
              </a:rPr>
              <a:t>Шуленбург</a:t>
            </a:r>
            <a:r>
              <a:rPr lang="ru-RU" sz="1600" dirty="0">
                <a:latin typeface="Arial" panose="020B0604020202020204" pitchFamily="34" charset="0"/>
              </a:rPr>
              <a:t> явился к Народному комиссару иностранных дел СССР В. М. Молотову и сделал заявление, содержание которого сводилось к тому, что советское правительство проводило подрывную политику в Германии и в оккупированных ею странах, проводило внешнюю политику, направленную против Германии, и «сосредоточило на германской границе все свои войска в полной боевой готовности». Заявление заканчивалось следующими словами: «Фюрер поэтому приказал германским вооружённым силам противостоять этой угрозе всеми имеющимися в их распоряжении средствами»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48478" y="0"/>
            <a:ext cx="2229791" cy="31253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30402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441" y="232230"/>
            <a:ext cx="8825658" cy="1349827"/>
          </a:xfrm>
        </p:spPr>
        <p:txBody>
          <a:bodyPr/>
          <a:lstStyle/>
          <a:p>
            <a:r>
              <a:rPr lang="ru-RU" dirty="0" smtClean="0"/>
              <a:t>Битва за Москву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585" y="1698172"/>
            <a:ext cx="7539102" cy="473165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16 ноября немцы начали второй этап наступления на Москву, планируя окружить её с северо-запада и юго-запада. На </a:t>
            </a:r>
            <a:r>
              <a:rPr lang="ru-RU" dirty="0" err="1"/>
              <a:t>дмитровском</a:t>
            </a:r>
            <a:r>
              <a:rPr lang="ru-RU" dirty="0"/>
              <a:t> направлении они достигли канала Москва-Волга и переправились на его восточный берег под Яхромой, на </a:t>
            </a:r>
            <a:r>
              <a:rPr lang="ru-RU" dirty="0" err="1"/>
              <a:t>химкинском</a:t>
            </a:r>
            <a:r>
              <a:rPr lang="ru-RU" dirty="0"/>
              <a:t> захватили Клин, форсировали </a:t>
            </a:r>
            <a:r>
              <a:rPr lang="ru-RU" dirty="0" err="1"/>
              <a:t>Истринское</a:t>
            </a:r>
            <a:r>
              <a:rPr lang="ru-RU" dirty="0"/>
              <a:t> водохранилище, заняли Солнечногорск и Красную Поляну, на </a:t>
            </a:r>
            <a:r>
              <a:rPr lang="ru-RU" dirty="0" err="1"/>
              <a:t>красногорском</a:t>
            </a:r>
            <a:r>
              <a:rPr lang="ru-RU" dirty="0"/>
              <a:t> — взяли Истру. На юго-западе Гудериан подошёл к Кашире. Однако в результате ожесточённого сопротивления армий ЗФ немцы в конце ноября — начале декабря были остановлены на всех направлениях. Попытка взять Москву провалилась.</a:t>
            </a:r>
          </a:p>
          <a:p>
            <a:r>
              <a:rPr lang="ru-RU" dirty="0"/>
              <a:t>В ходе зимней кампании 1941—1942 годов было проведено контрнаступление под Москвой. Была снята угроза Москве. Советские войска отбросили противника на западном направлении на 80—250 км, завершили освобождение Московской и Тульской областей, освободили многие районы Калининской и Смоленской областей.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0914" y="0"/>
            <a:ext cx="415108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9146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228" y="246744"/>
            <a:ext cx="11756571" cy="1117599"/>
          </a:xfrm>
        </p:spPr>
        <p:txBody>
          <a:bodyPr/>
          <a:lstStyle/>
          <a:p>
            <a:r>
              <a:rPr lang="ru-RU" dirty="0"/>
              <a:t>Блокада Ленинграда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8343" y="1190171"/>
            <a:ext cx="6560457" cy="5558972"/>
          </a:xfrm>
        </p:spPr>
        <p:txBody>
          <a:bodyPr/>
          <a:lstStyle/>
          <a:p>
            <a:r>
              <a:rPr lang="ru-RU" dirty="0"/>
              <a:t>Блокада Ленинграда — военная блокада города Ленинград (ныне Санкт-Петербург) немецкими, </a:t>
            </a:r>
            <a:r>
              <a:rPr lang="ru-RU" dirty="0" smtClean="0"/>
              <a:t>финскими и </a:t>
            </a:r>
            <a:r>
              <a:rPr lang="ru-RU" dirty="0"/>
              <a:t>испанскими (Голубая дивизия) войсками с участием добровольцев из Северной Африки, Европы и военно-морских сил Италии во время Великой Отечественной войны. Длилась с 8 сентября 1941 года по 27 января 1944 года (блокадное кольцо было прорвано 18 января 1943 года) — 872 </a:t>
            </a:r>
            <a:r>
              <a:rPr lang="ru-RU" dirty="0" smtClean="0"/>
              <a:t>дня.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8799" y="1364343"/>
            <a:ext cx="5079999" cy="5225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23695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319314"/>
            <a:ext cx="8825658" cy="1814285"/>
          </a:xfrm>
        </p:spPr>
        <p:txBody>
          <a:bodyPr/>
          <a:lstStyle/>
          <a:p>
            <a:r>
              <a:rPr lang="ru-RU" dirty="0"/>
              <a:t>Оборона Заполярья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2133598"/>
            <a:ext cx="5187788" cy="4470401"/>
          </a:xfrm>
        </p:spPr>
        <p:txBody>
          <a:bodyPr/>
          <a:lstStyle/>
          <a:p>
            <a:r>
              <a:rPr lang="ru-RU" dirty="0"/>
              <a:t>Оборона Заполярья (Битва за Заполярье) — боевые действия войск Северного и Карельского (с 1 сентября 1941 года) фронтов, Северного флота и Беломорской военной флотилии против немецких и финских войск на Кольском полуострове, в Северной Карелии, на Баренцевом, Белом и Карском морях в июне 1941 — октябре 1944 года. В боях также принимали участие войска Великобритании, в частности 151 крыло королевских ВВС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Silverfox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50" y="2251881"/>
            <a:ext cx="4981431" cy="35211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217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50126"/>
            <a:ext cx="8825658" cy="1160059"/>
          </a:xfrm>
        </p:spPr>
        <p:txBody>
          <a:bodyPr/>
          <a:lstStyle/>
          <a:p>
            <a:r>
              <a:rPr lang="ru-RU" dirty="0"/>
              <a:t>Курская битва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310185"/>
            <a:ext cx="6610621" cy="5172502"/>
          </a:xfrm>
        </p:spPr>
        <p:txBody>
          <a:bodyPr/>
          <a:lstStyle/>
          <a:p>
            <a:r>
              <a:rPr lang="ru-RU" dirty="0" err="1"/>
              <a:t>Ку́рская</a:t>
            </a:r>
            <a:r>
              <a:rPr lang="ru-RU" dirty="0"/>
              <a:t> </a:t>
            </a:r>
            <a:r>
              <a:rPr lang="ru-RU" dirty="0" err="1"/>
              <a:t>би́тва</a:t>
            </a:r>
            <a:r>
              <a:rPr lang="ru-RU" dirty="0"/>
              <a:t> (5 июля — 23 августа 1943 года; также известна как Битва на Курской дуге) по своим масштабам, задействованным силам и средствам, напряжённости, результатам и военно-политическим последствиям является одним из ключевых сражений Второй мировой войны и Великой Отечественной войны. Самое крупное танковое сражение в истории; в нём участвовали около двух миллионов человек, шесть тысяч танков, четыре тысячи </a:t>
            </a:r>
            <a:r>
              <a:rPr lang="ru-RU" dirty="0" smtClean="0"/>
              <a:t>самолётов.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8405" y="1037231"/>
            <a:ext cx="4080681" cy="5445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7872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119</TotalTime>
  <Words>1203</Words>
  <Application>Microsoft Office PowerPoint</Application>
  <PresentationFormat>Произвольный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Ион</vt:lpstr>
      <vt:lpstr> </vt:lpstr>
      <vt:lpstr>Великая Отечественная война</vt:lpstr>
      <vt:lpstr>Положение  22 июня</vt:lpstr>
      <vt:lpstr>Территории военных действий</vt:lpstr>
      <vt:lpstr>Начало войны</vt:lpstr>
      <vt:lpstr>Битва за Москву</vt:lpstr>
      <vt:lpstr>Блокада Ленинграда</vt:lpstr>
      <vt:lpstr>Оборона Заполярья</vt:lpstr>
      <vt:lpstr>Курская битва</vt:lpstr>
      <vt:lpstr>Сталинградская битва</vt:lpstr>
      <vt:lpstr>Ржевская битва</vt:lpstr>
      <vt:lpstr>Битва за Кавказ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asu</dc:creator>
  <cp:lastModifiedBy>Andrey</cp:lastModifiedBy>
  <cp:revision>14</cp:revision>
  <dcterms:created xsi:type="dcterms:W3CDTF">2015-01-28T14:56:30Z</dcterms:created>
  <dcterms:modified xsi:type="dcterms:W3CDTF">2015-05-20T16:12:17Z</dcterms:modified>
</cp:coreProperties>
</file>