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8" r:id="rId3"/>
    <p:sldId id="279" r:id="rId4"/>
    <p:sldId id="258" r:id="rId5"/>
    <p:sldId id="259" r:id="rId6"/>
    <p:sldId id="260" r:id="rId7"/>
    <p:sldId id="261" r:id="rId8"/>
    <p:sldId id="271" r:id="rId9"/>
    <p:sldId id="263" r:id="rId10"/>
    <p:sldId id="264" r:id="rId11"/>
    <p:sldId id="267" r:id="rId12"/>
    <p:sldId id="268" r:id="rId13"/>
    <p:sldId id="274" r:id="rId14"/>
    <p:sldId id="275" r:id="rId15"/>
    <p:sldId id="277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2DD5-F6A7-4A47-8483-DFD85122AD5E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C387E-A7C7-4A3B-815C-40943E5E15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C387E-A7C7-4A3B-815C-40943E5E153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3717-542D-431C-97C8-DC75F011476A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AA35FF-6976-4125-9D0E-21BEF6113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3717-542D-431C-97C8-DC75F011476A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35FF-6976-4125-9D0E-21BEF6113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3717-542D-431C-97C8-DC75F011476A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35FF-6976-4125-9D0E-21BEF6113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3717-542D-431C-97C8-DC75F011476A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8AA35FF-6976-4125-9D0E-21BEF6113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3717-542D-431C-97C8-DC75F011476A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35FF-6976-4125-9D0E-21BEF6113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3717-542D-431C-97C8-DC75F011476A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35FF-6976-4125-9D0E-21BEF6113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3717-542D-431C-97C8-DC75F011476A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8AA35FF-6976-4125-9D0E-21BEF6113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3717-542D-431C-97C8-DC75F011476A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35FF-6976-4125-9D0E-21BEF6113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3717-542D-431C-97C8-DC75F011476A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35FF-6976-4125-9D0E-21BEF6113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3717-542D-431C-97C8-DC75F011476A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35FF-6976-4125-9D0E-21BEF61139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3717-542D-431C-97C8-DC75F011476A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35FF-6976-4125-9D0E-21BEF6113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533717-542D-431C-97C8-DC75F011476A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AA35FF-6976-4125-9D0E-21BEF61139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61905" b="1912"/>
          <a:stretch>
            <a:fillRect/>
          </a:stretch>
        </p:blipFill>
        <p:spPr bwMode="auto">
          <a:xfrm>
            <a:off x="428596" y="642918"/>
            <a:ext cx="178595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08" y="642918"/>
            <a:ext cx="6762746" cy="16097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i="1" dirty="0" smtClean="0"/>
              <a:t>Построение чертежа </a:t>
            </a:r>
            <a:br>
              <a:rPr lang="ru-RU" b="1" i="1" dirty="0" smtClean="0"/>
            </a:br>
            <a:r>
              <a:rPr lang="ru-RU" b="1" i="1" dirty="0" smtClean="0"/>
              <a:t>основы плечевого изделия </a:t>
            </a:r>
            <a:br>
              <a:rPr lang="ru-RU" b="1" i="1" dirty="0" smtClean="0"/>
            </a:br>
            <a:r>
              <a:rPr lang="ru-RU" b="1" i="1" dirty="0" smtClean="0"/>
              <a:t>с цельнокроеным рукавом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4643446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     Выполнила:  </a:t>
            </a:r>
          </a:p>
          <a:p>
            <a:pPr>
              <a:buNone/>
            </a:pPr>
            <a:r>
              <a:rPr lang="ru-RU" dirty="0" smtClean="0"/>
              <a:t>     учитель технологии </a:t>
            </a:r>
          </a:p>
          <a:p>
            <a:pPr>
              <a:buNone/>
            </a:pPr>
            <a:r>
              <a:rPr lang="ru-RU" dirty="0" smtClean="0"/>
              <a:t>     МОУ гимназии№4 г.Волгограда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Санарова</a:t>
            </a:r>
            <a:r>
              <a:rPr lang="ru-RU" dirty="0" smtClean="0"/>
              <a:t> Галина </a:t>
            </a:r>
            <a:r>
              <a:rPr lang="ru-RU" dirty="0" err="1" smtClean="0"/>
              <a:t>Энверовна</a:t>
            </a:r>
            <a:endParaRPr lang="ru-RU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Отложить вправо от точки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длину рукава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1800" b="1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1800" b="1" dirty="0" smtClean="0">
                <a:ln>
                  <a:solidFill>
                    <a:srgbClr val="0070C0"/>
                  </a:solidFill>
                </a:ln>
              </a:rPr>
              <a:t>5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 = 6 см</a:t>
            </a:r>
          </a:p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Достроить прямоугольник по двум сторонам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5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. </a:t>
            </a:r>
          </a:p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Обозначить точку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1</a:t>
            </a:r>
          </a:p>
          <a:p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5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– линия низа рукава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357430"/>
            <a:ext cx="1357322" cy="30718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ГГ</a:t>
            </a:r>
            <a:endParaRPr lang="ru-RU" dirty="0"/>
          </a:p>
        </p:txBody>
      </p:sp>
      <p:sp>
        <p:nvSpPr>
          <p:cNvPr id="9" name="Дуга 8"/>
          <p:cNvSpPr/>
          <p:nvPr/>
        </p:nvSpPr>
        <p:spPr>
          <a:xfrm rot="5400000">
            <a:off x="5630119" y="1870815"/>
            <a:ext cx="381526" cy="926129"/>
          </a:xfrm>
          <a:prstGeom prst="arc">
            <a:avLst>
              <a:gd name="adj1" fmla="val 16486034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0694" y="20716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192880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В1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542926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550070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Н1</a:t>
            </a:r>
            <a:endParaRPr lang="ru-RU" dirty="0"/>
          </a:p>
        </p:txBody>
      </p:sp>
      <p:sp>
        <p:nvSpPr>
          <p:cNvPr id="12" name="Дуга 11"/>
          <p:cNvSpPr/>
          <p:nvPr/>
        </p:nvSpPr>
        <p:spPr>
          <a:xfrm rot="6164656">
            <a:off x="5509625" y="1933180"/>
            <a:ext cx="785818" cy="714380"/>
          </a:xfrm>
          <a:prstGeom prst="arc">
            <a:avLst>
              <a:gd name="adj1" fmla="val 16212387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200024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В2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2285992"/>
            <a:ext cx="426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В3</a:t>
            </a:r>
          </a:p>
          <a:p>
            <a:r>
              <a:rPr lang="ru-RU" dirty="0" smtClean="0"/>
              <a:t>В4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215206" y="3143248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29454" y="300037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215206" y="2357430"/>
            <a:ext cx="2143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624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7036611" y="2750339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29520" y="200024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</a:t>
            </a:r>
            <a:r>
              <a:rPr lang="ru-RU" sz="1400" dirty="0" smtClean="0">
                <a:solidFill>
                  <a:srgbClr val="FF0000"/>
                </a:solidFill>
              </a:rPr>
              <a:t>5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9520" y="300037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21" name="Содержимое 3"/>
          <p:cNvSpPr txBox="1">
            <a:spLocks/>
          </p:cNvSpPr>
          <p:nvPr/>
        </p:nvSpPr>
        <p:spPr>
          <a:xfrm>
            <a:off x="4643438" y="164305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Содержимое 3"/>
          <p:cNvSpPr txBox="1">
            <a:spLocks/>
          </p:cNvSpPr>
          <p:nvPr/>
        </p:nvSpPr>
        <p:spPr>
          <a:xfrm>
            <a:off x="4643438" y="157161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9" grpId="0" animBg="1"/>
      <p:bldP spid="7" grpId="0"/>
      <p:bldP spid="8" grpId="0"/>
      <p:bldP spid="10" grpId="0"/>
      <p:bldP spid="11" grpId="0"/>
      <p:bldP spid="12" grpId="0" animBg="1"/>
      <p:bldP spid="13" grpId="0"/>
      <p:bldP spid="14" grpId="0"/>
      <p:bldP spid="17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428868"/>
            <a:ext cx="1357322" cy="30718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ГГ</a:t>
            </a:r>
            <a:endParaRPr lang="ru-RU" dirty="0"/>
          </a:p>
        </p:txBody>
      </p:sp>
      <p:sp>
        <p:nvSpPr>
          <p:cNvPr id="9" name="Дуга 8"/>
          <p:cNvSpPr/>
          <p:nvPr/>
        </p:nvSpPr>
        <p:spPr>
          <a:xfrm rot="5207348">
            <a:off x="5591624" y="1947699"/>
            <a:ext cx="471498" cy="914135"/>
          </a:xfrm>
          <a:prstGeom prst="arc">
            <a:avLst>
              <a:gd name="adj1" fmla="val 16798687"/>
              <a:gd name="adj2" fmla="val 2120512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0694" y="20716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192880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В1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542926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550070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Н1</a:t>
            </a:r>
            <a:endParaRPr lang="ru-RU" dirty="0"/>
          </a:p>
        </p:txBody>
      </p:sp>
      <p:sp>
        <p:nvSpPr>
          <p:cNvPr id="12" name="Дуга 11"/>
          <p:cNvSpPr/>
          <p:nvPr/>
        </p:nvSpPr>
        <p:spPr>
          <a:xfrm rot="5814332">
            <a:off x="5509625" y="2004617"/>
            <a:ext cx="785818" cy="71438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200024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В2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357818" y="2428868"/>
            <a:ext cx="5695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В3</a:t>
            </a:r>
          </a:p>
          <a:p>
            <a:r>
              <a:rPr lang="ru-RU" dirty="0" smtClean="0"/>
              <a:t>В4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215206" y="3214686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29454" y="300037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215206" y="2428868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624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7037405" y="2820983"/>
            <a:ext cx="78581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29520" y="200024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29520" y="300037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21" name="Содержимое 3"/>
          <p:cNvSpPr txBox="1">
            <a:spLocks/>
          </p:cNvSpPr>
          <p:nvPr/>
        </p:nvSpPr>
        <p:spPr>
          <a:xfrm>
            <a:off x="4643438" y="164305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Содержимое 3"/>
          <p:cNvSpPr txBox="1">
            <a:spLocks/>
          </p:cNvSpPr>
          <p:nvPr/>
        </p:nvSpPr>
        <p:spPr>
          <a:xfrm>
            <a:off x="4643438" y="157161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1714488"/>
            <a:ext cx="3571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0070C0"/>
                  </a:solidFill>
                </a:ln>
              </a:rPr>
              <a:t>Отложить вниз от точки </a:t>
            </a:r>
            <a:r>
              <a:rPr lang="ru-RU" sz="2800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2800" dirty="0" smtClean="0">
                <a:ln>
                  <a:solidFill>
                    <a:srgbClr val="0070C0"/>
                  </a:solidFill>
                </a:ln>
              </a:rPr>
              <a:t> отрезок </a:t>
            </a:r>
            <a:r>
              <a:rPr lang="ru-RU" sz="2800" b="1" u="sng" dirty="0" smtClean="0">
                <a:ln>
                  <a:solidFill>
                    <a:srgbClr val="0070C0"/>
                  </a:solidFill>
                </a:ln>
              </a:rPr>
              <a:t>ГГ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2</a:t>
            </a:r>
          </a:p>
          <a:p>
            <a:pPr>
              <a:buNone/>
            </a:pPr>
            <a:r>
              <a:rPr lang="ru-RU" sz="2800" dirty="0" smtClean="0">
                <a:ln>
                  <a:solidFill>
                    <a:srgbClr val="0070C0"/>
                  </a:solidFill>
                </a:ln>
              </a:rPr>
              <a:t>  </a:t>
            </a:r>
            <a:r>
              <a:rPr lang="ru-RU" sz="2800" b="1" dirty="0" smtClean="0">
                <a:ln>
                  <a:solidFill>
                    <a:srgbClr val="0070C0"/>
                  </a:solidFill>
                </a:ln>
              </a:rPr>
              <a:t>ГГ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sz="2800" b="1" dirty="0" smtClean="0">
                <a:ln>
                  <a:solidFill>
                    <a:srgbClr val="0070C0"/>
                  </a:solidFill>
                </a:ln>
              </a:rPr>
              <a:t> = ГГ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sz="2800" b="1" dirty="0" smtClean="0">
                <a:ln>
                  <a:solidFill>
                    <a:srgbClr val="0070C0"/>
                  </a:solidFill>
                </a:ln>
              </a:rPr>
              <a:t> = 6см</a:t>
            </a:r>
          </a:p>
          <a:p>
            <a:r>
              <a:rPr lang="ru-RU" sz="2800" dirty="0" smtClean="0">
                <a:ln>
                  <a:solidFill>
                    <a:srgbClr val="0070C0"/>
                  </a:solidFill>
                </a:ln>
              </a:rPr>
              <a:t>Соединить прямой линией точки </a:t>
            </a:r>
            <a:r>
              <a:rPr lang="ru-RU" sz="2800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sz="2800" dirty="0" smtClean="0">
                <a:ln>
                  <a:solidFill>
                    <a:srgbClr val="0070C0"/>
                  </a:solidFill>
                </a:ln>
              </a:rPr>
              <a:t> и </a:t>
            </a:r>
            <a:r>
              <a:rPr lang="ru-RU" sz="2800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2</a:t>
            </a:r>
            <a:endParaRPr lang="ru-RU" sz="2000" b="1" u="sng" dirty="0">
              <a:ln>
                <a:solidFill>
                  <a:srgbClr val="0070C0"/>
                </a:solidFill>
              </a:ln>
            </a:endParaRPr>
          </a:p>
        </p:txBody>
      </p:sp>
      <p:cxnSp>
        <p:nvCxnSpPr>
          <p:cNvPr id="28" name="Прямая соединительная линия 27"/>
          <p:cNvCxnSpPr>
            <a:stCxn id="24" idx="1"/>
            <a:endCxn id="24" idx="1"/>
          </p:cNvCxnSpPr>
          <p:nvPr/>
        </p:nvCxnSpPr>
        <p:spPr>
          <a:xfrm rot="10800000">
            <a:off x="7429520" y="318503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4" idx="1"/>
            <a:endCxn id="24" idx="1"/>
          </p:cNvCxnSpPr>
          <p:nvPr/>
        </p:nvCxnSpPr>
        <p:spPr>
          <a:xfrm rot="10800000">
            <a:off x="7429520" y="318503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215206" y="3214686"/>
            <a:ext cx="214314" cy="214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58016" y="328612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ru-RU" sz="1400" dirty="0" smtClean="0">
                <a:solidFill>
                  <a:srgbClr val="FF0000"/>
                </a:solidFill>
              </a:rPr>
              <a:t>2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7" grpId="0"/>
      <p:bldP spid="8" grpId="0"/>
      <p:bldP spid="10" grpId="0"/>
      <p:bldP spid="11" grpId="0"/>
      <p:bldP spid="12" grpId="0" animBg="1"/>
      <p:bldP spid="13" grpId="0"/>
      <p:bldP spid="14" grpId="0"/>
      <p:bldP spid="17" grpId="0"/>
      <p:bldP spid="23" grpId="0"/>
      <p:bldP spid="24" grpId="0"/>
      <p:bldP spid="26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вал 49"/>
          <p:cNvSpPr/>
          <p:nvPr/>
        </p:nvSpPr>
        <p:spPr>
          <a:xfrm>
            <a:off x="7358082" y="4786322"/>
            <a:ext cx="1571636" cy="15001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В середине отрезка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поставить точку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3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. Провести из нее перпендикуляр и отложить на нем 1,5см – точка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4</a:t>
            </a:r>
          </a:p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Соединить  точки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,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4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,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плавной вогнутой линией</a:t>
            </a:r>
            <a:endParaRPr lang="ru-RU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85926"/>
            <a:ext cx="4343400" cy="4724400"/>
          </a:xfrm>
          <a:ln>
            <a:solidFill>
              <a:schemeClr val="bg2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</a:t>
            </a:r>
            <a:r>
              <a:rPr lang="ru-RU" sz="2000" dirty="0" smtClean="0"/>
              <a:t>Г4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428868"/>
            <a:ext cx="1357322" cy="30718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ГГ</a:t>
            </a:r>
            <a:endParaRPr lang="ru-RU" dirty="0"/>
          </a:p>
        </p:txBody>
      </p:sp>
      <p:sp>
        <p:nvSpPr>
          <p:cNvPr id="9" name="Дуга 8"/>
          <p:cNvSpPr/>
          <p:nvPr/>
        </p:nvSpPr>
        <p:spPr>
          <a:xfrm rot="5400000">
            <a:off x="5558681" y="1942253"/>
            <a:ext cx="381526" cy="926129"/>
          </a:xfrm>
          <a:prstGeom prst="arc">
            <a:avLst>
              <a:gd name="adj1" fmla="val 16486034"/>
              <a:gd name="adj2" fmla="val 198946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0694" y="20716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192880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В1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542926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550070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Н1</a:t>
            </a:r>
            <a:endParaRPr lang="ru-RU" dirty="0"/>
          </a:p>
        </p:txBody>
      </p:sp>
      <p:sp>
        <p:nvSpPr>
          <p:cNvPr id="12" name="Дуга 11"/>
          <p:cNvSpPr/>
          <p:nvPr/>
        </p:nvSpPr>
        <p:spPr>
          <a:xfrm rot="5814332">
            <a:off x="5509625" y="2004617"/>
            <a:ext cx="785818" cy="71438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200024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В2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2285992"/>
            <a:ext cx="426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В3</a:t>
            </a:r>
          </a:p>
          <a:p>
            <a:r>
              <a:rPr lang="ru-RU" dirty="0" smtClean="0"/>
              <a:t>В4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215206" y="3214686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215206" y="2428868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624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7037405" y="2820983"/>
            <a:ext cx="78581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29520" y="200024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29520" y="300037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21" name="Содержимое 3"/>
          <p:cNvSpPr txBox="1">
            <a:spLocks/>
          </p:cNvSpPr>
          <p:nvPr/>
        </p:nvSpPr>
        <p:spPr>
          <a:xfrm>
            <a:off x="4572000" y="164305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Прямая соединительная линия 27"/>
          <p:cNvCxnSpPr>
            <a:stCxn id="24" idx="1"/>
            <a:endCxn id="24" idx="1"/>
          </p:cNvCxnSpPr>
          <p:nvPr/>
        </p:nvCxnSpPr>
        <p:spPr>
          <a:xfrm rot="10800000">
            <a:off x="7429520" y="318503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4" idx="1"/>
            <a:endCxn id="24" idx="1"/>
          </p:cNvCxnSpPr>
          <p:nvPr/>
        </p:nvCxnSpPr>
        <p:spPr>
          <a:xfrm rot="10800000">
            <a:off x="7429520" y="318503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215206" y="3214686"/>
            <a:ext cx="214314" cy="214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58016" y="3357562"/>
            <a:ext cx="327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V="1">
            <a:off x="7286644" y="3286124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Дуга 43"/>
          <p:cNvSpPr/>
          <p:nvPr/>
        </p:nvSpPr>
        <p:spPr>
          <a:xfrm rot="16200000">
            <a:off x="7215206" y="3214686"/>
            <a:ext cx="357190" cy="35719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643702" y="335756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Г</a:t>
            </a:r>
            <a:r>
              <a:rPr lang="ru-RU" sz="1400" dirty="0" smtClean="0"/>
              <a:t>2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786710" y="5143512"/>
            <a:ext cx="7858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7250925" y="5536421"/>
            <a:ext cx="10715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 flipV="1">
            <a:off x="7786710" y="5143512"/>
            <a:ext cx="785818" cy="7143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Дуга 46"/>
          <p:cNvSpPr/>
          <p:nvPr/>
        </p:nvSpPr>
        <p:spPr>
          <a:xfrm rot="16592995">
            <a:off x="7795638" y="5144795"/>
            <a:ext cx="1419447" cy="1427583"/>
          </a:xfrm>
          <a:prstGeom prst="arc">
            <a:avLst>
              <a:gd name="adj1" fmla="val 15862142"/>
              <a:gd name="adj2" fmla="val 9259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V="1">
            <a:off x="8001024" y="5357826"/>
            <a:ext cx="142876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6929454" y="2928934"/>
            <a:ext cx="785818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786710" y="478632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      Г1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358082" y="57864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3" grpId="0" build="p"/>
      <p:bldP spid="5" grpId="0" animBg="1"/>
      <p:bldP spid="9" grpId="0" animBg="1"/>
      <p:bldP spid="7" grpId="0"/>
      <p:bldP spid="8" grpId="0"/>
      <p:bldP spid="10" grpId="0"/>
      <p:bldP spid="11" grpId="0"/>
      <p:bldP spid="12" grpId="0" animBg="1"/>
      <p:bldP spid="13" grpId="0"/>
      <p:bldP spid="14" grpId="0"/>
      <p:bldP spid="23" grpId="0"/>
      <p:bldP spid="24" grpId="0"/>
      <p:bldP spid="44" grpId="0" animBg="1"/>
      <p:bldP spid="36" grpId="0"/>
      <p:bldP spid="47" grpId="0" animBg="1"/>
      <p:bldP spid="34" grpId="0" animBg="1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</a:rPr>
              <a:t>Расширение низа изделия: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0070C0"/>
                  </a:solidFill>
                </a:ln>
              </a:rPr>
              <a:t>Продлить вправо  линию низа и отложить на ней отрезок 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Н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Н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 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равный 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8-12см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0070C0"/>
                  </a:solidFill>
                </a:ln>
              </a:rPr>
              <a:t>Соединить точки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Н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прямой линией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85926"/>
            <a:ext cx="4343400" cy="4724400"/>
          </a:xfrm>
          <a:ln>
            <a:solidFill>
              <a:schemeClr val="bg2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428868"/>
            <a:ext cx="1357322" cy="30718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ГГ</a:t>
            </a:r>
            <a:endParaRPr lang="ru-RU" dirty="0"/>
          </a:p>
        </p:txBody>
      </p:sp>
      <p:sp>
        <p:nvSpPr>
          <p:cNvPr id="9" name="Дуга 8"/>
          <p:cNvSpPr/>
          <p:nvPr/>
        </p:nvSpPr>
        <p:spPr>
          <a:xfrm rot="5400000">
            <a:off x="5558681" y="1942253"/>
            <a:ext cx="381526" cy="926129"/>
          </a:xfrm>
          <a:prstGeom prst="arc">
            <a:avLst>
              <a:gd name="adj1" fmla="val 16486034"/>
              <a:gd name="adj2" fmla="val 198946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0694" y="20716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192880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В1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542926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550070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12" name="Дуга 11"/>
          <p:cNvSpPr/>
          <p:nvPr/>
        </p:nvSpPr>
        <p:spPr>
          <a:xfrm rot="5814332">
            <a:off x="5509625" y="2004617"/>
            <a:ext cx="785818" cy="71438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200024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В2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2285992"/>
            <a:ext cx="426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В3</a:t>
            </a:r>
          </a:p>
          <a:p>
            <a:r>
              <a:rPr lang="ru-RU" dirty="0" smtClean="0"/>
              <a:t>В4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215206" y="3214686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215206" y="2428868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624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7037405" y="2820983"/>
            <a:ext cx="78581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29520" y="200024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29520" y="300037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21" name="Содержимое 3"/>
          <p:cNvSpPr txBox="1">
            <a:spLocks/>
          </p:cNvSpPr>
          <p:nvPr/>
        </p:nvSpPr>
        <p:spPr>
          <a:xfrm>
            <a:off x="4572000" y="164305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Прямая соединительная линия 27"/>
          <p:cNvCxnSpPr>
            <a:stCxn id="24" idx="1"/>
            <a:endCxn id="24" idx="1"/>
          </p:cNvCxnSpPr>
          <p:nvPr/>
        </p:nvCxnSpPr>
        <p:spPr>
          <a:xfrm rot="10800000">
            <a:off x="7429520" y="318503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4" idx="1"/>
            <a:endCxn id="24" idx="1"/>
          </p:cNvCxnSpPr>
          <p:nvPr/>
        </p:nvCxnSpPr>
        <p:spPr>
          <a:xfrm rot="10800000">
            <a:off x="7429520" y="318503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215206" y="3214686"/>
            <a:ext cx="214314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58016" y="3357562"/>
            <a:ext cx="327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4" name="Дуга 43"/>
          <p:cNvSpPr/>
          <p:nvPr/>
        </p:nvSpPr>
        <p:spPr>
          <a:xfrm rot="16200000">
            <a:off x="7215206" y="3214686"/>
            <a:ext cx="357190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643702" y="335756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Г</a:t>
            </a:r>
            <a:r>
              <a:rPr lang="ru-RU" sz="1400" dirty="0" smtClean="0"/>
              <a:t>2</a:t>
            </a:r>
            <a:endParaRPr lang="ru-RU" dirty="0"/>
          </a:p>
        </p:txBody>
      </p:sp>
      <p:cxnSp>
        <p:nvCxnSpPr>
          <p:cNvPr id="46" name="Прямая соединительная линия 45"/>
          <p:cNvCxnSpPr>
            <a:stCxn id="11" idx="0"/>
          </p:cNvCxnSpPr>
          <p:nvPr/>
        </p:nvCxnSpPr>
        <p:spPr>
          <a:xfrm rot="5400000" flipH="1" flipV="1">
            <a:off x="7398133" y="5326439"/>
            <a:ext cx="1588" cy="348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6357950" y="4286256"/>
            <a:ext cx="2071702" cy="3571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15272" y="528638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sz="1400" dirty="0" smtClean="0">
                <a:solidFill>
                  <a:srgbClr val="FF0000"/>
                </a:solidFill>
              </a:rPr>
              <a:t>2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9" grpId="0" animBg="1"/>
      <p:bldP spid="7" grpId="0"/>
      <p:bldP spid="8" grpId="0"/>
      <p:bldP spid="10" grpId="0"/>
      <p:bldP spid="11" grpId="0"/>
      <p:bldP spid="12" grpId="0" animBg="1"/>
      <p:bldP spid="13" grpId="0"/>
      <p:bldP spid="14" grpId="0"/>
      <p:bldP spid="23" grpId="0"/>
      <p:bldP spid="24" grpId="0"/>
      <p:bldP spid="44" grpId="0" animBg="1"/>
      <p:bldP spid="36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rgbClr val="0070C0"/>
                  </a:solidFill>
                </a:ln>
              </a:rPr>
              <a:t>От точки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Н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вверх по линии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Н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 отложить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1,5 см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, поставить  точку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Н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3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0070C0"/>
                  </a:solidFill>
                </a:ln>
              </a:rPr>
              <a:t>Соединить точки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Н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Н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плавной кривой</a:t>
            </a:r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85926"/>
            <a:ext cx="4343400" cy="4724400"/>
          </a:xfrm>
          <a:ln>
            <a:solidFill>
              <a:schemeClr val="bg2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428868"/>
            <a:ext cx="1357322" cy="30718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ГГ</a:t>
            </a:r>
            <a:endParaRPr lang="ru-RU" dirty="0"/>
          </a:p>
        </p:txBody>
      </p:sp>
      <p:sp>
        <p:nvSpPr>
          <p:cNvPr id="9" name="Дуга 8"/>
          <p:cNvSpPr/>
          <p:nvPr/>
        </p:nvSpPr>
        <p:spPr>
          <a:xfrm rot="5400000">
            <a:off x="5558681" y="1942253"/>
            <a:ext cx="381526" cy="926129"/>
          </a:xfrm>
          <a:prstGeom prst="arc">
            <a:avLst>
              <a:gd name="adj1" fmla="val 16486034"/>
              <a:gd name="adj2" fmla="val 198946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0694" y="20716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192880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В1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542926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550070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12" name="Дуга 11"/>
          <p:cNvSpPr/>
          <p:nvPr/>
        </p:nvSpPr>
        <p:spPr>
          <a:xfrm rot="5814332">
            <a:off x="5509625" y="2004617"/>
            <a:ext cx="785818" cy="71438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200024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В2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2285992"/>
            <a:ext cx="426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В3</a:t>
            </a:r>
          </a:p>
          <a:p>
            <a:r>
              <a:rPr lang="ru-RU" dirty="0" smtClean="0"/>
              <a:t>В4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215206" y="3214686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215206" y="2428868"/>
            <a:ext cx="21431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624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7037405" y="2820983"/>
            <a:ext cx="78581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29520" y="200024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29520" y="3000372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</a:t>
            </a:r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21" name="Содержимое 3"/>
          <p:cNvSpPr txBox="1">
            <a:spLocks/>
          </p:cNvSpPr>
          <p:nvPr/>
        </p:nvSpPr>
        <p:spPr>
          <a:xfrm>
            <a:off x="4572000" y="164305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Прямая соединительная линия 27"/>
          <p:cNvCxnSpPr>
            <a:stCxn id="24" idx="1"/>
            <a:endCxn id="24" idx="1"/>
          </p:cNvCxnSpPr>
          <p:nvPr/>
        </p:nvCxnSpPr>
        <p:spPr>
          <a:xfrm rot="10800000">
            <a:off x="7429520" y="318503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4" idx="1"/>
            <a:endCxn id="24" idx="1"/>
          </p:cNvCxnSpPr>
          <p:nvPr/>
        </p:nvCxnSpPr>
        <p:spPr>
          <a:xfrm rot="10800000">
            <a:off x="7429520" y="318503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7215206" y="3214686"/>
            <a:ext cx="214314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58016" y="3357562"/>
            <a:ext cx="327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4" name="Дуга 43"/>
          <p:cNvSpPr/>
          <p:nvPr/>
        </p:nvSpPr>
        <p:spPr>
          <a:xfrm rot="16200000">
            <a:off x="7215206" y="3214686"/>
            <a:ext cx="357190" cy="35719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643702" y="335756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Г</a:t>
            </a:r>
            <a:r>
              <a:rPr lang="ru-RU" sz="1400" dirty="0" smtClean="0"/>
              <a:t>2</a:t>
            </a:r>
            <a:endParaRPr lang="ru-RU" dirty="0"/>
          </a:p>
        </p:txBody>
      </p:sp>
      <p:cxnSp>
        <p:nvCxnSpPr>
          <p:cNvPr id="46" name="Прямая соединительная линия 45"/>
          <p:cNvCxnSpPr>
            <a:stCxn id="11" idx="0"/>
          </p:cNvCxnSpPr>
          <p:nvPr/>
        </p:nvCxnSpPr>
        <p:spPr>
          <a:xfrm rot="5400000" flipH="1" flipV="1">
            <a:off x="7398133" y="5326439"/>
            <a:ext cx="1588" cy="3485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6357950" y="4286256"/>
            <a:ext cx="2071702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715272" y="528638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35" name="Дуга 34"/>
          <p:cNvSpPr/>
          <p:nvPr/>
        </p:nvSpPr>
        <p:spPr>
          <a:xfrm rot="6586350">
            <a:off x="6943271" y="4759125"/>
            <a:ext cx="649180" cy="789502"/>
          </a:xfrm>
          <a:prstGeom prst="arc">
            <a:avLst>
              <a:gd name="adj1" fmla="val 17302315"/>
              <a:gd name="adj2" fmla="val 2038241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643834" y="4929198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sz="1400" dirty="0" smtClean="0">
                <a:solidFill>
                  <a:srgbClr val="FF0000"/>
                </a:solidFill>
              </a:rPr>
              <a:t>3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9" grpId="0" animBg="1"/>
      <p:bldP spid="7" grpId="0"/>
      <p:bldP spid="8" grpId="0"/>
      <p:bldP spid="10" grpId="0"/>
      <p:bldP spid="11" grpId="0"/>
      <p:bldP spid="12" grpId="0" animBg="1"/>
      <p:bldP spid="13" grpId="0"/>
      <p:bldP spid="14" grpId="0"/>
      <p:bldP spid="23" grpId="0"/>
      <p:bldP spid="24" grpId="0"/>
      <p:bldP spid="44" grpId="0" animBg="1"/>
      <p:bldP spid="36" grpId="0"/>
      <p:bldP spid="52" grpId="0"/>
      <p:bldP spid="35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n>
                  <a:solidFill>
                    <a:srgbClr val="0070C0"/>
                  </a:solidFill>
                </a:ln>
              </a:rPr>
              <a:t>Обвести контур чертежа основной сплошной линией.</a:t>
            </a:r>
          </a:p>
          <a:p>
            <a:pPr>
              <a:buNone/>
            </a:pPr>
            <a:r>
              <a:rPr lang="ru-RU" sz="3200" dirty="0" smtClean="0">
                <a:ln>
                  <a:solidFill>
                    <a:srgbClr val="0070C0"/>
                  </a:solidFill>
                </a:ln>
              </a:rPr>
              <a:t>Чертеж  готов, можно вырезать и переносить на ткань.</a:t>
            </a:r>
          </a:p>
          <a:p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894133" y="4035429"/>
            <a:ext cx="321471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929322" y="2143116"/>
            <a:ext cx="128588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6751653" y="2606669"/>
            <a:ext cx="9286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5920341">
            <a:off x="5064339" y="1492447"/>
            <a:ext cx="914400" cy="914400"/>
          </a:xfrm>
          <a:prstGeom prst="arc">
            <a:avLst>
              <a:gd name="adj1" fmla="val 17142155"/>
              <a:gd name="adj2" fmla="val 2116339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858148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Дуга 14"/>
          <p:cNvSpPr/>
          <p:nvPr/>
        </p:nvSpPr>
        <p:spPr>
          <a:xfrm rot="5726549">
            <a:off x="5041931" y="1755791"/>
            <a:ext cx="914400" cy="914400"/>
          </a:xfrm>
          <a:prstGeom prst="arc">
            <a:avLst>
              <a:gd name="adj1" fmla="val 15533134"/>
              <a:gd name="adj2" fmla="val 2132999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6200000">
            <a:off x="6900144" y="3029682"/>
            <a:ext cx="700824" cy="785080"/>
          </a:xfrm>
          <a:prstGeom prst="arc">
            <a:avLst>
              <a:gd name="adj1" fmla="val 16200000"/>
              <a:gd name="adj2" fmla="val 2114945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6200000" flipV="1">
            <a:off x="6036479" y="4179099"/>
            <a:ext cx="2143140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00694" y="5643578"/>
            <a:ext cx="150019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 rot="5820409">
            <a:off x="6723504" y="4997671"/>
            <a:ext cx="550469" cy="791748"/>
          </a:xfrm>
          <a:prstGeom prst="arc">
            <a:avLst>
              <a:gd name="adj1" fmla="val 16636730"/>
              <a:gd name="adj2" fmla="val 28989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  <p:bldP spid="15" grpId="0" animBg="1"/>
      <p:bldP spid="16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488" y="1600200"/>
            <a:ext cx="6134112" cy="4724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1.Из каких деталей состоит чертеж плечевого изделия с цельнокроеным рукавом?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2. Чем отличается чертеж спинки от чертежа переда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3. Какая мерка определяет ширину базисной сетки чертежа?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4</a:t>
            </a:r>
            <a:r>
              <a:rPr lang="ru-RU" sz="2400" b="1" dirty="0" smtClean="0">
                <a:solidFill>
                  <a:srgbClr val="0070C0"/>
                </a:solidFill>
              </a:rPr>
              <a:t>. Какая мерка определяет длину чертежа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5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smtClean="0">
                <a:solidFill>
                  <a:srgbClr val="0070C0"/>
                </a:solidFill>
              </a:rPr>
              <a:t>Для чего необходимы </a:t>
            </a:r>
            <a:r>
              <a:rPr lang="ru-RU" sz="2400" b="1" dirty="0" smtClean="0">
                <a:solidFill>
                  <a:srgbClr val="0070C0"/>
                </a:solidFill>
              </a:rPr>
              <a:t>прибавки на свободное облегание?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228601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29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Конструктивные линии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 конструкции  плечевого изделия с цельнокроеным рукавом чертеж переда отличается от чертежа спинки только более глубоким вырезом горловины. Поэтому перед и спинку строят одновременно на одной и той же базисной сетке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343400" cy="5324492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894133" y="4035429"/>
            <a:ext cx="321471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929322" y="2143116"/>
            <a:ext cx="128588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6751653" y="2606669"/>
            <a:ext cx="92869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5920341">
            <a:off x="5064339" y="1492447"/>
            <a:ext cx="914400" cy="914400"/>
          </a:xfrm>
          <a:prstGeom prst="arc">
            <a:avLst>
              <a:gd name="adj1" fmla="val 17142155"/>
              <a:gd name="adj2" fmla="val 2116339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858148" y="214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Дуга 14"/>
          <p:cNvSpPr/>
          <p:nvPr/>
        </p:nvSpPr>
        <p:spPr>
          <a:xfrm rot="5726549">
            <a:off x="5041931" y="1755791"/>
            <a:ext cx="914400" cy="914400"/>
          </a:xfrm>
          <a:prstGeom prst="arc">
            <a:avLst>
              <a:gd name="adj1" fmla="val 15533134"/>
              <a:gd name="adj2" fmla="val 2132999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6200000">
            <a:off x="6900144" y="3029682"/>
            <a:ext cx="700824" cy="785080"/>
          </a:xfrm>
          <a:prstGeom prst="arc">
            <a:avLst>
              <a:gd name="adj1" fmla="val 16200000"/>
              <a:gd name="adj2" fmla="val 2114945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6200000" flipV="1">
            <a:off x="6036479" y="4179099"/>
            <a:ext cx="2143140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00694" y="5643578"/>
            <a:ext cx="150019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 rot="5820409">
            <a:off x="6726471" y="4995048"/>
            <a:ext cx="540567" cy="786530"/>
          </a:xfrm>
          <a:prstGeom prst="arc">
            <a:avLst>
              <a:gd name="adj1" fmla="val 16636730"/>
              <a:gd name="adj2" fmla="val 2123356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6215074" y="2071678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286512" y="2000240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5536413" y="2035959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86446" y="1785926"/>
            <a:ext cx="235745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5107785" y="2107397"/>
            <a:ext cx="10715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643570" y="1571612"/>
            <a:ext cx="250033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215206" y="2714620"/>
            <a:ext cx="1500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215206" y="4857760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5929322" y="5786454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072198" y="5929330"/>
            <a:ext cx="214314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4500562" y="4500570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86512" y="1785926"/>
            <a:ext cx="1156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Линия плеча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5929322" y="1571612"/>
            <a:ext cx="2135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Линия горловины спинки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5857884" y="1285860"/>
            <a:ext cx="2141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Линия горловины переда</a:t>
            </a:r>
            <a:endParaRPr lang="ru-RU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7215206" y="2428868"/>
            <a:ext cx="1703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Линия  низа рукава</a:t>
            </a:r>
            <a:endParaRPr lang="ru-RU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286644" y="4572008"/>
            <a:ext cx="1078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Линия бока</a:t>
            </a:r>
            <a:endParaRPr lang="ru-RU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6215074" y="5643578"/>
            <a:ext cx="1741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Линия низа изделия</a:t>
            </a:r>
            <a:endParaRPr lang="ru-RU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4572000" y="4214818"/>
            <a:ext cx="94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Середина</a:t>
            </a:r>
          </a:p>
          <a:p>
            <a:r>
              <a:rPr lang="ru-RU" sz="1400" dirty="0" smtClean="0"/>
              <a:t>(сгиб)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 animBg="1"/>
      <p:bldP spid="15" grpId="0" animBg="1"/>
      <p:bldP spid="16" grpId="0" animBg="1"/>
      <p:bldP spid="25" grpId="0" animBg="1"/>
      <p:bldP spid="42" grpId="0"/>
      <p:bldP spid="43" grpId="0"/>
      <p:bldP spid="46" grpId="0"/>
      <p:bldP spid="47" grpId="0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Прибавки на свободное облегание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71736" y="1600200"/>
            <a:ext cx="6419864" cy="4724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Поскольку одежда не прилегает к телу по всей поверхности, для построения конструкции изделия кроме мерок необходимы прибавки на свободное облегание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Прибавки обозначают буквой </a:t>
            </a:r>
            <a:r>
              <a:rPr lang="ru-RU" sz="2400" b="1" u="sng" dirty="0" smtClean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, а нижние буквы (индекс) обозначают участок, к которому дается прибавка.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Величины прибавок: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 к </a:t>
            </a:r>
            <a:r>
              <a:rPr lang="ru-RU" sz="2400" b="1" dirty="0" err="1" smtClean="0">
                <a:solidFill>
                  <a:srgbClr val="002060"/>
                </a:solidFill>
              </a:rPr>
              <a:t>полуобхвату</a:t>
            </a:r>
            <a:r>
              <a:rPr lang="ru-RU" sz="2400" b="1" dirty="0" smtClean="0">
                <a:solidFill>
                  <a:srgbClr val="002060"/>
                </a:solidFill>
              </a:rPr>
              <a:t> груди  </a:t>
            </a:r>
            <a:r>
              <a:rPr lang="ru-RU" sz="2400" b="1" dirty="0" err="1" smtClean="0">
                <a:solidFill>
                  <a:srgbClr val="002060"/>
                </a:solidFill>
              </a:rPr>
              <a:t>Пг</a:t>
            </a:r>
            <a:r>
              <a:rPr lang="ru-RU" sz="2400" b="1" dirty="0" smtClean="0">
                <a:solidFill>
                  <a:srgbClr val="002060"/>
                </a:solidFill>
              </a:rPr>
              <a:t> = 4-6 см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 к обхвату плеча Поп = 5-7см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 к ширине горловины </a:t>
            </a:r>
            <a:r>
              <a:rPr lang="ru-RU" sz="2400" b="1" dirty="0" err="1" smtClean="0">
                <a:solidFill>
                  <a:srgbClr val="002060"/>
                </a:solidFill>
              </a:rPr>
              <a:t>Пшг</a:t>
            </a:r>
            <a:r>
              <a:rPr lang="ru-RU" sz="2400" b="1" dirty="0" smtClean="0">
                <a:solidFill>
                  <a:srgbClr val="002060"/>
                </a:solidFill>
              </a:rPr>
              <a:t> = 1см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1428760" cy="447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0076" cy="4724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В  верхней части листа поставить точку </a:t>
            </a:r>
            <a:r>
              <a:rPr lang="ru-RU" sz="2400" b="1" u="sng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и провести вправо от нее горизонтальную линию . Это и будет линия плеча.</a:t>
            </a:r>
          </a:p>
          <a:p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Из той же точки </a:t>
            </a:r>
            <a:r>
              <a:rPr lang="ru-RU" sz="2400" b="1" u="sng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В 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 провести вниз вертикальную линию и отложить на ней отрезок, равный длине изделия </a:t>
            </a:r>
            <a:r>
              <a:rPr lang="ru-RU" sz="24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Ди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</a:rPr>
              <a:t>       ВН = </a:t>
            </a:r>
            <a:r>
              <a:rPr lang="ru-RU" sz="2400" b="1" dirty="0" err="1" smtClean="0">
                <a:ln>
                  <a:solidFill>
                    <a:srgbClr val="0070C0"/>
                  </a:solidFill>
                </a:ln>
              </a:rPr>
              <a:t>Ди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</a:rPr>
              <a:t> = 80 см</a:t>
            </a:r>
            <a:endParaRPr lang="ru-RU" sz="2400" b="1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4062410" cy="47244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3893339" y="4036223"/>
            <a:ext cx="307183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29256" y="2500306"/>
            <a:ext cx="121444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2067" y="214311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542926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От точки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вправо по линии плеча отложить на горизонтали ширину  изделия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ВВ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, рассчитанную по формуле :</a:t>
            </a:r>
          </a:p>
          <a:p>
            <a:pPr>
              <a:buNone/>
            </a:pP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    ВВ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 = (</a:t>
            </a:r>
            <a:r>
              <a:rPr lang="ru-RU" b="1" dirty="0" err="1" smtClean="0">
                <a:ln>
                  <a:solidFill>
                    <a:srgbClr val="0070C0"/>
                  </a:solidFill>
                </a:ln>
              </a:rPr>
              <a:t>Сг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 </a:t>
            </a:r>
            <a:r>
              <a:rPr lang="en-US" b="1" dirty="0" smtClean="0">
                <a:ln>
                  <a:solidFill>
                    <a:srgbClr val="0070C0"/>
                  </a:solidFill>
                </a:ln>
              </a:rPr>
              <a:t>II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+ </a:t>
            </a:r>
            <a:r>
              <a:rPr lang="ru-RU" b="1" dirty="0" err="1" smtClean="0">
                <a:ln>
                  <a:solidFill>
                    <a:srgbClr val="0070C0"/>
                  </a:solidFill>
                </a:ln>
              </a:rPr>
              <a:t>Пг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) :2 = </a:t>
            </a:r>
          </a:p>
          <a:p>
            <a:pPr>
              <a:buNone/>
            </a:pP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    ( 44 + 4 ) : 2 = 24см</a:t>
            </a:r>
            <a:endParaRPr lang="ru-RU" b="1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000496" y="3929066"/>
            <a:ext cx="300039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00694" y="2428868"/>
            <a:ext cx="121444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14942" y="214311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29454" y="207167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550070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6715140" y="242886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429256" y="542926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643702" y="242886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Достроить чертеж до прямоугольника по двум сторонам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ВН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ВВ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.</a:t>
            </a:r>
          </a:p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Поставить точку 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Н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endParaRPr lang="ru-RU" sz="2000" b="1" u="sng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4108447" y="3963991"/>
            <a:ext cx="2785288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00694" y="2571744"/>
            <a:ext cx="121444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322099" y="3964785"/>
            <a:ext cx="278608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00694" y="5357826"/>
            <a:ext cx="12144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14942" y="214311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715140" y="214311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72066" y="535782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786578" y="5357826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Н1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552952" cy="47244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Отложить вправо от точки </a:t>
            </a:r>
            <a:r>
              <a:rPr lang="ru-RU" sz="2400" b="1" u="sng" dirty="0" smtClean="0">
                <a:ln>
                  <a:solidFill>
                    <a:srgbClr val="0070C0"/>
                  </a:solidFill>
                </a:ln>
              </a:rPr>
              <a:t>В 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 по линии плеча ширину горловины  </a:t>
            </a:r>
            <a:r>
              <a:rPr lang="ru-RU" sz="2400" b="1" u="sng" dirty="0" smtClean="0">
                <a:ln>
                  <a:solidFill>
                    <a:srgbClr val="0070C0"/>
                  </a:solidFill>
                </a:ln>
              </a:rPr>
              <a:t>ВВ</a:t>
            </a:r>
            <a:r>
              <a:rPr lang="ru-RU" sz="1600" b="1" u="sng" dirty="0" smtClean="0">
                <a:ln>
                  <a:solidFill>
                    <a:srgbClr val="0070C0"/>
                  </a:solidFill>
                </a:ln>
              </a:rPr>
              <a:t>2 </a:t>
            </a:r>
            <a:r>
              <a:rPr lang="ru-RU" sz="2400" b="1" u="sng" dirty="0" smtClean="0">
                <a:ln>
                  <a:solidFill>
                    <a:srgbClr val="0070C0"/>
                  </a:solidFill>
                </a:ln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</a:rPr>
              <a:t>      ВВ</a:t>
            </a:r>
            <a:r>
              <a:rPr lang="ru-RU" sz="1600" b="1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</a:rPr>
              <a:t>=(</a:t>
            </a:r>
            <a:r>
              <a:rPr lang="ru-RU" sz="2400" b="1" dirty="0" err="1" smtClean="0">
                <a:ln>
                  <a:solidFill>
                    <a:srgbClr val="0070C0"/>
                  </a:solidFill>
                </a:ln>
              </a:rPr>
              <a:t>Сш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</a:rPr>
              <a:t> :3) + </a:t>
            </a:r>
            <a:r>
              <a:rPr lang="ru-RU" sz="2400" b="1" dirty="0" err="1" smtClean="0">
                <a:ln>
                  <a:solidFill>
                    <a:srgbClr val="0070C0"/>
                  </a:solidFill>
                </a:ln>
              </a:rPr>
              <a:t>П</a:t>
            </a:r>
            <a:r>
              <a:rPr lang="ru-RU" sz="2000" b="1" dirty="0" err="1" smtClean="0">
                <a:ln>
                  <a:solidFill>
                    <a:srgbClr val="0070C0"/>
                  </a:solidFill>
                </a:ln>
              </a:rPr>
              <a:t>шг</a:t>
            </a:r>
            <a:r>
              <a:rPr lang="ru-RU" sz="2400" b="1" dirty="0" err="1" smtClean="0">
                <a:ln>
                  <a:solidFill>
                    <a:srgbClr val="0070C0"/>
                  </a:solidFill>
                </a:ln>
              </a:rPr>
              <a:t>=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</a:rPr>
              <a:t>       (18 : 3) + 1 = 7см</a:t>
            </a:r>
          </a:p>
          <a:p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Отложить вниз  от точки </a:t>
            </a:r>
            <a:r>
              <a:rPr lang="ru-RU" sz="2400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 глубину горловины спинки  </a:t>
            </a:r>
            <a:r>
              <a:rPr lang="ru-RU" sz="2400" b="1" u="sng" dirty="0" smtClean="0">
                <a:ln>
                  <a:solidFill>
                    <a:srgbClr val="0070C0"/>
                  </a:solidFill>
                </a:ln>
              </a:rPr>
              <a:t>ВВ</a:t>
            </a:r>
            <a:r>
              <a:rPr lang="ru-RU" sz="1600" b="1" u="sng" dirty="0" smtClean="0">
                <a:ln>
                  <a:solidFill>
                    <a:srgbClr val="0070C0"/>
                  </a:solidFill>
                </a:ln>
              </a:rPr>
              <a:t>3</a:t>
            </a:r>
            <a:r>
              <a:rPr lang="ru-RU" sz="2400" b="1" u="sng" dirty="0" smtClean="0">
                <a:ln>
                  <a:solidFill>
                    <a:srgbClr val="0070C0"/>
                  </a:solidFill>
                </a:ln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</a:rPr>
              <a:t>      ВВ</a:t>
            </a:r>
            <a:r>
              <a:rPr lang="ru-RU" sz="1600" b="1" dirty="0" smtClean="0">
                <a:ln>
                  <a:solidFill>
                    <a:srgbClr val="0070C0"/>
                  </a:solidFill>
                </a:ln>
              </a:rPr>
              <a:t>3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</a:rPr>
              <a:t> = ВВ</a:t>
            </a:r>
            <a:r>
              <a:rPr lang="ru-RU" sz="1600" b="1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</a:rPr>
              <a:t> :3 = 7 : 3 = 2,3см</a:t>
            </a:r>
          </a:p>
          <a:p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Соединить плавной кривой точки </a:t>
            </a:r>
            <a:r>
              <a:rPr lang="ru-RU" sz="2400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1600" b="1" u="sng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sz="2400" dirty="0" smtClean="0">
                <a:ln>
                  <a:solidFill>
                    <a:srgbClr val="0070C0"/>
                  </a:solidFill>
                </a:ln>
              </a:rPr>
              <a:t> и </a:t>
            </a:r>
            <a:r>
              <a:rPr lang="ru-RU" sz="2400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1600" b="1" u="sng" dirty="0" smtClean="0">
                <a:ln>
                  <a:solidFill>
                    <a:srgbClr val="0070C0"/>
                  </a:solidFill>
                </a:ln>
              </a:rPr>
              <a:t>3</a:t>
            </a:r>
          </a:p>
          <a:p>
            <a:endParaRPr lang="ru-RU" sz="24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90972" cy="47244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357430"/>
            <a:ext cx="1357322" cy="30718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Дуга 8"/>
          <p:cNvSpPr/>
          <p:nvPr/>
        </p:nvSpPr>
        <p:spPr>
          <a:xfrm rot="5400000">
            <a:off x="5630119" y="1870815"/>
            <a:ext cx="381526" cy="926129"/>
          </a:xfrm>
          <a:prstGeom prst="arc">
            <a:avLst>
              <a:gd name="adj1" fmla="val 16486034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0694" y="20716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86644" y="192880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В1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542926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550070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2000240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В2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2285992"/>
            <a:ext cx="426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В3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 animBg="1"/>
      <p:bldP spid="9" grpId="0" animBg="1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95828" cy="4724400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Отложить вниз  от  точки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глубину горловины переда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ВВ</a:t>
            </a:r>
            <a:r>
              <a:rPr lang="ru-RU" sz="1800" b="1" u="sng" dirty="0" smtClean="0">
                <a:ln>
                  <a:solidFill>
                    <a:srgbClr val="0070C0"/>
                  </a:solidFill>
                </a:ln>
              </a:rPr>
              <a:t>4</a:t>
            </a:r>
          </a:p>
          <a:p>
            <a:pPr>
              <a:buNone/>
            </a:pP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  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ВВ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4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=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 ВВ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+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1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= 7 + 1= 8см</a:t>
            </a:r>
          </a:p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Соединить плавной кривой точки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2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4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848096" cy="47244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357430"/>
            <a:ext cx="1357322" cy="30718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Дуга 8"/>
          <p:cNvSpPr/>
          <p:nvPr/>
        </p:nvSpPr>
        <p:spPr>
          <a:xfrm rot="5400000">
            <a:off x="5630119" y="1870815"/>
            <a:ext cx="381526" cy="926129"/>
          </a:xfrm>
          <a:prstGeom prst="arc">
            <a:avLst>
              <a:gd name="adj1" fmla="val 16486034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0694" y="20716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86644" y="192880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В1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542926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550070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Н1</a:t>
            </a:r>
            <a:endParaRPr lang="ru-RU" dirty="0"/>
          </a:p>
        </p:txBody>
      </p:sp>
      <p:sp>
        <p:nvSpPr>
          <p:cNvPr id="12" name="Дуга 11"/>
          <p:cNvSpPr/>
          <p:nvPr/>
        </p:nvSpPr>
        <p:spPr>
          <a:xfrm rot="6049012">
            <a:off x="5532366" y="1953136"/>
            <a:ext cx="785818" cy="714380"/>
          </a:xfrm>
          <a:prstGeom prst="arc">
            <a:avLst>
              <a:gd name="adj1" fmla="val 16200000"/>
              <a:gd name="adj2" fmla="val 2131971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200024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В2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2285992"/>
            <a:ext cx="4587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В3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В4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9" grpId="0" animBg="1"/>
      <p:bldP spid="7" grpId="0"/>
      <p:bldP spid="8" grpId="0"/>
      <p:bldP spid="10" grpId="0"/>
      <p:bldP spid="11" grpId="0"/>
      <p:bldP spid="12" grpId="0" animBg="1"/>
      <p:bldP spid="13" grpId="0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Шаг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Отложить вниз  от точки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глубину проймы 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2000" b="1" u="sng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b="1" u="sng" dirty="0" smtClean="0">
                <a:ln>
                  <a:solidFill>
                    <a:srgbClr val="0070C0"/>
                  </a:solidFill>
                </a:ln>
              </a:rPr>
              <a:t>Г</a:t>
            </a:r>
            <a:r>
              <a:rPr lang="ru-RU" dirty="0" smtClean="0">
                <a:ln>
                  <a:solidFill>
                    <a:srgbClr val="0070C0"/>
                  </a:solidFill>
                </a:ln>
              </a:rPr>
              <a:t> 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В</a:t>
            </a:r>
            <a:r>
              <a:rPr lang="ru-RU" sz="2000" b="1" dirty="0" smtClean="0">
                <a:ln>
                  <a:solidFill>
                    <a:srgbClr val="0070C0"/>
                  </a:solidFill>
                </a:ln>
              </a:rPr>
              <a:t>1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</a:rPr>
              <a:t>Г= (Оп :2) + Поп = (28 : 2) + 7= 21см</a:t>
            </a:r>
          </a:p>
          <a:p>
            <a:r>
              <a:rPr lang="ru-RU" dirty="0" smtClean="0">
                <a:ln>
                  <a:solidFill>
                    <a:srgbClr val="0070C0"/>
                  </a:solidFill>
                </a:ln>
              </a:rPr>
              <a:t>От точки Г вправо провести горизонтальный отрезок, равный длине рукава – 6см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357430"/>
            <a:ext cx="1357322" cy="307183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ГГ</a:t>
            </a:r>
            <a:endParaRPr lang="ru-RU" dirty="0"/>
          </a:p>
        </p:txBody>
      </p:sp>
      <p:sp>
        <p:nvSpPr>
          <p:cNvPr id="9" name="Дуга 8"/>
          <p:cNvSpPr/>
          <p:nvPr/>
        </p:nvSpPr>
        <p:spPr>
          <a:xfrm rot="5400000">
            <a:off x="5630119" y="1870815"/>
            <a:ext cx="381526" cy="926129"/>
          </a:xfrm>
          <a:prstGeom prst="arc">
            <a:avLst>
              <a:gd name="adj1" fmla="val 16486034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0694" y="20716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86644" y="192880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В1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542926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550070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Н1</a:t>
            </a:r>
            <a:endParaRPr lang="ru-RU" dirty="0"/>
          </a:p>
        </p:txBody>
      </p:sp>
      <p:sp>
        <p:nvSpPr>
          <p:cNvPr id="12" name="Дуга 11"/>
          <p:cNvSpPr/>
          <p:nvPr/>
        </p:nvSpPr>
        <p:spPr>
          <a:xfrm rot="5814332">
            <a:off x="5509625" y="2004617"/>
            <a:ext cx="785818" cy="71438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2000240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В2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2285992"/>
            <a:ext cx="4267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В3</a:t>
            </a:r>
          </a:p>
          <a:p>
            <a:r>
              <a:rPr lang="ru-RU" dirty="0" smtClean="0"/>
              <a:t>В4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215206" y="3143248"/>
            <a:ext cx="2143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29454" y="300037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9" grpId="0" animBg="1"/>
      <p:bldP spid="7" grpId="0"/>
      <p:bldP spid="8" grpId="0"/>
      <p:bldP spid="10" grpId="0"/>
      <p:bldP spid="11" grpId="0"/>
      <p:bldP spid="12" grpId="0" animBg="1"/>
      <p:bldP spid="13" grpId="0"/>
      <p:bldP spid="14" grpId="0"/>
      <p:bldP spid="14" grpId="1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1053</TotalTime>
  <Words>694</Words>
  <Application>Microsoft Office PowerPoint</Application>
  <PresentationFormat>Экран (4:3)</PresentationFormat>
  <Paragraphs>210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Построение чертежа  основы плечевого изделия  с цельнокроеным рукавом</vt:lpstr>
      <vt:lpstr>Конструктивные линии</vt:lpstr>
      <vt:lpstr>Прибавки на свободное облегание</vt:lpstr>
      <vt:lpstr>Шаг 1</vt:lpstr>
      <vt:lpstr>Шаг 2</vt:lpstr>
      <vt:lpstr>Шаг 3</vt:lpstr>
      <vt:lpstr>Шаг 4</vt:lpstr>
      <vt:lpstr>Шаг 5</vt:lpstr>
      <vt:lpstr>Шаг 6</vt:lpstr>
      <vt:lpstr>Шаг 7</vt:lpstr>
      <vt:lpstr>Шаг 8</vt:lpstr>
      <vt:lpstr>Шаг 9</vt:lpstr>
      <vt:lpstr>Шаг 10</vt:lpstr>
      <vt:lpstr>Шаг 11</vt:lpstr>
      <vt:lpstr>Шаг 12</vt:lpstr>
      <vt:lpstr>Вопросы для повторения</vt:lpstr>
    </vt:vector>
  </TitlesOfParts>
  <Company>Гимназия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чертежа  ночной сорочки</dc:title>
  <dc:creator>Технолог</dc:creator>
  <cp:lastModifiedBy>Admin</cp:lastModifiedBy>
  <cp:revision>95</cp:revision>
  <dcterms:created xsi:type="dcterms:W3CDTF">2010-10-25T06:51:33Z</dcterms:created>
  <dcterms:modified xsi:type="dcterms:W3CDTF">2011-02-13T11:01:33Z</dcterms:modified>
</cp:coreProperties>
</file>