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9" r:id="rId2"/>
    <p:sldId id="257" r:id="rId3"/>
    <p:sldId id="287" r:id="rId4"/>
    <p:sldId id="260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8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77" r:id="rId24"/>
    <p:sldId id="280" r:id="rId25"/>
    <p:sldId id="281" r:id="rId26"/>
    <p:sldId id="278" r:id="rId27"/>
    <p:sldId id="279" r:id="rId28"/>
    <p:sldId id="282" r:id="rId29"/>
    <p:sldId id="283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A790F-B3BE-48B1-AFC2-51A588639919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B8D10-87BA-4277-84C8-9C661C46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http://i.i.ua/prikol/pic/9/2/199629.jpg</a:t>
            </a:r>
            <a:endParaRPr lang="ru-RU" dirty="0" smtClean="0"/>
          </a:p>
          <a:p>
            <a:r>
              <a:rPr lang="ru-RU" dirty="0" smtClean="0"/>
              <a:t>Технология, учебник для учащихся 6 класса под редакцией В.Д.Симоненко, М.: </a:t>
            </a:r>
            <a:r>
              <a:rPr lang="ru-RU" dirty="0" err="1" smtClean="0"/>
              <a:t>Вентана-Граф</a:t>
            </a:r>
            <a:r>
              <a:rPr lang="ru-RU" dirty="0" smtClean="0"/>
              <a:t>, 2000.-240 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96A6E-ECE1-41DF-8200-7E27BCDEAA3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C82F8C-6A5D-4D9E-A4E5-3BF4B20DAF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4B6792-CE15-444D-9B5A-61D144049FA6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2842F5-864D-4E0D-A0CA-DBB3035C0A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&#1040;&#1076;&#1084;&#1080;&#1085;&#1080;&#1089;&#1090;&#1088;&#1072;&#1090;&#1086;&#1088;.MMC34\&#1052;&#1086;&#1080;%20&#1076;&#1086;&#1082;&#1091;&#1084;&#1077;&#1085;&#1090;&#1099;\&#1075;&#1086;&#1090;&#1086;&#1074;&#1099;&#1077;%20&#1088;&#1072;&#1073;&#1086;&#1090;&#1099;\&#1060;&#1088;&#1072;&#1085;&#1082;%20&#1051;.&#1042;\nitki_4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56;&#1072;&#1073;&#1086;&#1090;&#1099;%20&#1085;&#1072;%20&#1101;&#1082;&#1089;&#1087;&#1077;&#1088;&#1090;&#1080;&#1079;&#1091;\&#1060;&#1088;&#1072;&#1085;&#1082;%20&#1051;.&#1042;\&#1087;&#1077;&#1088;&#1074;%20&#1086;&#1073;&#1088;.wav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roshtory.ru/pics/new/big8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hyperlink" Target="http://www.unisontex.ru/cat-img/silk/silk_16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tb777.net/content/object/03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lando.kz/photos/live/49/15000749_1_F.jpg" TargetMode="External"/><Relationship Id="rId5" Type="http://schemas.openxmlformats.org/officeDocument/2006/relationships/image" Target="../media/image25.gif"/><Relationship Id="rId4" Type="http://schemas.openxmlformats.org/officeDocument/2006/relationships/hyperlink" Target="http://www.tb777.net/content/object/012.g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victoriastore.ru/images/product_images/popup_images/503_0_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lady.siava.ru/moda/moda_pics/10001/9~5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milady.siava.ru/moda/moda_pics/10001/Scr-802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megadoski.ru/s_images/11846487389803.jpg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cache.picser.ru/projects/ashkimsin/forums/monthly_09_2009/user6261/post37301_img1_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ool.narod.ru/pory-roku-403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dog-yarn.ru/joomla/images/Sveta/vyz01.jpg" TargetMode="External"/><Relationship Id="rId9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russianfashionshop.ru/images/product_images/info_images/207_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moda.ru/uploads/users/1/galleries/1127/1353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madeinkg.ru/gallery/big_1176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zak.org.ua/Muzeum/Big-kuge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76;&#1084;&#1080;&#1085;&#1080;&#1089;&#1090;&#1088;&#1072;&#1090;&#1086;&#1088;.MMC34\&#1052;&#1086;&#1080;%20&#1076;&#1086;&#1082;&#1091;&#1084;&#1077;&#1085;&#1090;&#1099;\&#1075;&#1086;&#1090;&#1086;&#1074;&#1099;&#1077;%20&#1088;&#1072;&#1073;&#1086;&#1090;&#1099;\&#1060;&#1088;&#1072;&#1085;&#1082;%20&#1051;.&#1042;\nitki_1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&#1040;&#1076;&#1084;&#1080;&#1085;&#1080;&#1089;&#1090;&#1088;&#1072;&#1090;&#1086;&#1088;.MMC34\&#1052;&#1086;&#1080;%20&#1076;&#1086;&#1082;&#1091;&#1084;&#1077;&#1085;&#1090;&#1099;\&#1075;&#1086;&#1090;&#1086;&#1074;&#1099;&#1077;%20&#1088;&#1072;&#1073;&#1086;&#1090;&#1099;\&#1060;&#1088;&#1072;&#1085;&#1082;%20&#1051;.&#1042;\nitki_2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2738"/>
            <a:ext cx="8208962" cy="3600450"/>
          </a:xfrm>
        </p:spPr>
        <p:txBody>
          <a:bodyPr/>
          <a:lstStyle/>
          <a:p>
            <a:pPr algn="ctr"/>
            <a:r>
              <a:rPr lang="ru-RU" sz="4000" dirty="0"/>
              <a:t>Раздел технологии, который занимается изучением строения  и свойств материалов, используемых  для изготовления швейных изделий 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50825" y="765175"/>
            <a:ext cx="856932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атериаловедение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nitki_4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60350"/>
            <a:ext cx="8351838" cy="6264275"/>
          </a:xfrm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14282" y="1499045"/>
            <a:ext cx="41434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/>
              <a:t>Натуральный шелк</a:t>
            </a:r>
            <a:r>
              <a:rPr lang="ru-RU" sz="2800" dirty="0"/>
              <a:t> </a:t>
            </a:r>
            <a:r>
              <a:rPr lang="ru-RU" sz="2800" dirty="0" smtClean="0"/>
              <a:t>— тонкие нити, получаемые при размотке коконов гусеницы тутового шелкопряда. </a:t>
            </a:r>
            <a:endParaRPr lang="ru-RU" sz="2800" dirty="0"/>
          </a:p>
          <a:p>
            <a:r>
              <a:rPr lang="ru-RU" sz="2400" dirty="0"/>
              <a:t> </a:t>
            </a:r>
          </a:p>
        </p:txBody>
      </p:sp>
      <p:pic>
        <p:nvPicPr>
          <p:cNvPr id="30727" name="Picture 7" descr="images_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142984"/>
            <a:ext cx="3500462" cy="45005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Первичная обработка волокон шёлка.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1. Обработка кокона горячем паром для размягчения шёлкового клея;</a:t>
            </a:r>
            <a:br>
              <a:rPr lang="ru-RU" sz="2400" b="1" dirty="0" smtClean="0"/>
            </a:br>
            <a:r>
              <a:rPr lang="ru-RU" sz="2400" b="1" dirty="0" smtClean="0"/>
              <a:t>2. Сматывание нитей с нескольких коконов одновременно.</a:t>
            </a:r>
            <a:endParaRPr lang="ru-RU" sz="18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859338" y="1905000"/>
            <a:ext cx="3827462" cy="4114800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  <p:pic>
        <p:nvPicPr>
          <p:cNvPr id="18436" name="Picture 4" descr="photo2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0"/>
            <a:ext cx="5281612" cy="6858000"/>
          </a:xfrm>
          <a:prstGeom prst="rect">
            <a:avLst/>
          </a:prstGeom>
          <a:noFill/>
        </p:spPr>
      </p:pic>
      <p:pic>
        <p:nvPicPr>
          <p:cNvPr id="18440" name="перв обр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audio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Бе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381141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29784" cy="1142984"/>
          </a:xfrm>
          <a:solidFill>
            <a:srgbClr val="94C911"/>
          </a:solidFill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Шелководство развито в Японии, Индии, Турции, Италии, Средней Азии, Казахстане </a:t>
            </a:r>
            <a:endParaRPr lang="ru-RU" sz="3100" dirty="0">
              <a:solidFill>
                <a:srgbClr val="FFFF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700000" flipV="1">
            <a:off x="6967711" y="5187898"/>
            <a:ext cx="449551" cy="2944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6016676" flipV="1">
            <a:off x="3819930" y="6170650"/>
            <a:ext cx="449551" cy="298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8602976" flipV="1">
            <a:off x="43442" y="4891339"/>
            <a:ext cx="449551" cy="2944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5400000" flipV="1">
            <a:off x="1025359" y="5046815"/>
            <a:ext cx="520988" cy="285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5669287" flipV="1">
            <a:off x="2939935" y="4231776"/>
            <a:ext cx="449551" cy="2944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 flipV="1">
            <a:off x="1639081" y="4718846"/>
            <a:ext cx="449551" cy="298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859553" flipV="1">
            <a:off x="2953590" y="5236814"/>
            <a:ext cx="449551" cy="298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/>
              <a:t>Узнать о происхождении шелковых и шерстяных волокон;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Определить свойства шёлковых и шерстяных тканей;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Узнать о применении и уходе за шёлковыми и шерстяными тканями.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DD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Свойства ткани: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Механические</a:t>
            </a:r>
          </a:p>
          <a:p>
            <a:r>
              <a:rPr lang="ru-RU" sz="4800" dirty="0" smtClean="0"/>
              <a:t>Физические</a:t>
            </a:r>
          </a:p>
          <a:p>
            <a:r>
              <a:rPr lang="ru-RU" sz="4800" dirty="0" smtClean="0"/>
              <a:t>Технологические</a:t>
            </a:r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Механические свойства определяют как реагирует материал на действие различных внешних сил.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68880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Прочность- устойчивость ткани к трению, стирки, воздействию света, солнца, растяжению.</a:t>
            </a:r>
          </a:p>
          <a:p>
            <a:pPr lvl="0"/>
            <a:r>
              <a:rPr lang="ru-RU" sz="2800" dirty="0" err="1"/>
              <a:t>Сминаемость</a:t>
            </a:r>
            <a:r>
              <a:rPr lang="ru-RU" sz="2800" dirty="0"/>
              <a:t> – образование складок, </a:t>
            </a:r>
            <a:r>
              <a:rPr lang="ru-RU" sz="2800" dirty="0" err="1"/>
              <a:t>заминов</a:t>
            </a:r>
            <a:r>
              <a:rPr lang="ru-RU" sz="2800" dirty="0"/>
              <a:t> при носке изделия.</a:t>
            </a:r>
          </a:p>
          <a:p>
            <a:pPr lvl="0"/>
            <a:r>
              <a:rPr lang="ru-RU" sz="2800" dirty="0" err="1"/>
              <a:t>Драпируемость</a:t>
            </a:r>
            <a:r>
              <a:rPr lang="ru-RU" sz="2800" dirty="0"/>
              <a:t> – способность ткани образовывать мягкие округлые складки.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Физические свойства – это свойства направленные на сохранение здоровья человека.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Гигроскопичность – свойство ткани впитывать влагу из окружающей среды.</a:t>
            </a:r>
          </a:p>
          <a:p>
            <a:pPr lvl="0"/>
            <a:r>
              <a:rPr lang="ru-RU" sz="2800" dirty="0" err="1"/>
              <a:t>Пылеёмкость</a:t>
            </a:r>
            <a:r>
              <a:rPr lang="ru-RU" sz="2800" dirty="0"/>
              <a:t> – способность ткани удерживать на поверхности пыль и другие загрязнения.</a:t>
            </a:r>
          </a:p>
          <a:p>
            <a:pPr lvl="0"/>
            <a:r>
              <a:rPr lang="ru-RU" sz="2800" dirty="0" err="1"/>
              <a:t>Теплозащитность</a:t>
            </a:r>
            <a:r>
              <a:rPr lang="ru-RU" sz="2800" dirty="0"/>
              <a:t> – способность ткани удерживать тепло, выделяемое телом человека.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Технологические – это свойства, которые проявляют ткань в процессе изготовления изделия.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Скольжение – подвижность одного слоя относительно другого, затрудняющая раскрой.</a:t>
            </a:r>
          </a:p>
          <a:p>
            <a:pPr lvl="0"/>
            <a:r>
              <a:rPr lang="ru-RU" sz="2800" dirty="0"/>
              <a:t>Осыпаемость – выпадение нитей на срезах.</a:t>
            </a:r>
          </a:p>
          <a:p>
            <a:pPr lvl="0"/>
            <a:r>
              <a:rPr lang="ru-RU" sz="2800" dirty="0"/>
              <a:t>Усадка – свойство ткани укорачиваться в долевом направлении после увлажнения.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Лабораторная работа.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357298"/>
          <a:ext cx="8715436" cy="4429158"/>
        </p:xfrm>
        <a:graphic>
          <a:graphicData uri="http://schemas.openxmlformats.org/drawingml/2006/table">
            <a:tbl>
              <a:tblPr/>
              <a:tblGrid>
                <a:gridCol w="1905308"/>
                <a:gridCol w="3099651"/>
                <a:gridCol w="3710477"/>
              </a:tblGrid>
              <a:tr h="553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Признак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Шёлк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Шерсть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Блеск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Гладкость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Мягкость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Сминаемость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Извитость нитей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5903912" cy="4318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660033"/>
                </a:solidFill>
                <a:latin typeface="Times New Roman" pitchFamily="18" charset="0"/>
              </a:rPr>
              <a:t>Происхождение волокон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572000" y="1700213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5292725" y="692150"/>
            <a:ext cx="3455988" cy="5762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0">
            <a:solidFill>
              <a:srgbClr val="99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ХИМИЧЕСКИЕ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95288" y="692150"/>
            <a:ext cx="3744912" cy="576263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635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НАТУРАЛЬНЫЕ</a:t>
            </a: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179388" y="2420938"/>
            <a:ext cx="1655762" cy="3167062"/>
            <a:chOff x="113" y="1525"/>
            <a:chExt cx="1043" cy="1995"/>
          </a:xfrm>
        </p:grpSpPr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13" y="1842"/>
              <a:ext cx="1043" cy="318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800" b="1" i="1">
                  <a:solidFill>
                    <a:srgbClr val="0066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2" action="ppaction://hlinksldjump"/>
                </a:rPr>
                <a:t>ХЛОПКОВЫЕ</a:t>
              </a:r>
              <a:endParaRPr lang="ru-RU" sz="1800" b="1" i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13335" name="Picture 23" descr="50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2840"/>
              <a:ext cx="680" cy="680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</p:spPr>
        </p:pic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 flipH="1">
              <a:off x="249" y="1525"/>
              <a:ext cx="408" cy="317"/>
            </a:xfrm>
            <a:prstGeom prst="line">
              <a:avLst/>
            </a:prstGeom>
            <a:noFill/>
            <a:ln w="9525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249" y="2205"/>
              <a:ext cx="0" cy="635"/>
            </a:xfrm>
            <a:prstGeom prst="line">
              <a:avLst/>
            </a:prstGeom>
            <a:noFill/>
            <a:ln w="98425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1331913" y="2349500"/>
            <a:ext cx="1584325" cy="3744913"/>
            <a:chOff x="839" y="1480"/>
            <a:chExt cx="998" cy="2359"/>
          </a:xfrm>
        </p:grpSpPr>
        <p:pic>
          <p:nvPicPr>
            <p:cNvPr id="13347" name="Picture 35" descr="museum%20shishkova%20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0" y="3067"/>
              <a:ext cx="629" cy="772"/>
            </a:xfrm>
            <a:prstGeom prst="rect">
              <a:avLst/>
            </a:prstGeom>
            <a:noFill/>
            <a:ln w="34925">
              <a:solidFill>
                <a:srgbClr val="F3ABEA"/>
              </a:solidFill>
              <a:miter lim="800000"/>
              <a:headEnd/>
              <a:tailEnd/>
            </a:ln>
          </p:spPr>
        </p:pic>
        <p:grpSp>
          <p:nvGrpSpPr>
            <p:cNvPr id="6" name="Group 87"/>
            <p:cNvGrpSpPr>
              <a:grpSpLocks/>
            </p:cNvGrpSpPr>
            <p:nvPr/>
          </p:nvGrpSpPr>
          <p:grpSpPr bwMode="auto">
            <a:xfrm>
              <a:off x="839" y="1480"/>
              <a:ext cx="998" cy="1587"/>
              <a:chOff x="839" y="1480"/>
              <a:chExt cx="998" cy="1587"/>
            </a:xfrm>
          </p:grpSpPr>
          <p:sp>
            <p:nvSpPr>
              <p:cNvPr id="13342" name="Line 30"/>
              <p:cNvSpPr>
                <a:spLocks noChangeShapeType="1"/>
              </p:cNvSpPr>
              <p:nvPr/>
            </p:nvSpPr>
            <p:spPr bwMode="auto">
              <a:xfrm>
                <a:off x="1338" y="1480"/>
                <a:ext cx="0" cy="952"/>
              </a:xfrm>
              <a:prstGeom prst="line">
                <a:avLst/>
              </a:prstGeom>
              <a:noFill/>
              <a:ln w="98425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0" name="Rectangle 18"/>
              <p:cNvSpPr>
                <a:spLocks noChangeArrowheads="1"/>
              </p:cNvSpPr>
              <p:nvPr/>
            </p:nvSpPr>
            <p:spPr bwMode="auto">
              <a:xfrm>
                <a:off x="839" y="2432"/>
                <a:ext cx="998" cy="226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1800" b="1" i="1" dirty="0" smtClean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Льняные</a:t>
                </a:r>
                <a:endParaRPr lang="ru-RU" sz="1800" b="1" i="1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3359" name="Line 47"/>
              <p:cNvSpPr>
                <a:spLocks noChangeShapeType="1"/>
              </p:cNvSpPr>
              <p:nvPr/>
            </p:nvSpPr>
            <p:spPr bwMode="auto">
              <a:xfrm>
                <a:off x="1338" y="2659"/>
                <a:ext cx="0" cy="408"/>
              </a:xfrm>
              <a:prstGeom prst="line">
                <a:avLst/>
              </a:prstGeom>
              <a:noFill/>
              <a:ln w="98425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285720" y="1285860"/>
            <a:ext cx="5000660" cy="1117600"/>
            <a:chOff x="158" y="799"/>
            <a:chExt cx="2903" cy="704"/>
          </a:xfrm>
        </p:grpSpPr>
        <p:sp>
          <p:nvSpPr>
            <p:cNvPr id="13377" name="Text Box 65"/>
            <p:cNvSpPr txBox="1">
              <a:spLocks noChangeArrowheads="1"/>
            </p:cNvSpPr>
            <p:nvPr/>
          </p:nvSpPr>
          <p:spPr bwMode="auto">
            <a:xfrm>
              <a:off x="1701" y="1117"/>
              <a:ext cx="1360" cy="38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317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i="1" dirty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ЖИВОТНОГО ПРОИСХОЖДЕНИЯ</a:t>
              </a:r>
            </a:p>
          </p:txBody>
        </p:sp>
        <p:grpSp>
          <p:nvGrpSpPr>
            <p:cNvPr id="8" name="Group 74"/>
            <p:cNvGrpSpPr>
              <a:grpSpLocks/>
            </p:cNvGrpSpPr>
            <p:nvPr/>
          </p:nvGrpSpPr>
          <p:grpSpPr bwMode="auto">
            <a:xfrm>
              <a:off x="158" y="799"/>
              <a:ext cx="2268" cy="704"/>
              <a:chOff x="158" y="799"/>
              <a:chExt cx="2268" cy="704"/>
            </a:xfrm>
          </p:grpSpPr>
          <p:sp>
            <p:nvSpPr>
              <p:cNvPr id="13378" name="Text Box 66"/>
              <p:cNvSpPr txBox="1">
                <a:spLocks noChangeArrowheads="1"/>
              </p:cNvSpPr>
              <p:nvPr/>
            </p:nvSpPr>
            <p:spPr bwMode="auto">
              <a:xfrm>
                <a:off x="158" y="1117"/>
                <a:ext cx="1407" cy="386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317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600" b="1" i="1" dirty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РАСТИТЕЛЬНОГО ПРОИСХОЖДЕНИЯ</a:t>
                </a:r>
              </a:p>
            </p:txBody>
          </p:sp>
          <p:sp>
            <p:nvSpPr>
              <p:cNvPr id="13379" name="Line 67"/>
              <p:cNvSpPr>
                <a:spLocks noChangeShapeType="1"/>
              </p:cNvSpPr>
              <p:nvPr/>
            </p:nvSpPr>
            <p:spPr bwMode="auto">
              <a:xfrm flipH="1">
                <a:off x="839" y="799"/>
                <a:ext cx="499" cy="318"/>
              </a:xfrm>
              <a:prstGeom prst="line">
                <a:avLst/>
              </a:prstGeom>
              <a:noFill/>
              <a:ln w="98425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0" name="Line 68"/>
              <p:cNvSpPr>
                <a:spLocks noChangeShapeType="1"/>
              </p:cNvSpPr>
              <p:nvPr/>
            </p:nvSpPr>
            <p:spPr bwMode="auto">
              <a:xfrm>
                <a:off x="1383" y="799"/>
                <a:ext cx="1043" cy="318"/>
              </a:xfrm>
              <a:prstGeom prst="line">
                <a:avLst/>
              </a:prstGeom>
              <a:noFill/>
              <a:ln w="98425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3407" name="Picture 95" descr="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2913" y="5572140"/>
            <a:ext cx="1081087" cy="1014412"/>
          </a:xfrm>
          <a:prstGeom prst="rect">
            <a:avLst/>
          </a:prstGeom>
          <a:noFill/>
        </p:spPr>
      </p:pic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4500562" y="2285992"/>
            <a:ext cx="1657350" cy="3729037"/>
            <a:chOff x="2880" y="1480"/>
            <a:chExt cx="1044" cy="2349"/>
          </a:xfrm>
        </p:grpSpPr>
        <p:pic>
          <p:nvPicPr>
            <p:cNvPr id="13419" name="Picture 107" descr="2592890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" y="3203"/>
              <a:ext cx="862" cy="626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miter lim="800000"/>
              <a:headEnd/>
              <a:tailEnd/>
            </a:ln>
          </p:spPr>
        </p:pic>
        <p:grpSp>
          <p:nvGrpSpPr>
            <p:cNvPr id="10" name="Group 108"/>
            <p:cNvGrpSpPr>
              <a:grpSpLocks/>
            </p:cNvGrpSpPr>
            <p:nvPr/>
          </p:nvGrpSpPr>
          <p:grpSpPr bwMode="auto">
            <a:xfrm>
              <a:off x="2880" y="1480"/>
              <a:ext cx="1044" cy="1723"/>
              <a:chOff x="2880" y="1480"/>
              <a:chExt cx="1044" cy="1723"/>
            </a:xfrm>
          </p:grpSpPr>
          <p:sp>
            <p:nvSpPr>
              <p:cNvPr id="13421" name="Rectangle 109"/>
              <p:cNvSpPr>
                <a:spLocks noChangeArrowheads="1"/>
              </p:cNvSpPr>
              <p:nvPr/>
            </p:nvSpPr>
            <p:spPr bwMode="auto">
              <a:xfrm>
                <a:off x="2880" y="2341"/>
                <a:ext cx="1044" cy="317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1600" b="1" i="1">
                    <a:solidFill>
                      <a:srgbClr val="99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ШЕРСТЯНЫЕ</a:t>
                </a:r>
              </a:p>
            </p:txBody>
          </p:sp>
          <p:sp>
            <p:nvSpPr>
              <p:cNvPr id="13422" name="Line 110"/>
              <p:cNvSpPr>
                <a:spLocks noChangeShapeType="1"/>
              </p:cNvSpPr>
              <p:nvPr/>
            </p:nvSpPr>
            <p:spPr bwMode="auto">
              <a:xfrm>
                <a:off x="3515" y="2659"/>
                <a:ext cx="0" cy="544"/>
              </a:xfrm>
              <a:prstGeom prst="line">
                <a:avLst/>
              </a:prstGeom>
              <a:noFill/>
              <a:ln w="82550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" name="Line 111"/>
              <p:cNvSpPr>
                <a:spLocks noChangeShapeType="1"/>
              </p:cNvSpPr>
              <p:nvPr/>
            </p:nvSpPr>
            <p:spPr bwMode="auto">
              <a:xfrm>
                <a:off x="2971" y="1480"/>
                <a:ext cx="499" cy="861"/>
              </a:xfrm>
              <a:prstGeom prst="line">
                <a:avLst/>
              </a:prstGeom>
              <a:noFill/>
              <a:ln w="98425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3071802" y="2357430"/>
            <a:ext cx="1511300" cy="3455987"/>
            <a:chOff x="2018" y="1525"/>
            <a:chExt cx="952" cy="2177"/>
          </a:xfrm>
        </p:grpSpPr>
        <p:grpSp>
          <p:nvGrpSpPr>
            <p:cNvPr id="12" name="Group 113"/>
            <p:cNvGrpSpPr>
              <a:grpSpLocks/>
            </p:cNvGrpSpPr>
            <p:nvPr/>
          </p:nvGrpSpPr>
          <p:grpSpPr bwMode="auto">
            <a:xfrm>
              <a:off x="2018" y="1887"/>
              <a:ext cx="952" cy="1815"/>
              <a:chOff x="2018" y="1887"/>
              <a:chExt cx="952" cy="1815"/>
            </a:xfrm>
          </p:grpSpPr>
          <p:pic>
            <p:nvPicPr>
              <p:cNvPr id="13426" name="Picture 114" descr="Silkworm_0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18" y="2840"/>
                <a:ext cx="579" cy="862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13427" name="Line 115"/>
              <p:cNvSpPr>
                <a:spLocks noChangeShapeType="1"/>
              </p:cNvSpPr>
              <p:nvPr/>
            </p:nvSpPr>
            <p:spPr bwMode="auto">
              <a:xfrm>
                <a:off x="2245" y="2205"/>
                <a:ext cx="0" cy="635"/>
              </a:xfrm>
              <a:prstGeom prst="line">
                <a:avLst/>
              </a:prstGeom>
              <a:noFill/>
              <a:ln w="98425">
                <a:solidFill>
                  <a:schemeClr val="bg2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" name="Rectangle 116"/>
              <p:cNvSpPr>
                <a:spLocks noChangeArrowheads="1"/>
              </p:cNvSpPr>
              <p:nvPr/>
            </p:nvSpPr>
            <p:spPr bwMode="auto">
              <a:xfrm>
                <a:off x="2018" y="1887"/>
                <a:ext cx="952" cy="318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1600" b="1" i="1">
                    <a:solidFill>
                      <a:srgbClr val="99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ШЁЛКОВЫЕ</a:t>
                </a:r>
              </a:p>
            </p:txBody>
          </p:sp>
        </p:grpSp>
        <p:sp>
          <p:nvSpPr>
            <p:cNvPr id="13429" name="Line 117"/>
            <p:cNvSpPr>
              <a:spLocks noChangeShapeType="1"/>
            </p:cNvSpPr>
            <p:nvPr/>
          </p:nvSpPr>
          <p:spPr bwMode="auto">
            <a:xfrm flipH="1">
              <a:off x="2245" y="1525"/>
              <a:ext cx="136" cy="362"/>
            </a:xfrm>
            <a:prstGeom prst="line">
              <a:avLst/>
            </a:prstGeom>
            <a:noFill/>
            <a:ln w="98425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3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3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3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7" grpId="0" animBg="1"/>
      <p:bldP spid="133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1000107"/>
          <a:ext cx="8715436" cy="5214974"/>
        </p:xfrm>
        <a:graphic>
          <a:graphicData uri="http://schemas.openxmlformats.org/drawingml/2006/table">
            <a:tbl>
              <a:tblPr/>
              <a:tblGrid>
                <a:gridCol w="1905305"/>
                <a:gridCol w="3099652"/>
                <a:gridCol w="3710479"/>
              </a:tblGrid>
              <a:tr h="651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Признак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Шёлк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Шерсть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Блеск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Не резкий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Малозаметный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Гладкость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Гладкая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Шероховатая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Мягкость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Мягкая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Средней жёсткости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Сминаемость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Малая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Малая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Извитость нитей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Прямые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Извитые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Волокна шерсти и  шёлка горят медленно, распространяя запах жжёного волоса и спекаясь в шарик, который разрушается при надавливании.</a:t>
            </a:r>
          </a:p>
          <a:p>
            <a:endParaRPr lang="ru-RU" sz="2800" dirty="0"/>
          </a:p>
        </p:txBody>
      </p:sp>
      <p:pic>
        <p:nvPicPr>
          <p:cNvPr id="3" name="Picture 16" descr="sh_17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71810"/>
            <a:ext cx="4081093" cy="314802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Узнать о происхождении шелковых и шерстяных волокон;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Определить свойства шёлковых и шерстяных тканей;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Узнать о применении и уходе за шёлковыми и шерстяными тканями.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8305800" cy="1143000"/>
          </a:xfrm>
        </p:spPr>
        <p:txBody>
          <a:bodyPr/>
          <a:lstStyle/>
          <a:p>
            <a:r>
              <a:rPr lang="ru-RU" dirty="0" smtClean="0"/>
              <a:t>Шёлк</a:t>
            </a:r>
            <a:endParaRPr lang="ru-RU" dirty="0"/>
          </a:p>
        </p:txBody>
      </p:sp>
      <p:pic>
        <p:nvPicPr>
          <p:cNvPr id="36866" name="Picture 2" descr="Картинка 33 из 9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5076825" cy="3810000"/>
          </a:xfrm>
          <a:prstGeom prst="rect">
            <a:avLst/>
          </a:prstGeom>
          <a:noFill/>
        </p:spPr>
      </p:pic>
      <p:pic>
        <p:nvPicPr>
          <p:cNvPr id="36868" name="Picture 4" descr="Картинка 7 из 40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643182"/>
            <a:ext cx="5076825" cy="37242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90 из 47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7"/>
            <a:ext cx="2928958" cy="4943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9940" name="Picture 4" descr="Картинка 90 из 479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500174"/>
            <a:ext cx="2857520" cy="4816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9942" name="Picture 6" descr="Картинка 2 из 448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857232"/>
            <a:ext cx="3277575" cy="4429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2 из 44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55" y="500042"/>
            <a:ext cx="3013255" cy="4071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64" name="Picture 4" descr="Картинка 95 из 12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285860"/>
            <a:ext cx="3571900" cy="445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66" name="Picture 6" descr="Картинка 95 из 12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071678"/>
            <a:ext cx="3000396" cy="4563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14290"/>
            <a:ext cx="8229600" cy="1143000"/>
          </a:xfrm>
        </p:spPr>
        <p:txBody>
          <a:bodyPr/>
          <a:lstStyle/>
          <a:p>
            <a:r>
              <a:rPr lang="ru-RU" dirty="0" smtClean="0"/>
              <a:t>Шерсть</a:t>
            </a:r>
            <a:endParaRPr lang="ru-RU" dirty="0"/>
          </a:p>
        </p:txBody>
      </p:sp>
      <p:pic>
        <p:nvPicPr>
          <p:cNvPr id="35842" name="Picture 2" descr="Картинка 25 из 53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214710" cy="4286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844" name="Picture 4" descr="Картинка 39 из 539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500174"/>
            <a:ext cx="4600575" cy="4143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846" name="Picture 6" descr="Картинка 45 из 539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2500306"/>
            <a:ext cx="4638675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848" name="Picture 8" descr="Картинка 4 из 5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786058"/>
            <a:ext cx="4362477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140 из 53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3143272" cy="4709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918" name="Picture 6" descr="Картинка 35 из 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714488"/>
            <a:ext cx="3571900" cy="4357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0" name="Picture 2" descr="Картинка 90 из 86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714356"/>
            <a:ext cx="3337941" cy="5000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500174"/>
          <a:ext cx="7429551" cy="4143404"/>
        </p:xfrm>
        <a:graphic>
          <a:graphicData uri="http://schemas.openxmlformats.org/drawingml/2006/table">
            <a:tbl>
              <a:tblPr/>
              <a:tblGrid>
                <a:gridCol w="1404248"/>
                <a:gridCol w="1870778"/>
                <a:gridCol w="2148678"/>
                <a:gridCol w="2005847"/>
              </a:tblGrid>
              <a:tr h="92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Стирка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Чистка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Влажно – тепловая обработка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Шёлк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40º- 45º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Не рекомендуется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140º-160º с изнаночной стороны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Шерсть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40º- 45º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 применением ацетона, нашатырного спирта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150º-200º через влажную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/б ткань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24" y="428604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Уход за шёлковыми и шерстяными тканями.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1" y="2643183"/>
          <a:ext cx="7358118" cy="500065"/>
        </p:xfrm>
        <a:graphic>
          <a:graphicData uri="http://schemas.openxmlformats.org/drawingml/2006/table">
            <a:tbl>
              <a:tblPr/>
              <a:tblGrid>
                <a:gridCol w="459738"/>
                <a:gridCol w="459738"/>
                <a:gridCol w="459738"/>
                <a:gridCol w="459738"/>
                <a:gridCol w="459738"/>
                <a:gridCol w="459738"/>
                <a:gridCol w="459738"/>
                <a:gridCol w="459738"/>
                <a:gridCol w="459738"/>
                <a:gridCol w="459738"/>
                <a:gridCol w="459738"/>
                <a:gridCol w="459738"/>
                <a:gridCol w="459738"/>
                <a:gridCol w="460508"/>
                <a:gridCol w="460508"/>
                <a:gridCol w="460508"/>
              </a:tblGrid>
              <a:tr h="500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0068" y="2643182"/>
            <a:ext cx="742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</a:t>
            </a:r>
            <a:r>
              <a:rPr lang="ru-RU" sz="2800" dirty="0" smtClean="0"/>
              <a:t>  а    т    е   </a:t>
            </a:r>
            <a:r>
              <a:rPr lang="ru-RU" sz="2800" dirty="0" err="1" smtClean="0"/>
              <a:t>р</a:t>
            </a:r>
            <a:r>
              <a:rPr lang="ru-RU" sz="2800" dirty="0" smtClean="0"/>
              <a:t>   и   а   л   о   в   е    </a:t>
            </a:r>
            <a:r>
              <a:rPr lang="ru-RU" sz="2800" dirty="0" err="1" smtClean="0"/>
              <a:t>д</a:t>
            </a:r>
            <a:r>
              <a:rPr lang="ru-RU" sz="2800" dirty="0" smtClean="0"/>
              <a:t>   </a:t>
            </a:r>
            <a:r>
              <a:rPr lang="ru-RU" sz="2800" dirty="0" err="1" smtClean="0"/>
              <a:t>е</a:t>
            </a:r>
            <a:r>
              <a:rPr lang="ru-RU" sz="2800" dirty="0" smtClean="0"/>
              <a:t>   </a:t>
            </a:r>
            <a:r>
              <a:rPr lang="ru-RU" sz="2800" dirty="0" err="1" smtClean="0"/>
              <a:t>н</a:t>
            </a:r>
            <a:r>
              <a:rPr lang="ru-RU" sz="2800" dirty="0" smtClean="0"/>
              <a:t>   и    е</a:t>
            </a: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5984" y="2000240"/>
          <a:ext cx="481968" cy="2978861"/>
        </p:xfrm>
        <a:graphic>
          <a:graphicData uri="http://schemas.openxmlformats.org/drawingml/2006/table">
            <a:tbl>
              <a:tblPr/>
              <a:tblGrid>
                <a:gridCol w="481968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14744" y="1571612"/>
          <a:ext cx="428628" cy="3158682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143372" y="1571613"/>
          <a:ext cx="428628" cy="2087713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50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72066" y="3143248"/>
          <a:ext cx="500066" cy="2771394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72132" y="4500570"/>
          <a:ext cx="1571636" cy="500066"/>
        </p:xfrm>
        <a:graphic>
          <a:graphicData uri="http://schemas.openxmlformats.org/drawingml/2006/table">
            <a:tbl>
              <a:tblPr/>
              <a:tblGrid>
                <a:gridCol w="392909"/>
                <a:gridCol w="392909"/>
                <a:gridCol w="392909"/>
                <a:gridCol w="392909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5984" y="1928802"/>
            <a:ext cx="428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err="1" smtClean="0"/>
              <a:t>р</a:t>
            </a:r>
            <a:endParaRPr lang="ru-RU" sz="2800" dirty="0" smtClean="0"/>
          </a:p>
          <a:p>
            <a:r>
              <a:rPr lang="ru-RU" sz="2800" dirty="0" smtClean="0"/>
              <a:t>с</a:t>
            </a:r>
          </a:p>
          <a:p>
            <a:r>
              <a:rPr lang="ru-RU" sz="2800" dirty="0" smtClean="0"/>
              <a:t>т</a:t>
            </a:r>
          </a:p>
          <a:p>
            <a:r>
              <a:rPr lang="ru-RU" sz="2800" dirty="0" smtClean="0"/>
              <a:t>ь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14744" y="1500174"/>
            <a:ext cx="428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</a:t>
            </a:r>
          </a:p>
          <a:p>
            <a:r>
              <a:rPr lang="ru-RU" sz="2800" dirty="0" smtClean="0"/>
              <a:t>с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д</a:t>
            </a:r>
            <a:endParaRPr lang="ru-RU" sz="2800" dirty="0" smtClean="0"/>
          </a:p>
          <a:p>
            <a:r>
              <a:rPr lang="ru-RU" sz="2800" dirty="0" smtClean="0"/>
              <a:t>к</a:t>
            </a:r>
          </a:p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2066" y="3143248"/>
            <a:ext cx="571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</a:p>
          <a:p>
            <a:r>
              <a:rPr lang="ru-RU" sz="2800" dirty="0" smtClean="0"/>
              <a:t>л</a:t>
            </a:r>
          </a:p>
          <a:p>
            <a:r>
              <a:rPr lang="ru-RU" sz="2800" dirty="0" smtClean="0"/>
              <a:t>о</a:t>
            </a:r>
          </a:p>
          <a:p>
            <a:r>
              <a:rPr lang="ru-RU" sz="2800" dirty="0" smtClean="0"/>
              <a:t>к</a:t>
            </a:r>
          </a:p>
          <a:p>
            <a:r>
              <a:rPr lang="ru-RU" sz="2800" dirty="0" err="1" smtClean="0"/>
              <a:t>н</a:t>
            </a:r>
            <a:endParaRPr lang="ru-RU" sz="2800" dirty="0" smtClean="0"/>
          </a:p>
          <a:p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572132" y="450057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   к   о  </a:t>
            </a:r>
            <a:r>
              <a:rPr lang="ru-RU" sz="2800" dirty="0" err="1" smtClean="0"/>
              <a:t>н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143372" y="1571612"/>
            <a:ext cx="428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</a:t>
            </a:r>
          </a:p>
          <a:p>
            <a:r>
              <a:rPr lang="ru-RU" sz="2800" dirty="0" smtClean="0"/>
              <a:t>ё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к</a:t>
            </a:r>
            <a:endParaRPr lang="ru-RU" sz="2800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785918" y="5429264"/>
          <a:ext cx="5214979" cy="500066"/>
        </p:xfrm>
        <a:graphic>
          <a:graphicData uri="http://schemas.openxmlformats.org/drawingml/2006/table">
            <a:tbl>
              <a:tblPr/>
              <a:tblGrid>
                <a:gridCol w="474089"/>
                <a:gridCol w="474089"/>
                <a:gridCol w="474089"/>
                <a:gridCol w="474089"/>
                <a:gridCol w="474089"/>
                <a:gridCol w="474089"/>
                <a:gridCol w="474089"/>
                <a:gridCol w="474089"/>
                <a:gridCol w="474089"/>
                <a:gridCol w="474089"/>
                <a:gridCol w="474089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785918" y="5286388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   </a:t>
            </a:r>
            <a:r>
              <a:rPr lang="ru-RU" sz="2800" dirty="0" err="1" smtClean="0"/>
              <a:t>ы</a:t>
            </a:r>
            <a:r>
              <a:rPr lang="ru-RU" sz="2800" dirty="0" smtClean="0"/>
              <a:t>   л    е    </a:t>
            </a:r>
            <a:r>
              <a:rPr lang="ru-RU" sz="2800" dirty="0" err="1" smtClean="0"/>
              <a:t>ё</a:t>
            </a:r>
            <a:r>
              <a:rPr lang="ru-RU" sz="2800" dirty="0" smtClean="0"/>
              <a:t>    м   к        с   т    </a:t>
            </a:r>
            <a:r>
              <a:rPr lang="ru-RU" sz="2800" dirty="0" err="1" smtClean="0"/>
              <a:t>ь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85720" y="264318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14546" y="15001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43306" y="114298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214810" y="114298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143504" y="2143116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00562" y="450057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6.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14414" y="542926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9" grpId="0"/>
      <p:bldP spid="20" grpId="0"/>
      <p:bldP spid="21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5800" cy="35004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 урока: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Натуральные волокна животного происхождения. Свойства шёлковых и шерстяных тканей.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Узнать о происхождении шелковых и шерстяных волокон;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Определить свойства шёлковых и шерстяных тканей;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Узнать о применении и уходе за шёлковыми и шерстяными тканями.</a:t>
            </a:r>
          </a:p>
          <a:p>
            <a:pPr>
              <a:buNone/>
            </a:pP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/>
              <a:t>Узнать о происхождении шелковых и шерстяных волокон;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Определить свойства шёлковых и шерстяных тканей;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Узнать о применении и уходе за шёлковыми и шерстяными тканями.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3200" b="1" i="1" dirty="0">
                <a:solidFill>
                  <a:srgbClr val="993300"/>
                </a:solidFill>
                <a:latin typeface="Times New Roman" pitchFamily="18" charset="0"/>
              </a:rPr>
              <a:t>Шерстяные волокна получают из волосяного покрова животных</a:t>
            </a:r>
          </a:p>
        </p:txBody>
      </p:sp>
      <p:pic>
        <p:nvPicPr>
          <p:cNvPr id="16388" name="Picture 4" descr="Koza_zagad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84313"/>
            <a:ext cx="3333750" cy="2419350"/>
          </a:xfrm>
          <a:prstGeom prst="rect">
            <a:avLst/>
          </a:prstGeom>
          <a:noFill/>
        </p:spPr>
      </p:pic>
      <p:pic>
        <p:nvPicPr>
          <p:cNvPr id="16389" name="Picture 5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05263"/>
            <a:ext cx="3446462" cy="2584450"/>
          </a:xfrm>
          <a:prstGeom prst="rect">
            <a:avLst/>
          </a:prstGeom>
          <a:noFill/>
        </p:spPr>
      </p:pic>
      <p:pic>
        <p:nvPicPr>
          <p:cNvPr id="16390" name="Picture 6" descr="259289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341438"/>
            <a:ext cx="3779837" cy="2744787"/>
          </a:xfrm>
          <a:prstGeom prst="rect">
            <a:avLst/>
          </a:prstGeom>
          <a:noFill/>
        </p:spPr>
      </p:pic>
      <p:pic>
        <p:nvPicPr>
          <p:cNvPr id="16391" name="Picture 7" descr="image_56__MG_12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437063"/>
            <a:ext cx="2862262" cy="19081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385175" cy="1431925"/>
          </a:xfrm>
        </p:spPr>
        <p:txBody>
          <a:bodyPr/>
          <a:lstStyle/>
          <a:p>
            <a:pPr algn="ctr"/>
            <a:r>
              <a:rPr lang="ru-RU"/>
              <a:t>Прядение в старину</a:t>
            </a:r>
          </a:p>
        </p:txBody>
      </p:sp>
      <p:pic>
        <p:nvPicPr>
          <p:cNvPr id="12293" name="Picture 5" descr=" 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395288" y="1916113"/>
            <a:ext cx="3957637" cy="417512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2295" name="Picture 7" descr="Картинка 13 из 22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3873500" cy="41767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300039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Сортируют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1428736"/>
            <a:ext cx="300039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Треплют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2643182"/>
            <a:ext cx="314327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Промывают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4000504"/>
            <a:ext cx="314327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Сушат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5500702"/>
            <a:ext cx="542928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Изготавливают пряжу</a:t>
            </a:r>
            <a:endParaRPr lang="ru-RU" sz="4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928670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57686" y="2143116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00562" y="4857760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29124" y="3429000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9" name="nitki_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6863"/>
            <a:ext cx="8353425" cy="62642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nitki_2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476250"/>
            <a:ext cx="7993063" cy="5994400"/>
          </a:xfrm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501</Words>
  <Application>Microsoft Office PowerPoint</Application>
  <PresentationFormat>Экран (4:3)</PresentationFormat>
  <Paragraphs>134</Paragraphs>
  <Slides>30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Слайд 1</vt:lpstr>
      <vt:lpstr>Происхождение волокон</vt:lpstr>
      <vt:lpstr>Тема урока:  Натуральные волокна животного происхождения. Свойства шёлковых и шерстяных тканей.</vt:lpstr>
      <vt:lpstr>Задачи урока:</vt:lpstr>
      <vt:lpstr>Шерстяные волокна получают из волосяного покрова животных</vt:lpstr>
      <vt:lpstr>Прядение в старину</vt:lpstr>
      <vt:lpstr>Слайд 7</vt:lpstr>
      <vt:lpstr>Слайд 8</vt:lpstr>
      <vt:lpstr>Слайд 9</vt:lpstr>
      <vt:lpstr>Слайд 10</vt:lpstr>
      <vt:lpstr>Слайд 11</vt:lpstr>
      <vt:lpstr>Первичная обработка волокон шёлка.  1. Обработка кокона горячем паром для размягчения шёлкового клея; 2. Сматывание нитей с нескольких коконов одновременно.</vt:lpstr>
      <vt:lpstr> Шелководство развито в Японии, Индии, Турции, Италии, Средней Азии, Казахстане </vt:lpstr>
      <vt:lpstr>Задачи урока:</vt:lpstr>
      <vt:lpstr>Свойства ткани:</vt:lpstr>
      <vt:lpstr>Механические свойства определяют как реагирует материал на действие различных внешних сил.</vt:lpstr>
      <vt:lpstr>Физические свойства – это свойства направленные на сохранение здоровья человека.</vt:lpstr>
      <vt:lpstr>Технологические – это свойства, которые проявляют ткань в процессе изготовления изделия.</vt:lpstr>
      <vt:lpstr>Лабораторная работа.</vt:lpstr>
      <vt:lpstr>Слайд 20</vt:lpstr>
      <vt:lpstr>Слайд 21</vt:lpstr>
      <vt:lpstr>Задачи урока:</vt:lpstr>
      <vt:lpstr>Шёлк</vt:lpstr>
      <vt:lpstr>Слайд 24</vt:lpstr>
      <vt:lpstr>Слайд 25</vt:lpstr>
      <vt:lpstr>Шерсть</vt:lpstr>
      <vt:lpstr>Слайд 27</vt:lpstr>
      <vt:lpstr>Слайд 28</vt:lpstr>
      <vt:lpstr>Слайд 29</vt:lpstr>
      <vt:lpstr>Задачи урока: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c400</dc:creator>
  <cp:lastModifiedBy>USER</cp:lastModifiedBy>
  <cp:revision>20</cp:revision>
  <dcterms:created xsi:type="dcterms:W3CDTF">2009-11-12T17:39:24Z</dcterms:created>
  <dcterms:modified xsi:type="dcterms:W3CDTF">2009-12-03T08:57:09Z</dcterms:modified>
</cp:coreProperties>
</file>