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172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imghp" TargetMode="External"/><Relationship Id="rId2" Type="http://schemas.openxmlformats.org/officeDocument/2006/relationships/hyperlink" Target="https://yandex.ru/imag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716016" y="2348880"/>
            <a:ext cx="3528391" cy="2061756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Одноклассники, сверстники, друзья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7" y="5517232"/>
            <a:ext cx="1008112" cy="452509"/>
          </a:xfrm>
        </p:spPr>
        <p:txBody>
          <a:bodyPr/>
          <a:lstStyle/>
          <a:p>
            <a:r>
              <a:rPr lang="ru-RU" b="1" dirty="0">
                <a:latin typeface="Arial Narrow" pitchFamily="34" charset="0"/>
              </a:rPr>
              <a:t>Урок </a:t>
            </a:r>
            <a:r>
              <a:rPr lang="ru-RU" b="1" dirty="0" smtClean="0">
                <a:latin typeface="Arial Narrow" pitchFamily="34" charset="0"/>
              </a:rPr>
              <a:t>17</a:t>
            </a:r>
            <a:endParaRPr lang="ru-RU" b="1" dirty="0">
              <a:latin typeface="Arial Narrow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08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7992888" cy="39604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600" b="1" dirty="0" smtClean="0"/>
              <a:t>стория слова помогает понять, что такое 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дружба</a:t>
            </a:r>
            <a:r>
              <a:rPr lang="ru-RU" sz="2600" b="1" dirty="0" smtClean="0"/>
              <a:t>. 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600" b="1" dirty="0" smtClean="0"/>
              <a:t>рузья действительно могут принимать друг друга без условий.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600" b="1" dirty="0" smtClean="0"/>
              <a:t>ружбе есть место в любое время и в любом народе.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600" b="1" dirty="0" smtClean="0"/>
              <a:t>усские воины в старину назывались </a:t>
            </a:r>
            <a:r>
              <a:rPr lang="ru-RU" sz="2600" b="1" dirty="0" err="1" smtClean="0"/>
              <a:t>дру-жинниками</a:t>
            </a:r>
            <a:r>
              <a:rPr lang="ru-RU" sz="2600" b="1" dirty="0" smtClean="0"/>
              <a:t>, а войско – дружина.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се знают настоящих друзей – мушкетёров из романа А. Дюма «Три мушкетёра».</a:t>
            </a:r>
            <a:endParaRPr lang="ru-RU" sz="2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9251" y="4509120"/>
            <a:ext cx="2563305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4517903"/>
            <a:ext cx="3363838" cy="2079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75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23652"/>
            <a:ext cx="7920880" cy="3985668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600" b="1" dirty="0" smtClean="0"/>
              <a:t> несчастью, под маской дружбы иногда прячутся несколько иные отношения.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600" b="1" dirty="0" smtClean="0"/>
              <a:t>чень важно научиться отличать дружбу от других отношений людей.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dirty="0" smtClean="0"/>
              <a:t>одумайте, какими качествами должны отличаться настоящие друзья?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/>
              <a:t>равни свои выводы с выводами одноклассников. Может, ты неправильно подбираешь друзей?</a:t>
            </a:r>
            <a:endParaRPr lang="ru-RU" sz="2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470336"/>
            <a:ext cx="2282579" cy="1896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Acer\Desktop\анимационные картинки\человечки\Человек_вопрос_Байганов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012" y="470336"/>
            <a:ext cx="1307976" cy="1869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cer\Desktop\анимационные картинки\человечки\1316816885_mambcpdqx1kcsbi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00967"/>
            <a:ext cx="2581089" cy="1938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10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064896" cy="5040560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sz="2600" b="1" i="1" dirty="0" smtClean="0"/>
              <a:t>Заполни пропуски, продолжи текст:</a:t>
            </a:r>
          </a:p>
          <a:p>
            <a:pPr marL="68580" indent="0">
              <a:buNone/>
            </a:pPr>
            <a:r>
              <a:rPr lang="ru-RU" sz="2600" b="1" dirty="0" smtClean="0"/>
              <a:t>В нашем классе ________ человек. Девочек _____, мальчиков _______. Среди них сверстников ______. Голубоглазых ______, кареглазых ______. Любите-лей кошек _____, владельцев собак _____. </a:t>
            </a:r>
            <a:r>
              <a:rPr lang="ru-RU" sz="2600" b="1" dirty="0" err="1" smtClean="0"/>
              <a:t>Обла-дателей</a:t>
            </a:r>
            <a:r>
              <a:rPr lang="ru-RU" sz="2600" b="1" dirty="0" smtClean="0"/>
              <a:t> талантов _____, </a:t>
            </a:r>
          </a:p>
          <a:p>
            <a:pPr marL="68580" indent="0">
              <a:buNone/>
            </a:pPr>
            <a:r>
              <a:rPr lang="ru-RU" sz="2600" b="1" dirty="0" smtClean="0"/>
              <a:t>Лучшие математики класса ____________________.</a:t>
            </a:r>
          </a:p>
          <a:p>
            <a:pPr marL="68580" indent="0">
              <a:buNone/>
            </a:pPr>
            <a:r>
              <a:rPr lang="ru-RU" sz="2600" b="1" dirty="0" smtClean="0"/>
              <a:t>Лучшие спортсмены ____________________________.</a:t>
            </a:r>
          </a:p>
          <a:p>
            <a:pPr marL="68580" indent="0">
              <a:buNone/>
            </a:pPr>
            <a:r>
              <a:rPr lang="ru-RU" sz="2600" b="1" dirty="0" smtClean="0"/>
              <a:t>Стихи пишут _____________________________________.</a:t>
            </a:r>
          </a:p>
          <a:p>
            <a:pPr marL="68580" indent="0">
              <a:buNone/>
            </a:pPr>
            <a:r>
              <a:rPr lang="ru-RU" sz="2600" b="1" dirty="0" smtClean="0"/>
              <a:t>Лучше всех рисуют _____________________________.</a:t>
            </a:r>
          </a:p>
          <a:p>
            <a:pPr marL="68580" indent="0">
              <a:buNone/>
            </a:pPr>
            <a:r>
              <a:rPr lang="ru-RU" sz="2600" b="1" dirty="0" smtClean="0"/>
              <a:t>Самые весёлые _________________________________.</a:t>
            </a:r>
          </a:p>
          <a:p>
            <a:pPr marL="68580" indent="0">
              <a:buNone/>
            </a:pPr>
            <a:r>
              <a:rPr lang="ru-RU" sz="2600" b="1" dirty="0" smtClean="0"/>
              <a:t>Всегда готовы прийти на помощь _______________.</a:t>
            </a:r>
          </a:p>
          <a:p>
            <a:pPr marL="68580" indent="0">
              <a:buNone/>
            </a:pPr>
            <a:r>
              <a:rPr lang="ru-RU" sz="2600" b="1" dirty="0" smtClean="0"/>
              <a:t>С первого класса учатся ________________________.</a:t>
            </a:r>
          </a:p>
          <a:p>
            <a:pPr marL="68580" indent="0">
              <a:buNone/>
            </a:pPr>
            <a:r>
              <a:rPr lang="ru-RU" sz="2600" b="1" dirty="0" smtClean="0"/>
              <a:t>В этом году в наш класс пришли ________________.</a:t>
            </a:r>
          </a:p>
          <a:p>
            <a:pPr marL="68580" indent="0">
              <a:buNone/>
            </a:pPr>
            <a:endParaRPr lang="ru-RU" sz="26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817160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 повторим главное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820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192688" cy="745152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chemeClr val="tx2"/>
                </a:solidFill>
              </a:rPr>
              <a:t>Домашнее задание</a:t>
            </a:r>
            <a:r>
              <a:rPr lang="ru-RU" b="1" u="sng" dirty="0" smtClean="0">
                <a:solidFill>
                  <a:schemeClr val="tx2"/>
                </a:solidFill>
              </a:rPr>
              <a:t>: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Picture 2" descr="C:\Users\Acer\Desktop\анимационные картинки\смайл на диване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926" y="1497447"/>
            <a:ext cx="2956148" cy="204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544" y="3501008"/>
            <a:ext cx="8280920" cy="3096344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  <a:r>
              <a:rPr lang="ru-RU" sz="2600" b="1" dirty="0"/>
              <a:t>8</a:t>
            </a:r>
            <a:r>
              <a:rPr lang="ru-RU" sz="2600" b="1" dirty="0" smtClean="0"/>
              <a:t>, сс. 64-71,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600" b="1" dirty="0" smtClean="0"/>
              <a:t>адания в рабочей тетради: №№ 1, 3, 4, сс.39-42,остальные задания – для желающих.</a:t>
            </a:r>
          </a:p>
          <a:p>
            <a:r>
              <a:rPr lang="ru-RU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u="sng" dirty="0" smtClean="0"/>
              <a:t>одготовиться к Практикуму</a:t>
            </a:r>
            <a:r>
              <a:rPr lang="ru-RU" sz="2600" b="1" dirty="0" smtClean="0"/>
              <a:t>: разбиться на 4-5 групп и подготовить Презентацию о своём классе. Вам наверняка поможет зад.3 на с.72 из учебника.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155820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Несколько слов для учителя: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880" cy="48965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Курс подготовлен к УМК: Обществознание. 5 класс. </a:t>
            </a:r>
            <a:r>
              <a:rPr lang="ru-RU" u="sng" dirty="0" smtClean="0"/>
              <a:t>Учебник</a:t>
            </a:r>
            <a:r>
              <a:rPr lang="ru-RU" dirty="0" smtClean="0"/>
              <a:t> для общеобразовательных учреждений. Под редакцией Л.Н. Боголюбова, Л.Ф. Ивановой. - М.: Просвещение, 2012.</a:t>
            </a:r>
          </a:p>
          <a:p>
            <a:pPr algn="just"/>
            <a:r>
              <a:rPr lang="ru-RU" u="sng" dirty="0" smtClean="0"/>
              <a:t>Рабочая тетрадь</a:t>
            </a:r>
            <a:r>
              <a:rPr lang="ru-RU" dirty="0" smtClean="0"/>
              <a:t>: </a:t>
            </a:r>
            <a:r>
              <a:rPr lang="ru-RU" dirty="0" err="1" smtClean="0"/>
              <a:t>Л.Ф.Иванова</a:t>
            </a:r>
            <a:r>
              <a:rPr lang="ru-RU" dirty="0" smtClean="0"/>
              <a:t>, Я.В. </a:t>
            </a:r>
            <a:r>
              <a:rPr lang="ru-RU" dirty="0" err="1" smtClean="0"/>
              <a:t>Хотеенкова</a:t>
            </a:r>
            <a:r>
              <a:rPr lang="ru-RU" dirty="0" smtClean="0"/>
              <a:t>. Обществознание. 5 класс. Пособие для учащихся общеобразовательных учреждений. - М.: Просвещение, 2012.</a:t>
            </a:r>
          </a:p>
          <a:p>
            <a:pPr algn="just"/>
            <a:r>
              <a:rPr lang="ru-RU" u="sng" dirty="0" smtClean="0"/>
              <a:t>Методическое пособие</a:t>
            </a:r>
            <a:r>
              <a:rPr lang="ru-RU" dirty="0" smtClean="0"/>
              <a:t>:  Методические рекомендации к учебнику «Обществоведение: гражданин, общество, государство»: 5 </a:t>
            </a:r>
            <a:r>
              <a:rPr lang="ru-RU" dirty="0" err="1" smtClean="0"/>
              <a:t>кл</a:t>
            </a:r>
            <a:r>
              <a:rPr lang="ru-RU" dirty="0" smtClean="0"/>
              <a:t>.: Пособие для учителя/Л.Н. Боголюбов, Н.Ф. Виноградник, Н.И. Городецкая и др.; под ред. Л.Ф. Ивановой. М.: Просвещение, 2003.</a:t>
            </a:r>
          </a:p>
          <a:p>
            <a:pPr algn="just"/>
            <a:r>
              <a:rPr lang="ru-RU" dirty="0" smtClean="0"/>
              <a:t>При разработке Презентаций использовалась Рабочая тетрадь по обществоведению: 5 класс/ А.С. Митькин.- М.: Экзамен, 2012.</a:t>
            </a:r>
          </a:p>
          <a:p>
            <a:pPr algn="just"/>
            <a:r>
              <a:rPr lang="ru-RU" dirty="0" smtClean="0"/>
              <a:t>В презентациях использованы иллюстрации из открытого банка иллюстраций Яндекс и Гугл : </a:t>
            </a:r>
            <a:r>
              <a:rPr lang="en-US" dirty="0">
                <a:hlinkClick r:id="rId2"/>
              </a:rPr>
              <a:t>https://yandex.ru/images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;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www.google.ru/imghp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8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Acer\Desktop\анимационные картинки\смайл реш задачу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38" y="404664"/>
            <a:ext cx="1672582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439260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урока: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043608" y="2636912"/>
            <a:ext cx="4752644" cy="189743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600" b="1" dirty="0"/>
              <a:t>1. </a:t>
            </a:r>
            <a:r>
              <a:rPr lang="ru-RU" sz="2600" b="1" dirty="0" smtClean="0"/>
              <a:t>Ты и другие ребята.</a:t>
            </a:r>
          </a:p>
          <a:p>
            <a:pPr marL="68580" indent="0">
              <a:buNone/>
            </a:pPr>
            <a:r>
              <a:rPr lang="ru-RU" sz="2600" b="1" dirty="0" smtClean="0"/>
              <a:t>2. Слово не воробей.</a:t>
            </a:r>
          </a:p>
          <a:p>
            <a:pPr marL="68580" indent="0">
              <a:buNone/>
            </a:pPr>
            <a:r>
              <a:rPr lang="ru-RU" sz="2600" b="1" dirty="0" smtClean="0"/>
              <a:t>3. Какой ты друг.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331309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5760758" cy="973912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и другие ребята.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412" y="2930206"/>
            <a:ext cx="8343256" cy="3667145"/>
          </a:xfrm>
        </p:spPr>
        <p:txBody>
          <a:bodyPr>
            <a:noAutofit/>
          </a:bodyPr>
          <a:lstStyle/>
          <a:p>
            <a:pPr algn="just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500" b="1" dirty="0" smtClean="0"/>
              <a:t>ебята, которым примерно столько же лет, сколько и тебе – это твои </a:t>
            </a:r>
            <a:r>
              <a:rPr lang="ru-RU" sz="2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сверстники</a:t>
            </a:r>
            <a:r>
              <a:rPr lang="ru-RU" sz="2500" b="1" dirty="0" smtClean="0"/>
              <a:t>. Они </a:t>
            </a:r>
            <a:r>
              <a:rPr lang="ru-RU" sz="2500" b="1" dirty="0" err="1" smtClean="0"/>
              <a:t>жи-вут</a:t>
            </a:r>
            <a:r>
              <a:rPr lang="ru-RU" sz="2500" b="1" dirty="0" smtClean="0"/>
              <a:t> в разных странах, в больших городах и в маленьких посёлках и деревнях.</a:t>
            </a:r>
          </a:p>
          <a:p>
            <a:pPr algn="just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500" b="1" dirty="0" smtClean="0"/>
              <a:t>ак же как и ты, они растут, набираются </a:t>
            </a:r>
            <a:r>
              <a:rPr lang="ru-RU" sz="2500" b="1" dirty="0" err="1" smtClean="0"/>
              <a:t>зна-ний</a:t>
            </a:r>
            <a:r>
              <a:rPr lang="ru-RU" sz="2500" b="1" dirty="0" smtClean="0"/>
              <a:t>, взрослеют, узнают жизнь.</a:t>
            </a:r>
          </a:p>
          <a:p>
            <a:pPr algn="just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500" b="1" dirty="0" smtClean="0"/>
              <a:t>ак же как и ты, они размышляют о себе и </a:t>
            </a:r>
            <a:r>
              <a:rPr lang="ru-RU" sz="2500" b="1" dirty="0" err="1" smtClean="0"/>
              <a:t>дру-гих</a:t>
            </a:r>
            <a:r>
              <a:rPr lang="ru-RU" sz="2500" b="1" dirty="0" smtClean="0"/>
              <a:t>, оценивают добро и зло, учатся жить среди людей.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9289" y="1444792"/>
            <a:ext cx="2162275" cy="1467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44792"/>
            <a:ext cx="1569636" cy="1369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444792"/>
            <a:ext cx="1993178" cy="1461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444792"/>
            <a:ext cx="1450205" cy="1450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32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5184577" cy="590465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месте с тобой в одном классе учится много </a:t>
            </a:r>
            <a:r>
              <a:rPr lang="ru-RU" sz="2600" b="1" dirty="0" err="1" smtClean="0"/>
              <a:t>маль-чиков</a:t>
            </a:r>
            <a:r>
              <a:rPr lang="ru-RU" sz="2600" b="1" dirty="0" smtClean="0"/>
              <a:t> и девочек. Все они – твои 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одноклассники</a:t>
            </a:r>
            <a:r>
              <a:rPr lang="ru-RU" sz="2600" b="1" dirty="0" smtClean="0"/>
              <a:t>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ас объединяют школьные занятия, общие поручения, дела класса.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/>
              <a:t> некоторыми из одно-</a:t>
            </a:r>
            <a:r>
              <a:rPr lang="ru-RU" sz="2600" b="1" dirty="0" err="1" smtClean="0"/>
              <a:t>классников</a:t>
            </a:r>
            <a:r>
              <a:rPr lang="ru-RU" sz="2600" b="1" dirty="0" smtClean="0"/>
              <a:t> ты дружишь.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600" b="1" dirty="0" smtClean="0"/>
              <a:t>о, может быть, в твоём классе есть ребята, с ко-</a:t>
            </a:r>
            <a:r>
              <a:rPr lang="ru-RU" sz="2600" b="1" dirty="0" err="1" smtClean="0"/>
              <a:t>торыми</a:t>
            </a:r>
            <a:r>
              <a:rPr lang="ru-RU" sz="2600" b="1" dirty="0" smtClean="0"/>
              <a:t> тебе дружить не хочется.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600" b="1" dirty="0" smtClean="0"/>
              <a:t>ружить или не дружить с ними – это 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твоё право</a:t>
            </a:r>
            <a:r>
              <a:rPr lang="ru-RU" sz="2600" b="1" dirty="0" smtClean="0"/>
              <a:t>.</a:t>
            </a:r>
            <a:endParaRPr lang="ru-RU" sz="2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789040"/>
            <a:ext cx="1872208" cy="2470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25632" y="1196752"/>
            <a:ext cx="2904306" cy="1791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30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46280"/>
            <a:ext cx="3600400" cy="4896544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2600" b="1" dirty="0" smtClean="0"/>
              <a:t>орошо ли тебе с друзьями?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600" b="1" dirty="0" smtClean="0"/>
              <a:t> им с тобой?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600" b="1" dirty="0" smtClean="0"/>
              <a:t>нтересны ли те-</a:t>
            </a:r>
            <a:r>
              <a:rPr lang="ru-RU" sz="2600" b="1" dirty="0" err="1" smtClean="0"/>
              <a:t>бе</a:t>
            </a:r>
            <a:r>
              <a:rPr lang="ru-RU" sz="2600" b="1" dirty="0" smtClean="0"/>
              <a:t> другие </a:t>
            </a:r>
            <a:r>
              <a:rPr lang="ru-RU" sz="2600" b="1" dirty="0" err="1" smtClean="0"/>
              <a:t>ребя</a:t>
            </a:r>
            <a:r>
              <a:rPr lang="ru-RU" sz="2600" b="1" dirty="0" smtClean="0"/>
              <a:t>-та? Чем именно?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600" b="1" dirty="0" smtClean="0"/>
              <a:t> ты интересен другим? Чем?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600" b="1" dirty="0" smtClean="0"/>
              <a:t>то помогает и что мешает </a:t>
            </a:r>
            <a:r>
              <a:rPr lang="ru-RU" sz="2600" b="1" dirty="0" err="1" smtClean="0"/>
              <a:t>дру</a:t>
            </a:r>
            <a:r>
              <a:rPr lang="ru-RU" sz="2600" b="1" dirty="0" smtClean="0"/>
              <a:t>-жить?</a:t>
            </a:r>
          </a:p>
          <a:p>
            <a:pPr marL="68580" indent="0">
              <a:buNone/>
            </a:pPr>
            <a:endParaRPr lang="ru-RU" sz="1300" b="1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815462"/>
            <a:ext cx="7776864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 зададим себе вопросы: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Acer\Desktop\анимационные картинки\человечки\1227959384_ohuennoe.info_13_people_3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74332" y="1388713"/>
            <a:ext cx="2551546" cy="1860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3249615"/>
            <a:ext cx="47525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ru-RU" sz="2600" b="1" dirty="0" smtClean="0"/>
              <a:t> </a:t>
            </a:r>
            <a:r>
              <a:rPr lang="ru-RU" sz="2600" b="1" dirty="0" smtClean="0">
                <a:solidFill>
                  <a:schemeClr val="tx2"/>
                </a:solidFill>
              </a:rPr>
              <a:t>вот ещё что: тех, кто тебе в классе не </a:t>
            </a:r>
            <a:r>
              <a:rPr lang="ru-RU" sz="2600" b="1" dirty="0" err="1" smtClean="0">
                <a:solidFill>
                  <a:schemeClr val="tx2"/>
                </a:solidFill>
              </a:rPr>
              <a:t>нравит-ся</a:t>
            </a:r>
            <a:r>
              <a:rPr lang="ru-RU" sz="2600" b="1" dirty="0" smtClean="0">
                <a:solidFill>
                  <a:schemeClr val="tx2"/>
                </a:solidFill>
              </a:rPr>
              <a:t>, ты не имеешь права обижать, смеяться над ними. Но это не значит, что ты не можешь раз-говаривать с ними или помочь в нужную минуту.</a:t>
            </a:r>
            <a:endParaRPr lang="ru-RU" sz="2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7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5688632" cy="889168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 не воробей.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484784"/>
            <a:ext cx="5832648" cy="5040560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600" b="1" dirty="0" smtClean="0"/>
              <a:t>дно из главных отличий чело-века от животных – </a:t>
            </a:r>
            <a:r>
              <a:rPr lang="ru-RU" sz="2600" b="1" dirty="0" err="1" smtClean="0"/>
              <a:t>членораз</a:t>
            </a:r>
            <a:r>
              <a:rPr lang="ru-RU" sz="2600" b="1" dirty="0" smtClean="0"/>
              <a:t>-дельная речь.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/>
              <a:t>ловами можно иногда чело-веку сделать больнее, чем ударом кулака. Синяк </a:t>
            </a:r>
            <a:r>
              <a:rPr lang="ru-RU" sz="2600" b="1" dirty="0" err="1" smtClean="0"/>
              <a:t>зажи-вёт</a:t>
            </a:r>
            <a:r>
              <a:rPr lang="ru-RU" sz="2600" b="1" dirty="0" smtClean="0"/>
              <a:t>. А обида долго помнится.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600" b="1" dirty="0" smtClean="0"/>
              <a:t>екоторым мальчикам и девочкам почему-то нравится обижать своих товарищей: обзываться, давать обидные прозвища.</a:t>
            </a:r>
            <a:endParaRPr lang="ru-RU" sz="2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916832"/>
            <a:ext cx="2264617" cy="2849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00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8101"/>
            <a:ext cx="8064896" cy="316835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600" b="1" dirty="0" smtClean="0"/>
              <a:t>екоторые мальчики и девочки по-</a:t>
            </a:r>
          </a:p>
          <a:p>
            <a:pPr marL="68263" indent="292100">
              <a:buNone/>
            </a:pPr>
            <a:r>
              <a:rPr lang="ru-RU" sz="2600" b="1" dirty="0" smtClean="0"/>
              <a:t>чему-то не говорят спокойно, а </a:t>
            </a:r>
          </a:p>
          <a:p>
            <a:pPr marL="68263" indent="292100">
              <a:buNone/>
            </a:pPr>
            <a:r>
              <a:rPr lang="ru-RU" sz="2600" b="1" dirty="0" smtClean="0"/>
              <a:t>кричат во весь голос.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600" b="1" dirty="0" smtClean="0"/>
              <a:t>оворят, истина рождается в споре. Но спор – это не ссора. Любой спор должен быть доброжелательным. От крика могут родиться только обиды.</a:t>
            </a:r>
            <a:endParaRPr lang="ru-RU" sz="26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2240" y="908720"/>
            <a:ext cx="1997243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4498070"/>
            <a:ext cx="5328591" cy="195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41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4392606" cy="745152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ты друг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4896544" cy="4824536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dirty="0" smtClean="0"/>
              <a:t>рекрасные слова 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«товарищ» </a:t>
            </a:r>
            <a:r>
              <a:rPr lang="ru-RU" sz="2600" b="1" dirty="0" smtClean="0"/>
              <a:t>и 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«друг» </a:t>
            </a:r>
            <a:r>
              <a:rPr lang="ru-RU" sz="2600" b="1" dirty="0" smtClean="0"/>
              <a:t>не всегда имели нынешнее значение.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dirty="0" smtClean="0"/>
              <a:t>оначалу товарищами называли себя купцы, связанные единым де-лом (единым товаром).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dirty="0" smtClean="0"/>
              <a:t>озднее слово «</a:t>
            </a:r>
            <a:r>
              <a:rPr lang="ru-RU" sz="2600" b="1" dirty="0" err="1" smtClean="0"/>
              <a:t>това-рищ</a:t>
            </a:r>
            <a:r>
              <a:rPr lang="ru-RU" sz="2600" b="1" dirty="0" smtClean="0"/>
              <a:t>» означало «боевой соратник».</a:t>
            </a:r>
            <a:endParaRPr lang="ru-RU" sz="2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922385"/>
            <a:ext cx="3060340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550" y="3653970"/>
            <a:ext cx="3010894" cy="2790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97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836712"/>
            <a:ext cx="4896544" cy="53285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/>
              <a:t>лово «друг» произошло от слова «другой», т.е. не такой как ты.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600" b="1" dirty="0" smtClean="0"/>
              <a:t>ругой совсем не дол-жен тебя любить, пони-мать, уважать, поступать как ты, иметь с тобой од-ни мысли, похожие </a:t>
            </a:r>
            <a:r>
              <a:rPr lang="ru-RU" sz="2600" b="1" dirty="0" err="1" smtClean="0"/>
              <a:t>инте-ресы</a:t>
            </a:r>
            <a:r>
              <a:rPr lang="ru-RU" sz="2600" b="1" dirty="0" smtClean="0"/>
              <a:t>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600" b="1" dirty="0" smtClean="0"/>
              <a:t>н, может быть, полная твоя противоположность. Но ты его принимаешь таким человеком, какой он есть. </a:t>
            </a:r>
            <a:endParaRPr lang="ru-RU" sz="2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388" y="980728"/>
            <a:ext cx="2802468" cy="2644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250" y="4160837"/>
            <a:ext cx="3287688" cy="205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4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427</TotalTime>
  <Words>827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Одноклассники, сверстники, друзья</vt:lpstr>
      <vt:lpstr>План урока:</vt:lpstr>
      <vt:lpstr>Ты и другие ребята.</vt:lpstr>
      <vt:lpstr>Презентация PowerPoint</vt:lpstr>
      <vt:lpstr>Давай зададим себе вопросы:</vt:lpstr>
      <vt:lpstr>Слово не воробей.</vt:lpstr>
      <vt:lpstr>Презентация PowerPoint</vt:lpstr>
      <vt:lpstr>Какой ты друг</vt:lpstr>
      <vt:lpstr>Презентация PowerPoint</vt:lpstr>
      <vt:lpstr>Презентация PowerPoint</vt:lpstr>
      <vt:lpstr>Презентация PowerPoint</vt:lpstr>
      <vt:lpstr>Давай повторим главное</vt:lpstr>
      <vt:lpstr>Домашнее задание:</vt:lpstr>
      <vt:lpstr>Несколько слов для учителя: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Петухова Ирина Владимировна</cp:lastModifiedBy>
  <cp:revision>31</cp:revision>
  <dcterms:created xsi:type="dcterms:W3CDTF">2012-07-13T15:33:29Z</dcterms:created>
  <dcterms:modified xsi:type="dcterms:W3CDTF">2015-06-04T09:00:03Z</dcterms:modified>
</cp:coreProperties>
</file>