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F1D-AAA1-4060-9817-CE90662DB248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8FB7-1050-45E4-9A74-245C6AA2875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F1D-AAA1-4060-9817-CE90662DB248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8FB7-1050-45E4-9A74-245C6AA287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F1D-AAA1-4060-9817-CE90662DB248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8FB7-1050-45E4-9A74-245C6AA287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F1D-AAA1-4060-9817-CE90662DB248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8FB7-1050-45E4-9A74-245C6AA287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F1D-AAA1-4060-9817-CE90662DB248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8FB7-1050-45E4-9A74-245C6AA2875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F1D-AAA1-4060-9817-CE90662DB248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8FB7-1050-45E4-9A74-245C6AA287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F1D-AAA1-4060-9817-CE90662DB248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8FB7-1050-45E4-9A74-245C6AA287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F1D-AAA1-4060-9817-CE90662DB248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8FB7-1050-45E4-9A74-245C6AA287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F1D-AAA1-4060-9817-CE90662DB248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8FB7-1050-45E4-9A74-245C6AA287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AF1D-AAA1-4060-9817-CE90662DB248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08FB7-1050-45E4-9A74-245C6AA2875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4ACAF1D-AAA1-4060-9817-CE90662DB248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6D08FB7-1050-45E4-9A74-245C6AA2875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4ACAF1D-AAA1-4060-9817-CE90662DB248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6D08FB7-1050-45E4-9A74-245C6AA287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96952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ru-RU" cap="all" dirty="0" err="1" smtClean="0"/>
              <a:t>СредневековЫЕ</a:t>
            </a:r>
            <a:r>
              <a:rPr lang="ru-RU" cap="all" dirty="0" smtClean="0"/>
              <a:t> </a:t>
            </a:r>
            <a:r>
              <a:rPr lang="ru-RU" cap="all" dirty="0" err="1" smtClean="0"/>
              <a:t>цивилизациИ</a:t>
            </a:r>
            <a:r>
              <a:rPr lang="ru-RU" cap="all" dirty="0" smtClean="0"/>
              <a:t> Европы И ВОСТОКА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6176" y="6309320"/>
            <a:ext cx="2820616" cy="40466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Д/З: записи в тетради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Сеньориальный строй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Аграрный </a:t>
            </a:r>
            <a:r>
              <a:rPr lang="ru-RU" dirty="0" smtClean="0"/>
              <a:t>строй средневековой Европы в своих основных чертах сложился в </a:t>
            </a:r>
            <a:r>
              <a:rPr lang="en-US" dirty="0" smtClean="0"/>
              <a:t>XI</a:t>
            </a:r>
            <a:r>
              <a:rPr lang="ru-RU" dirty="0" smtClean="0"/>
              <a:t>-</a:t>
            </a:r>
            <a:r>
              <a:rPr lang="en-US" dirty="0" smtClean="0"/>
              <a:t>XIII</a:t>
            </a:r>
            <a:r>
              <a:rPr lang="ru-RU" dirty="0" smtClean="0"/>
              <a:t> вв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Главной ценностью считалась земля</a:t>
            </a:r>
            <a:r>
              <a:rPr lang="ru-RU" dirty="0" smtClean="0"/>
              <a:t>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79712" y="4077072"/>
            <a:ext cx="396044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ЗЕМЕЛЬНОЕ ДЕРЖАНИЕ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31640" y="5517232"/>
            <a:ext cx="280831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СЕНЬОРИЯ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51920" y="5733256"/>
            <a:ext cx="280831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ФЕОД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1259632" y="4221088"/>
            <a:ext cx="731520" cy="1872208"/>
          </a:xfrm>
          <a:prstGeom prst="curv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5724128" y="4293096"/>
            <a:ext cx="731520" cy="1936232"/>
          </a:xfrm>
          <a:prstGeom prst="curved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Сеньориальный строй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363272" cy="25922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/>
              <a:t>Крестьяне собственностью на землю не обладали, это признавалось привилегией господствующего сословия. Они лишь пользовались землей, выполняя в пользу ее собственника определенные повинности (денежная рента, натуральный оброк, барщина).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Но </a:t>
            </a:r>
            <a:r>
              <a:rPr lang="ru-RU" b="1" dirty="0" smtClean="0">
                <a:solidFill>
                  <a:srgbClr val="C00000"/>
                </a:solidFill>
              </a:rPr>
              <a:t>крепостного права, по мнению ряда историков, западноевропейское Средневековье не знало.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Более </a:t>
            </a:r>
            <a:r>
              <a:rPr lang="ru-RU" dirty="0" smtClean="0"/>
              <a:t>того, уже с </a:t>
            </a:r>
            <a:r>
              <a:rPr lang="en-US" dirty="0" smtClean="0"/>
              <a:t>XIII</a:t>
            </a:r>
            <a:r>
              <a:rPr lang="ru-RU" dirty="0" smtClean="0"/>
              <a:t> в. (а кое-где и с </a:t>
            </a:r>
            <a:r>
              <a:rPr lang="en-US" dirty="0" smtClean="0"/>
              <a:t>XII</a:t>
            </a:r>
            <a:r>
              <a:rPr lang="ru-RU" dirty="0" smtClean="0"/>
              <a:t> в.) начался процесс освобождения крестьян, которые выкупали наиболее тяжкие повинности и обретали личную </a:t>
            </a:r>
            <a:r>
              <a:rPr lang="ru-RU" dirty="0" smtClean="0"/>
              <a:t>свободу.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3768" y="4509120"/>
            <a:ext cx="31683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Формы зависимости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59632" y="5805264"/>
            <a:ext cx="25202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ПОЗЕМЕЛЬНАЯ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2" y="5805264"/>
            <a:ext cx="22322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ЛИЧНАЯ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411760" y="5013176"/>
            <a:ext cx="484632" cy="936104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076056" y="5229200"/>
            <a:ext cx="484632" cy="792088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Сеньориальный строй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94995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Отношения крестьян с землевладельцами поддерживались в рамках </a:t>
            </a:r>
            <a:r>
              <a:rPr lang="ru-RU" dirty="0" smtClean="0"/>
              <a:t>сеньорий.</a:t>
            </a:r>
          </a:p>
          <a:p>
            <a:r>
              <a:rPr lang="ru-RU" dirty="0" smtClean="0"/>
              <a:t>Сеньор в пределах своих владений являлся своеобразным государем, обладая административной, полицейской и судебной властью в отношении населения сеньории.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en-US" dirty="0" smtClean="0"/>
              <a:t>XI</a:t>
            </a:r>
            <a:r>
              <a:rPr lang="ru-RU" dirty="0" smtClean="0"/>
              <a:t>-</a:t>
            </a:r>
            <a:r>
              <a:rPr lang="en-US" dirty="0" smtClean="0"/>
              <a:t>XII</a:t>
            </a:r>
            <a:r>
              <a:rPr lang="ru-RU" dirty="0" smtClean="0"/>
              <a:t> вв. землевладелец, как правило, имел собственное хозяйство (домен), земля которого обрабатывалась барщинным трудом крестьян.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en-US" dirty="0" smtClean="0"/>
              <a:t>XIII</a:t>
            </a:r>
            <a:r>
              <a:rPr lang="ru-RU" dirty="0" smtClean="0"/>
              <a:t> в. домен исчезает, земля сдается в аренду, возникает так называемая чистая сеньория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Наряду с сеньорией, существовала крестьянская община. </a:t>
            </a:r>
          </a:p>
          <a:p>
            <a:endParaRPr lang="ru-RU" dirty="0"/>
          </a:p>
        </p:txBody>
      </p:sp>
      <p:pic>
        <p:nvPicPr>
          <p:cNvPr id="4" name="Picture 2" descr="http://im2-tub-ru.yandex.net/i?id=be6540c918d34bfebaa914e1e1ab4fc8-6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085184"/>
            <a:ext cx="1952625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http://im2-tub-ru.yandex.net/i?id=e72c2ab7ab71cc3856fa02ee65bdeb4a-103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869160"/>
            <a:ext cx="1656184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Сеньориальный строй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775191"/>
            <a:ext cx="4114800" cy="462560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Земельный феод был одним из элементов вассально-ленных отношений, определявших структуру господствующего военного сословия - рыцарства.</a:t>
            </a:r>
            <a:endParaRPr lang="ru-RU" dirty="0"/>
          </a:p>
        </p:txBody>
      </p:sp>
      <p:pic>
        <p:nvPicPr>
          <p:cNvPr id="37890" name="Picture 2" descr="Устройство феодального общества Раннего средневековья. - Ite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72816"/>
            <a:ext cx="4536504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Города в Средневековом обществе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2217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По своим размерам, уровню благосостояния и численности населения города средневековой Европы уступали городским центрам Востока.</a:t>
            </a:r>
            <a:endParaRPr lang="ru-RU" dirty="0"/>
          </a:p>
        </p:txBody>
      </p:sp>
      <p:pic>
        <p:nvPicPr>
          <p:cNvPr id="39940" name="Picture 4" descr="средние века. город. - Сообщество Импери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56992"/>
            <a:ext cx="3456384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9942" name="Picture 6" descr="Слайды к лекциям. Средневековый город Ренессанс-Академ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789040"/>
            <a:ext cx="3384376" cy="2448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Города в Средневековом обществе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u="sng" dirty="0" smtClean="0"/>
              <a:t>Политическое </a:t>
            </a:r>
            <a:r>
              <a:rPr lang="ru-RU" b="1" u="sng" dirty="0" smtClean="0"/>
              <a:t>значение </a:t>
            </a:r>
            <a:r>
              <a:rPr lang="ru-RU" b="1" u="sng" dirty="0" smtClean="0"/>
              <a:t>средневекового города:</a:t>
            </a:r>
          </a:p>
          <a:p>
            <a:r>
              <a:rPr lang="ru-RU" dirty="0" smtClean="0"/>
              <a:t>к</a:t>
            </a:r>
            <a:r>
              <a:rPr lang="ru-RU" dirty="0" smtClean="0"/>
              <a:t>оммунальное </a:t>
            </a:r>
            <a:r>
              <a:rPr lang="ru-RU" dirty="0" smtClean="0"/>
              <a:t>движение </a:t>
            </a:r>
            <a:r>
              <a:rPr lang="ru-RU" dirty="0" smtClean="0"/>
              <a:t>(борьба </a:t>
            </a:r>
            <a:r>
              <a:rPr lang="ru-RU" dirty="0" smtClean="0"/>
              <a:t>за освобождение от всех форм сеньориальной </a:t>
            </a:r>
            <a:r>
              <a:rPr lang="ru-RU" dirty="0" smtClean="0"/>
              <a:t>зависимости);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амоуправление;</a:t>
            </a:r>
          </a:p>
          <a:p>
            <a:r>
              <a:rPr lang="ru-RU" dirty="0" smtClean="0"/>
              <a:t>формирование особого городского сословия </a:t>
            </a:r>
            <a:r>
              <a:rPr lang="ru-RU" dirty="0" smtClean="0"/>
              <a:t>– бюргерства (личная свобода, права, подсудность городскому суду, участие в самоуправлении).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Города в Средневековом обществе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/>
              <a:t>Экономическое </a:t>
            </a:r>
            <a:r>
              <a:rPr lang="ru-RU" b="1" u="sng" dirty="0" smtClean="0"/>
              <a:t>значение средневекового города</a:t>
            </a:r>
            <a:r>
              <a:rPr lang="ru-RU" b="1" u="sng" dirty="0" smtClean="0"/>
              <a:t>:</a:t>
            </a:r>
          </a:p>
          <a:p>
            <a:r>
              <a:rPr lang="ru-RU" dirty="0" smtClean="0"/>
              <a:t>г</a:t>
            </a:r>
            <a:r>
              <a:rPr lang="ru-RU" dirty="0" smtClean="0"/>
              <a:t>ород – центр ремесла (цеховая организация);</a:t>
            </a:r>
          </a:p>
          <a:p>
            <a:r>
              <a:rPr lang="ru-RU" dirty="0" smtClean="0"/>
              <a:t>г</a:t>
            </a:r>
            <a:r>
              <a:rPr lang="ru-RU" dirty="0" smtClean="0"/>
              <a:t>ород – центр торговли (</a:t>
            </a:r>
            <a:r>
              <a:rPr lang="ru-RU" dirty="0" smtClean="0"/>
              <a:t>в </a:t>
            </a:r>
            <a:r>
              <a:rPr lang="en-US" dirty="0" smtClean="0"/>
              <a:t>XIII</a:t>
            </a:r>
            <a:r>
              <a:rPr lang="ru-RU" dirty="0" smtClean="0"/>
              <a:t>-</a:t>
            </a:r>
            <a:r>
              <a:rPr lang="en-US" dirty="0" smtClean="0"/>
              <a:t>XIV</a:t>
            </a:r>
            <a:r>
              <a:rPr lang="ru-RU" dirty="0" smtClean="0"/>
              <a:t> вв. Европа знала такие явления, как банк, вексель, биржа, кредит, страхование </a:t>
            </a:r>
            <a:r>
              <a:rPr lang="ru-RU" dirty="0" smtClean="0"/>
              <a:t>имущества)</a:t>
            </a:r>
            <a:endParaRPr lang="ru-R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Сословное общество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86983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Социальная </a:t>
            </a:r>
            <a:r>
              <a:rPr lang="ru-RU" dirty="0" smtClean="0"/>
              <a:t>структура Средневековья представала системой личных (наследственных) и сословных (определявшихся набором тех или иных прав и привилегий) статусов и состояний</a:t>
            </a:r>
            <a:r>
              <a:rPr lang="ru-RU" dirty="0" smtClean="0"/>
              <a:t>. </a:t>
            </a:r>
            <a:r>
              <a:rPr lang="ru-RU" dirty="0" smtClean="0"/>
              <a:t>Решающее значение имели не экономические различия, а юридические, </a:t>
            </a:r>
            <a:r>
              <a:rPr lang="ru-RU" b="1" dirty="0" smtClean="0"/>
              <a:t>правовые перегородки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0962" name="Picture 2" descr="Урок 6 цивилизация эпохи Средневековь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789040"/>
            <a:ext cx="6552728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Сословное общество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Общество </a:t>
            </a:r>
            <a:r>
              <a:rPr lang="ru-RU" dirty="0" smtClean="0"/>
              <a:t>мыслилось целостным организмом, отдельные части которого взаимосвязаны и все вместе обеспечивают жизнеспособность целого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Противоречие между идеальными представлениями о социальной гармонии сословий и реальными отношениями между ними очевидно.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Сословное общество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«Мужики, что злы и грубы, на дворянство точат зубы. Только нищие мне любы. Любо видеть мне народ голодающим, раздетым, страждущим, </a:t>
            </a:r>
            <a:r>
              <a:rPr lang="ru-RU" b="1" dirty="0" smtClean="0"/>
              <a:t>не обогретым</a:t>
            </a:r>
            <a:r>
              <a:rPr lang="ru-RU" b="1" dirty="0" smtClean="0"/>
              <a:t>» </a:t>
            </a:r>
            <a:r>
              <a:rPr lang="ru-RU" dirty="0" smtClean="0"/>
              <a:t>- таково лишь одно из </a:t>
            </a:r>
            <a:r>
              <a:rPr lang="ru-RU" dirty="0" smtClean="0"/>
              <a:t>крайних выражений </a:t>
            </a:r>
            <a:r>
              <a:rPr lang="ru-RU" dirty="0" smtClean="0"/>
              <a:t>чувств </a:t>
            </a:r>
            <a:r>
              <a:rPr lang="ru-RU" dirty="0" smtClean="0"/>
              <a:t>рыцарства</a:t>
            </a:r>
            <a:r>
              <a:rPr lang="ru-RU" dirty="0" smtClean="0"/>
              <a:t> </a:t>
            </a:r>
            <a:r>
              <a:rPr lang="ru-RU" dirty="0" smtClean="0"/>
              <a:t>по отношению к крестьянам.</a:t>
            </a:r>
          </a:p>
          <a:p>
            <a:r>
              <a:rPr lang="ru-RU" b="1" dirty="0" smtClean="0"/>
              <a:t>«Когда б не сеял я зерно, не рыл бы огород, подох бы с голоду давно твой благородный род», </a:t>
            </a:r>
            <a:r>
              <a:rPr lang="ru-RU" dirty="0" smtClean="0"/>
              <a:t>- заявляет крестьянин ошеломленному рыцарю в одной из немецких баллад.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661921"/>
          </a:xfrm>
        </p:spPr>
        <p:txBody>
          <a:bodyPr/>
          <a:lstStyle/>
          <a:p>
            <a:r>
              <a:rPr lang="ru-RU" dirty="0" smtClean="0"/>
              <a:t>Что такое Средние века?</a:t>
            </a:r>
          </a:p>
          <a:p>
            <a:r>
              <a:rPr lang="ru-RU" dirty="0" smtClean="0"/>
              <a:t>Переход к Средневековью.</a:t>
            </a:r>
          </a:p>
          <a:p>
            <a:r>
              <a:rPr lang="ru-RU" dirty="0" smtClean="0"/>
              <a:t>Сеньориальный строй.</a:t>
            </a:r>
          </a:p>
          <a:p>
            <a:r>
              <a:rPr lang="ru-RU" dirty="0" smtClean="0"/>
              <a:t>Города в Средневековом обществе.</a:t>
            </a:r>
          </a:p>
          <a:p>
            <a:r>
              <a:rPr lang="ru-RU" dirty="0" smtClean="0"/>
              <a:t>Сословное общество.</a:t>
            </a:r>
            <a:endParaRPr lang="ru-RU" dirty="0"/>
          </a:p>
        </p:txBody>
      </p:sp>
      <p:pic>
        <p:nvPicPr>
          <p:cNvPr id="1026" name="Picture 2" descr="Horses in the Middle Ages: Facts, Discussion Forum, and Encyclopedia Arti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077072"/>
            <a:ext cx="3384376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Сословное общество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38200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Враждебность </a:t>
            </a:r>
            <a:r>
              <a:rPr lang="ru-RU" dirty="0" smtClean="0"/>
              <a:t>иногда выплескивалась наружу. </a:t>
            </a:r>
            <a:r>
              <a:rPr lang="en-US" dirty="0" smtClean="0"/>
              <a:t>XIV</a:t>
            </a:r>
            <a:r>
              <a:rPr lang="ru-RU" dirty="0" smtClean="0"/>
              <a:t>-</a:t>
            </a:r>
            <a:r>
              <a:rPr lang="en-US" dirty="0" smtClean="0"/>
              <a:t>XV</a:t>
            </a:r>
            <a:r>
              <a:rPr lang="ru-RU" dirty="0" smtClean="0"/>
              <a:t> вв. являли собой картину бесконечной череды мощных крестьянских </a:t>
            </a:r>
            <a:r>
              <a:rPr lang="ru-RU" dirty="0" smtClean="0"/>
              <a:t>восстаний:</a:t>
            </a:r>
          </a:p>
          <a:p>
            <a:r>
              <a:rPr lang="ru-RU" dirty="0" smtClean="0"/>
              <a:t>ф</a:t>
            </a:r>
            <a:r>
              <a:rPr lang="ru-RU" dirty="0" smtClean="0"/>
              <a:t>ранцузская </a:t>
            </a:r>
            <a:r>
              <a:rPr lang="ru-RU" dirty="0" smtClean="0"/>
              <a:t>Жакерия (1358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восстание </a:t>
            </a:r>
            <a:r>
              <a:rPr lang="ru-RU" dirty="0" err="1" smtClean="0"/>
              <a:t>Уота</a:t>
            </a:r>
            <a:r>
              <a:rPr lang="ru-RU" dirty="0" smtClean="0"/>
              <a:t> </a:t>
            </a:r>
            <a:r>
              <a:rPr lang="ru-RU" dirty="0" err="1" smtClean="0"/>
              <a:t>Тайлера</a:t>
            </a:r>
            <a:r>
              <a:rPr lang="ru-RU" dirty="0" smtClean="0"/>
              <a:t> в Англии (1381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восстание </a:t>
            </a:r>
            <a:r>
              <a:rPr lang="ru-RU" dirty="0" err="1" smtClean="0"/>
              <a:t>Дольчино</a:t>
            </a:r>
            <a:r>
              <a:rPr lang="ru-RU" dirty="0" smtClean="0"/>
              <a:t> в Италии (1304-1307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гуситские войны в Чехии (1419-1437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восстание </a:t>
            </a:r>
            <a:r>
              <a:rPr lang="ru-RU" dirty="0" err="1" smtClean="0"/>
              <a:t>тюшенов</a:t>
            </a:r>
            <a:r>
              <a:rPr lang="ru-RU" dirty="0" smtClean="0"/>
              <a:t> во Франции и </a:t>
            </a:r>
            <a:r>
              <a:rPr lang="ru-RU" dirty="0" err="1" smtClean="0"/>
              <a:t>тукинов</a:t>
            </a:r>
            <a:r>
              <a:rPr lang="ru-RU" dirty="0" smtClean="0"/>
              <a:t> в </a:t>
            </a:r>
            <a:r>
              <a:rPr lang="ru-RU" dirty="0" smtClean="0"/>
              <a:t>Италии;</a:t>
            </a:r>
          </a:p>
          <a:p>
            <a:r>
              <a:rPr lang="ru-RU" dirty="0" smtClean="0"/>
              <a:t>выступления </a:t>
            </a:r>
            <a:r>
              <a:rPr lang="ru-RU" dirty="0" err="1" smtClean="0"/>
              <a:t>ременсов</a:t>
            </a:r>
            <a:r>
              <a:rPr lang="ru-RU" dirty="0" smtClean="0"/>
              <a:t> в </a:t>
            </a:r>
            <a:r>
              <a:rPr lang="ru-RU" dirty="0" smtClean="0"/>
              <a:t>Испании;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знамя «Башмака», поднятое в </a:t>
            </a:r>
            <a:r>
              <a:rPr lang="ru-RU" dirty="0" smtClean="0"/>
              <a:t>Германии. </a:t>
            </a:r>
            <a:endParaRPr lang="ru-RU" dirty="0"/>
          </a:p>
        </p:txBody>
      </p:sp>
      <p:pic>
        <p:nvPicPr>
          <p:cNvPr id="44034" name="Picture 2" descr="О бунтах мягких, добрых и бескровных - Интересные факты, Гипотезы, Неведомое - Статьи - Каталог статей - Стаканы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057800"/>
            <a:ext cx="2915816" cy="1800200"/>
          </a:xfrm>
          <a:prstGeom prst="rect">
            <a:avLst/>
          </a:prstGeom>
          <a:noFill/>
        </p:spPr>
      </p:pic>
      <p:pic>
        <p:nvPicPr>
          <p:cNvPr id="44036" name="Picture 4" descr="Ричард II и восстание Уота Тайлера - Загородный клу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85184"/>
            <a:ext cx="3096344" cy="1772816"/>
          </a:xfrm>
          <a:prstGeom prst="rect">
            <a:avLst/>
          </a:prstGeom>
          <a:noFill/>
        </p:spPr>
      </p:pic>
      <p:pic>
        <p:nvPicPr>
          <p:cNvPr id="44038" name="Picture 6" descr="Крестьянские восстания во Франции и в Англии. - Itea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5085184"/>
            <a:ext cx="3203848" cy="1772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Сословное общество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В </a:t>
            </a:r>
            <a:r>
              <a:rPr lang="ru-RU" dirty="0" smtClean="0"/>
              <a:t>сословном обществе торжествовал </a:t>
            </a:r>
            <a:r>
              <a:rPr lang="ru-RU" b="1" dirty="0" smtClean="0"/>
              <a:t>корпоративный</a:t>
            </a:r>
            <a:r>
              <a:rPr lang="ru-RU" dirty="0" smtClean="0"/>
              <a:t> дух. Личность существовала лишь как часть более или менее широкой социальной общности, построенной на принципах корпоративной замкнутости и </a:t>
            </a:r>
            <a:r>
              <a:rPr lang="ru-RU" dirty="0" smtClean="0"/>
              <a:t>обособленности: </a:t>
            </a:r>
          </a:p>
          <a:p>
            <a:r>
              <a:rPr lang="ru-RU" dirty="0" smtClean="0"/>
              <a:t>Крестьянин принадлежал к </a:t>
            </a:r>
            <a:r>
              <a:rPr lang="ru-RU" dirty="0" smtClean="0"/>
              <a:t>общине.</a:t>
            </a:r>
          </a:p>
          <a:p>
            <a:r>
              <a:rPr lang="ru-RU" dirty="0" smtClean="0"/>
              <a:t>Рыцарство </a:t>
            </a:r>
            <a:r>
              <a:rPr lang="ru-RU" dirty="0" smtClean="0"/>
              <a:t>являлось военной </a:t>
            </a:r>
            <a:r>
              <a:rPr lang="ru-RU" dirty="0" smtClean="0"/>
              <a:t>корпорацией.</a:t>
            </a:r>
          </a:p>
          <a:p>
            <a:r>
              <a:rPr lang="ru-RU" dirty="0" smtClean="0"/>
              <a:t>На корпоративных принципах оформлялось и городское сословие бюргерства. </a:t>
            </a:r>
            <a:endParaRPr lang="ru-RU" dirty="0" smtClean="0"/>
          </a:p>
          <a:p>
            <a:r>
              <a:rPr lang="ru-RU" dirty="0" smtClean="0"/>
              <a:t>Корпоративные начала определяли и положение духовенства.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97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Средние века?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Термины «Средние века», «Средневековье» </a:t>
            </a:r>
            <a:r>
              <a:rPr lang="ru-RU" dirty="0" smtClean="0"/>
              <a:t>впервые появились в словаре итальянских гуманистов эпохи Возрождения.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en-US" dirty="0" smtClean="0"/>
              <a:t>XVII</a:t>
            </a:r>
            <a:r>
              <a:rPr lang="ru-RU" dirty="0" smtClean="0"/>
              <a:t> в. термин «Средние века» вошел в периодизацию всемирной истории и стал одним из общепринятых в истории, философии, социологии. </a:t>
            </a:r>
            <a:endParaRPr lang="ru-RU" dirty="0" smtClean="0"/>
          </a:p>
          <a:p>
            <a:r>
              <a:rPr lang="ru-RU" dirty="0" smtClean="0"/>
              <a:t>В эпохе Средневековья выделяют </a:t>
            </a:r>
            <a:r>
              <a:rPr lang="ru-RU" b="1" dirty="0" smtClean="0"/>
              <a:t>периоды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1.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V</a:t>
            </a:r>
            <a:r>
              <a:rPr lang="ru-RU" b="1" dirty="0" smtClean="0">
                <a:solidFill>
                  <a:srgbClr val="C00000"/>
                </a:solidFill>
              </a:rPr>
              <a:t>-Х вв. </a:t>
            </a:r>
            <a:r>
              <a:rPr lang="ru-RU" dirty="0" smtClean="0"/>
              <a:t>– варварство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en-US" b="1" dirty="0" smtClean="0">
                <a:solidFill>
                  <a:srgbClr val="C00000"/>
                </a:solidFill>
              </a:rPr>
              <a:t>XI</a:t>
            </a:r>
            <a:r>
              <a:rPr lang="ru-RU" b="1" dirty="0" smtClean="0">
                <a:solidFill>
                  <a:srgbClr val="C00000"/>
                </a:solidFill>
              </a:rPr>
              <a:t>-</a:t>
            </a:r>
            <a:r>
              <a:rPr lang="en-US" b="1" dirty="0" smtClean="0">
                <a:solidFill>
                  <a:srgbClr val="C00000"/>
                </a:solidFill>
              </a:rPr>
              <a:t>XIII </a:t>
            </a:r>
            <a:r>
              <a:rPr lang="ru-RU" b="1" dirty="0" smtClean="0">
                <a:solidFill>
                  <a:srgbClr val="C00000"/>
                </a:solidFill>
              </a:rPr>
              <a:t>вв. </a:t>
            </a:r>
            <a:r>
              <a:rPr lang="ru-RU" dirty="0" smtClean="0"/>
              <a:t>– расцвет Средневековья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en-US" b="1" dirty="0" smtClean="0">
                <a:solidFill>
                  <a:srgbClr val="C00000"/>
                </a:solidFill>
              </a:rPr>
              <a:t>XIV</a:t>
            </a:r>
            <a:r>
              <a:rPr lang="ru-RU" b="1" dirty="0" smtClean="0">
                <a:solidFill>
                  <a:srgbClr val="C00000"/>
                </a:solidFill>
              </a:rPr>
              <a:t>-</a:t>
            </a:r>
            <a:r>
              <a:rPr lang="en-US" b="1" dirty="0" smtClean="0">
                <a:solidFill>
                  <a:srgbClr val="C00000"/>
                </a:solidFill>
              </a:rPr>
              <a:t>XV</a:t>
            </a:r>
            <a:r>
              <a:rPr lang="ru-RU" b="1" dirty="0" smtClean="0">
                <a:solidFill>
                  <a:srgbClr val="C00000"/>
                </a:solidFill>
              </a:rPr>
              <a:t> вв. </a:t>
            </a:r>
            <a:r>
              <a:rPr lang="ru-RU" dirty="0" smtClean="0"/>
              <a:t>– упадок Средневековья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Переход к </a:t>
            </a:r>
            <a:r>
              <a:rPr lang="ru-RU" dirty="0" smtClean="0"/>
              <a:t>Средневековью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Средневековье на авансцену истории Запада выходит Европа. </a:t>
            </a:r>
            <a:endParaRPr lang="ru-RU" dirty="0" smtClean="0"/>
          </a:p>
          <a:p>
            <a:r>
              <a:rPr lang="ru-RU" dirty="0" smtClean="0"/>
              <a:t>Два мира стояли у колыбели Средневековья: греко-римская (античная) цивилизация и мир варварских (германских, кельтских,</a:t>
            </a:r>
            <a:r>
              <a:rPr lang="ru-RU" b="1" dirty="0" smtClean="0"/>
              <a:t> </a:t>
            </a:r>
            <a:r>
              <a:rPr lang="ru-RU" dirty="0" smtClean="0"/>
              <a:t>славянских) народов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Лучше всего изучены процессы становления средневекового общества в Северной Галлии, где существовало </a:t>
            </a:r>
            <a:r>
              <a:rPr lang="ru-RU" b="1" dirty="0" smtClean="0"/>
              <a:t>Франкское государство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Переход к Средневековью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5"/>
            <a:ext cx="8229600" cy="23762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u="sng" dirty="0" smtClean="0"/>
              <a:t>Франкское государство эпохи Меровингов.</a:t>
            </a:r>
          </a:p>
          <a:p>
            <a:pPr>
              <a:buNone/>
            </a:pPr>
            <a:r>
              <a:rPr lang="ru-RU" dirty="0" smtClean="0"/>
              <a:t>До </a:t>
            </a:r>
            <a:r>
              <a:rPr lang="en-US" dirty="0" smtClean="0"/>
              <a:t>VII</a:t>
            </a:r>
            <a:r>
              <a:rPr lang="ru-RU" dirty="0" smtClean="0"/>
              <a:t> </a:t>
            </a:r>
            <a:r>
              <a:rPr lang="ru-RU" dirty="0" smtClean="0"/>
              <a:t>в. В его жизни преобладали </a:t>
            </a:r>
            <a:r>
              <a:rPr lang="ru-RU" b="1" dirty="0" smtClean="0"/>
              <a:t>явления </a:t>
            </a:r>
            <a:r>
              <a:rPr lang="ru-RU" b="1" dirty="0" smtClean="0"/>
              <a:t>регресса:</a:t>
            </a:r>
          </a:p>
          <a:p>
            <a:r>
              <a:rPr lang="ru-RU" dirty="0" smtClean="0"/>
              <a:t>сократилась </a:t>
            </a:r>
            <a:r>
              <a:rPr lang="ru-RU" dirty="0" smtClean="0"/>
              <a:t>численность </a:t>
            </a:r>
            <a:r>
              <a:rPr lang="ru-RU" dirty="0" smtClean="0"/>
              <a:t>населения;</a:t>
            </a:r>
          </a:p>
          <a:p>
            <a:r>
              <a:rPr lang="ru-RU" dirty="0" smtClean="0"/>
              <a:t>пришли в упадок старые римские </a:t>
            </a:r>
            <a:r>
              <a:rPr lang="ru-RU" dirty="0" smtClean="0"/>
              <a:t>города;</a:t>
            </a:r>
          </a:p>
          <a:p>
            <a:r>
              <a:rPr lang="ru-RU" dirty="0" smtClean="0"/>
              <a:t>были утрачены многие достижения античной культуры и</a:t>
            </a:r>
            <a:br>
              <a:rPr lang="ru-RU" dirty="0" smtClean="0"/>
            </a:br>
            <a:r>
              <a:rPr lang="ru-RU" dirty="0" smtClean="0"/>
              <a:t>ремесла;</a:t>
            </a:r>
          </a:p>
          <a:p>
            <a:r>
              <a:rPr lang="ru-RU" dirty="0" smtClean="0"/>
              <a:t>римская </a:t>
            </a:r>
            <a:r>
              <a:rPr lang="ru-RU" dirty="0" smtClean="0"/>
              <a:t>система управления была практически </a:t>
            </a:r>
            <a:r>
              <a:rPr lang="ru-RU" dirty="0" smtClean="0"/>
              <a:t>уничтожена.</a:t>
            </a:r>
            <a:endParaRPr lang="ru-RU" b="1" u="sng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043608" y="3933056"/>
            <a:ext cx="6984776" cy="252028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Государство, созданное королем франков </a:t>
            </a:r>
            <a:r>
              <a:rPr lang="ru-RU" b="1" dirty="0" err="1"/>
              <a:t>Хлодвигом</a:t>
            </a:r>
            <a:r>
              <a:rPr lang="ru-RU" dirty="0"/>
              <a:t>, принадлежало к тому типу государств, которые историки называют </a:t>
            </a:r>
            <a:r>
              <a:rPr lang="ru-RU" b="1" dirty="0"/>
              <a:t>варварскими </a:t>
            </a:r>
            <a:r>
              <a:rPr lang="ru-RU" b="1" dirty="0" smtClean="0"/>
              <a:t>королевствами</a:t>
            </a:r>
            <a:r>
              <a:rPr lang="ru-RU" dirty="0" smtClean="0"/>
              <a:t>: король </a:t>
            </a:r>
            <a:r>
              <a:rPr lang="ru-RU" dirty="0"/>
              <a:t>смотрел на подвластное ему государство как на личное владение, которое он вправе делить, завещать, </a:t>
            </a:r>
            <a:r>
              <a:rPr lang="ru-RU" dirty="0" smtClean="0"/>
              <a:t>дарить; аппарата </a:t>
            </a:r>
            <a:r>
              <a:rPr lang="ru-RU" dirty="0"/>
              <a:t>государственного </a:t>
            </a:r>
            <a:r>
              <a:rPr lang="ru-RU" dirty="0" smtClean="0"/>
              <a:t>управления не было; суд осуществлялся </a:t>
            </a:r>
            <a:r>
              <a:rPr lang="ru-RU" dirty="0"/>
              <a:t>в соответствии с нормами обычного </a:t>
            </a:r>
            <a:r>
              <a:rPr lang="ru-RU" dirty="0" smtClean="0"/>
              <a:t>права.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Переход к Средневековью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u="sng" dirty="0" smtClean="0"/>
              <a:t>Новые явления в жизни франков:</a:t>
            </a:r>
          </a:p>
          <a:p>
            <a:pPr>
              <a:buNone/>
            </a:pPr>
            <a:endParaRPr lang="ru-RU" b="1" u="sng" dirty="0" smtClean="0"/>
          </a:p>
          <a:p>
            <a:r>
              <a:rPr lang="ru-RU" dirty="0" err="1" smtClean="0"/>
              <a:t>аграризация</a:t>
            </a:r>
            <a:r>
              <a:rPr lang="ru-RU" dirty="0" smtClean="0"/>
              <a:t> экономической и социальной жизни (ее центром стала деревня), </a:t>
            </a:r>
            <a:endParaRPr lang="ru-RU" dirty="0" smtClean="0"/>
          </a:p>
          <a:p>
            <a:r>
              <a:rPr lang="ru-RU" dirty="0" smtClean="0"/>
              <a:t>усиление </a:t>
            </a:r>
            <a:r>
              <a:rPr lang="ru-RU" dirty="0" smtClean="0"/>
              <a:t>роли крестьянского хозяйства в аграрном производстве, </a:t>
            </a:r>
            <a:endParaRPr lang="ru-RU" dirty="0" smtClean="0"/>
          </a:p>
          <a:p>
            <a:r>
              <a:rPr lang="ru-RU" dirty="0" smtClean="0"/>
              <a:t>рост </a:t>
            </a:r>
            <a:r>
              <a:rPr lang="ru-RU" dirty="0" smtClean="0"/>
              <a:t>крупного землевладения знати, </a:t>
            </a:r>
            <a:endParaRPr lang="ru-RU" dirty="0" smtClean="0"/>
          </a:p>
          <a:p>
            <a:r>
              <a:rPr lang="ru-RU" dirty="0" smtClean="0"/>
              <a:t>укрепление </a:t>
            </a:r>
            <a:r>
              <a:rPr lang="ru-RU" dirty="0" smtClean="0"/>
              <a:t>ее власти над крестьянством, </a:t>
            </a:r>
            <a:endParaRPr lang="ru-RU" dirty="0" smtClean="0"/>
          </a:p>
          <a:p>
            <a:r>
              <a:rPr lang="ru-RU" dirty="0" smtClean="0"/>
              <a:t>возрастание </a:t>
            </a:r>
            <a:r>
              <a:rPr lang="ru-RU" dirty="0" smtClean="0"/>
              <a:t>политической роли церкви, </a:t>
            </a:r>
            <a:r>
              <a:rPr lang="ru-RU" dirty="0" smtClean="0"/>
              <a:t>весьма </a:t>
            </a:r>
            <a:r>
              <a:rPr lang="ru-RU" dirty="0" smtClean="0"/>
              <a:t>успешно решавшей задачу христианизации варварских народов (первыми христианство в его ортодоксальной форме приняли в 496 г. ф</a:t>
            </a:r>
            <a:r>
              <a:rPr lang="ru-RU" dirty="0" smtClean="0"/>
              <a:t>ранки).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Переход к Средневековью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3538736" cy="4625609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 </a:t>
            </a:r>
            <a:r>
              <a:rPr lang="ru-RU" b="1" dirty="0" smtClean="0">
                <a:solidFill>
                  <a:srgbClr val="C00000"/>
                </a:solidFill>
              </a:rPr>
              <a:t>800 г</a:t>
            </a:r>
            <a:r>
              <a:rPr lang="ru-RU" dirty="0" smtClean="0"/>
              <a:t>. папа римский Лев </a:t>
            </a:r>
            <a:r>
              <a:rPr lang="en-US" dirty="0" smtClean="0"/>
              <a:t>III</a:t>
            </a:r>
            <a:r>
              <a:rPr lang="ru-RU" dirty="0" smtClean="0"/>
              <a:t> короновал короля франков </a:t>
            </a:r>
            <a:r>
              <a:rPr lang="ru-RU" b="1" dirty="0" smtClean="0"/>
              <a:t>Карла Великого </a:t>
            </a:r>
            <a:r>
              <a:rPr lang="ru-RU" dirty="0" smtClean="0"/>
              <a:t>императорской короной, Франкское государство было провозглашено империей. </a:t>
            </a:r>
            <a:endParaRPr lang="ru-RU" dirty="0" smtClean="0"/>
          </a:p>
          <a:p>
            <a:r>
              <a:rPr lang="ru-RU" dirty="0" smtClean="0"/>
              <a:t>Короновавшийся в Риме и получивший корону из рук главы церкви Карл Великий, король франков, становился символом единства германских традиций, римского имперского прошлого и христианских начал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Карл Великий в результате долгих войн создал огромную </a:t>
            </a:r>
            <a:r>
              <a:rPr lang="ru-RU" dirty="0" smtClean="0"/>
              <a:t>державу.</a:t>
            </a:r>
            <a:endParaRPr lang="ru-RU" dirty="0"/>
          </a:p>
        </p:txBody>
      </p:sp>
      <p:pic>
        <p:nvPicPr>
          <p:cNvPr id="27650" name="Picture 2" descr="Введение в романскую филологию - page 3"/>
          <p:cNvPicPr>
            <a:picLocks noChangeAspect="1" noChangeArrowheads="1"/>
          </p:cNvPicPr>
          <p:nvPr/>
        </p:nvPicPr>
        <p:blipFill>
          <a:blip r:embed="rId2" cstate="print"/>
          <a:srcRect t="4263" r="3536" b="4791"/>
          <a:stretch>
            <a:fillRect/>
          </a:stretch>
        </p:blipFill>
        <p:spPr bwMode="auto">
          <a:xfrm>
            <a:off x="4067944" y="1700808"/>
            <a:ext cx="4896544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Переход к Средневековью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Время </a:t>
            </a:r>
            <a:r>
              <a:rPr lang="ru-RU" dirty="0" smtClean="0"/>
              <a:t>существования Каролингской державы было периодом оформления целого ряда </a:t>
            </a:r>
            <a:r>
              <a:rPr lang="ru-RU" b="1" dirty="0" smtClean="0"/>
              <a:t>институтов </a:t>
            </a:r>
            <a:r>
              <a:rPr lang="ru-RU" b="1" dirty="0" smtClean="0"/>
              <a:t>Средневековья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истема зависимости крестьян от крупной знати;</a:t>
            </a:r>
          </a:p>
          <a:p>
            <a:r>
              <a:rPr lang="ru-RU" dirty="0" smtClean="0"/>
              <a:t>распространяются бенефиции;</a:t>
            </a:r>
          </a:p>
          <a:p>
            <a:r>
              <a:rPr lang="ru-RU" dirty="0" smtClean="0"/>
              <a:t>все </a:t>
            </a:r>
            <a:r>
              <a:rPr lang="ru-RU" dirty="0" smtClean="0"/>
              <a:t>шире становится практика пожалования иммунитетов, превращавших землевладельца в независимого правителя в своих </a:t>
            </a:r>
            <a:r>
              <a:rPr lang="ru-RU" dirty="0" smtClean="0"/>
              <a:t>землях.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Переход к Средневековью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75191"/>
            <a:ext cx="7931224" cy="309396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В </a:t>
            </a:r>
            <a:r>
              <a:rPr lang="ru-RU" dirty="0" smtClean="0"/>
              <a:t>основных чертах оформляется культурно-исторический тип, присущий средневековой </a:t>
            </a:r>
            <a:r>
              <a:rPr lang="ru-RU" dirty="0" smtClean="0"/>
              <a:t>цивилизации:</a:t>
            </a:r>
          </a:p>
          <a:p>
            <a:r>
              <a:rPr lang="ru-RU" dirty="0" smtClean="0"/>
              <a:t>усилия </a:t>
            </a:r>
            <a:r>
              <a:rPr lang="ru-RU" dirty="0" smtClean="0"/>
              <a:t>деятелей Каролингского </a:t>
            </a:r>
            <a:r>
              <a:rPr lang="ru-RU" dirty="0" smtClean="0"/>
              <a:t>Возрождения;</a:t>
            </a:r>
          </a:p>
          <a:p>
            <a:r>
              <a:rPr lang="ru-RU" dirty="0" smtClean="0"/>
              <a:t>античное </a:t>
            </a:r>
            <a:r>
              <a:rPr lang="ru-RU" dirty="0" smtClean="0"/>
              <a:t>культурное </a:t>
            </a:r>
            <a:r>
              <a:rPr lang="ru-RU" dirty="0" smtClean="0"/>
              <a:t>наследие;</a:t>
            </a:r>
          </a:p>
          <a:p>
            <a:r>
              <a:rPr lang="ru-RU" dirty="0" smtClean="0"/>
              <a:t>христианское </a:t>
            </a:r>
            <a:r>
              <a:rPr lang="ru-RU" dirty="0" smtClean="0"/>
              <a:t>вероучение;</a:t>
            </a:r>
          </a:p>
          <a:p>
            <a:r>
              <a:rPr lang="ru-RU" dirty="0" smtClean="0"/>
              <a:t>традиции германских народов </a:t>
            </a:r>
            <a:endParaRPr lang="ru-RU" dirty="0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1115616" y="4941168"/>
            <a:ext cx="6624736" cy="1584176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СРЕДНЕВЕКОВАЯ КУЛЬТУРА ЕВРОПЫ</a:t>
            </a:r>
            <a:endParaRPr lang="ru-RU" sz="2800" b="1" dirty="0"/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179512" y="3284984"/>
            <a:ext cx="731520" cy="2736304"/>
          </a:xfrm>
          <a:prstGeom prst="curvedRightArrow">
            <a:avLst>
              <a:gd name="adj1" fmla="val 25000"/>
              <a:gd name="adj2" fmla="val 4618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84</TotalTime>
  <Words>837</Words>
  <Application>Microsoft Office PowerPoint</Application>
  <PresentationFormat>Экран (4:3)</PresentationFormat>
  <Paragraphs>106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Модульная</vt:lpstr>
      <vt:lpstr>СредневековЫЕ цивилизациИ Европы И ВОСТОКА</vt:lpstr>
      <vt:lpstr>План урока:</vt:lpstr>
      <vt:lpstr>Что такое Средние века? </vt:lpstr>
      <vt:lpstr>Переход к Средневековью </vt:lpstr>
      <vt:lpstr>Переход к Средневековью</vt:lpstr>
      <vt:lpstr>Переход к Средневековью</vt:lpstr>
      <vt:lpstr>Переход к Средневековью</vt:lpstr>
      <vt:lpstr>Переход к Средневековью</vt:lpstr>
      <vt:lpstr>Переход к Средневековью</vt:lpstr>
      <vt:lpstr>Сеньориальный строй</vt:lpstr>
      <vt:lpstr>Сеньориальный строй</vt:lpstr>
      <vt:lpstr>Сеньориальный строй</vt:lpstr>
      <vt:lpstr>Сеньориальный строй</vt:lpstr>
      <vt:lpstr>Города в Средневековом обществе</vt:lpstr>
      <vt:lpstr>Города в Средневековом обществе</vt:lpstr>
      <vt:lpstr>Города в Средневековом обществе</vt:lpstr>
      <vt:lpstr>Сословное общество</vt:lpstr>
      <vt:lpstr>Сословное общество</vt:lpstr>
      <vt:lpstr>Сословное общество</vt:lpstr>
      <vt:lpstr>Сословное общество</vt:lpstr>
      <vt:lpstr>Сословное общество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СредневековЫЕ цивилизациИ Европы И ВОСТОКА</dc:title>
  <dc:creator>User</dc:creator>
  <cp:lastModifiedBy>User</cp:lastModifiedBy>
  <cp:revision>9</cp:revision>
  <dcterms:created xsi:type="dcterms:W3CDTF">2014-09-28T21:35:58Z</dcterms:created>
  <dcterms:modified xsi:type="dcterms:W3CDTF">2014-09-28T23:00:04Z</dcterms:modified>
</cp:coreProperties>
</file>