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64" r:id="rId5"/>
    <p:sldId id="265" r:id="rId6"/>
    <p:sldId id="258" r:id="rId7"/>
    <p:sldId id="260" r:id="rId8"/>
    <p:sldId id="266" r:id="rId9"/>
    <p:sldId id="267" r:id="rId10"/>
    <p:sldId id="268" r:id="rId11"/>
    <p:sldId id="269" r:id="rId12"/>
    <p:sldId id="270" r:id="rId13"/>
    <p:sldId id="261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D42E-6F30-4730-8668-1C29E5B10850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C624E-8155-4A2E-BA26-9017E3AAA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EF12-BB33-4A44-9B31-5B3F90413027}" type="datetimeFigureOut">
              <a:rPr lang="ru-RU" smtClean="0"/>
              <a:pPr/>
              <a:t>05.01.2010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F10C-9349-48CF-9D9F-31AC86492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2928934"/>
            <a:ext cx="8310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Перестройка в СССР (1985-1991)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2500298" cy="27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4071918"/>
            <a:ext cx="22879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/>
          <a:srcRect t="5039" b="16378"/>
          <a:stretch>
            <a:fillRect/>
          </a:stretch>
        </p:blipFill>
        <p:spPr bwMode="auto">
          <a:xfrm>
            <a:off x="5093271" y="0"/>
            <a:ext cx="28363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/>
          <a:srcRect l="5905" b="1181"/>
          <a:stretch>
            <a:fillRect/>
          </a:stretch>
        </p:blipFill>
        <p:spPr bwMode="auto">
          <a:xfrm>
            <a:off x="6287127" y="3857628"/>
            <a:ext cx="285687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/>
          <a:srcRect b="12325"/>
          <a:stretch>
            <a:fillRect/>
          </a:stretch>
        </p:blipFill>
        <p:spPr bwMode="auto">
          <a:xfrm>
            <a:off x="3857620" y="4001712"/>
            <a:ext cx="2466923" cy="2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/>
          <a:srcRect b="9026"/>
          <a:stretch>
            <a:fillRect/>
          </a:stretch>
        </p:blipFill>
        <p:spPr bwMode="auto">
          <a:xfrm>
            <a:off x="2357422" y="0"/>
            <a:ext cx="2428892" cy="279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/>
              <a:t>Чупров Л.А. МОУ СОШ №3 с. Камень-Рыболов Ханкайского района Приморского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278608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Экономическая политика Горбачева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42852"/>
            <a:ext cx="471490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Непоследовательна, половинчата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785794"/>
            <a:ext cx="47149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одна из начатых реформ, так и не была доведена до конца.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571612"/>
            <a:ext cx="47149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законы,  выхолащивались и глушились бюрократическим аппаратом на местах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357430"/>
            <a:ext cx="471490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 и сроки реализации продекларированных мероприятий были приблизительными и неконкретными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1876"/>
            <a:ext cx="2643206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Недостатками реформ были: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3571876"/>
            <a:ext cx="435771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  проработаны  вопросы реформирования кредитной и ценовой политики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4572008"/>
            <a:ext cx="435771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  проработаны вопросы системы снабжения предприятий и оптовой торговли оборудованием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643578"/>
            <a:ext cx="435771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  проработаны вопросы снабжения энергоносителями, сырьем</a:t>
            </a:r>
          </a:p>
        </p:txBody>
      </p:sp>
      <p:cxnSp>
        <p:nvCxnSpPr>
          <p:cNvPr id="13" name="Прямая со стрелкой 12"/>
          <p:cNvCxnSpPr>
            <a:stCxn id="3" idx="3"/>
            <a:endCxn id="4" idx="1"/>
          </p:cNvCxnSpPr>
          <p:nvPr/>
        </p:nvCxnSpPr>
        <p:spPr>
          <a:xfrm flipV="1">
            <a:off x="3000364" y="357166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  <a:endCxn id="5" idx="1"/>
          </p:cNvCxnSpPr>
          <p:nvPr/>
        </p:nvCxnSpPr>
        <p:spPr>
          <a:xfrm>
            <a:off x="3000364" y="57148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  <a:endCxn id="6" idx="1"/>
          </p:cNvCxnSpPr>
          <p:nvPr/>
        </p:nvCxnSpPr>
        <p:spPr>
          <a:xfrm rot="16200000" flipH="1">
            <a:off x="1839496" y="696496"/>
            <a:ext cx="928694" cy="139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  <a:endCxn id="7" idx="1"/>
          </p:cNvCxnSpPr>
          <p:nvPr/>
        </p:nvCxnSpPr>
        <p:spPr>
          <a:xfrm rot="16200000" flipH="1">
            <a:off x="1214414" y="1321578"/>
            <a:ext cx="1750231" cy="96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3"/>
            <a:endCxn id="9" idx="1"/>
          </p:cNvCxnSpPr>
          <p:nvPr/>
        </p:nvCxnSpPr>
        <p:spPr>
          <a:xfrm>
            <a:off x="2643206" y="3893347"/>
            <a:ext cx="1857356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3"/>
            <a:endCxn id="10" idx="1"/>
          </p:cNvCxnSpPr>
          <p:nvPr/>
        </p:nvCxnSpPr>
        <p:spPr>
          <a:xfrm>
            <a:off x="2643206" y="3893347"/>
            <a:ext cx="1214414" cy="96441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3"/>
            <a:endCxn id="11" idx="1"/>
          </p:cNvCxnSpPr>
          <p:nvPr/>
        </p:nvCxnSpPr>
        <p:spPr>
          <a:xfrm>
            <a:off x="2643206" y="3893347"/>
            <a:ext cx="642910" cy="203598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928670"/>
            <a:ext cx="3000396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1988 г. 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0"/>
            <a:ext cx="557216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Началось сокращение производства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214422"/>
            <a:ext cx="4429156" cy="85725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сельском хозяйстве,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3000396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1990 г. 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857496"/>
            <a:ext cx="4429156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промышленности. </a:t>
            </a:r>
          </a:p>
        </p:txBody>
      </p:sp>
      <p:cxnSp>
        <p:nvCxnSpPr>
          <p:cNvPr id="10" name="Прямая со стрелкой 9"/>
          <p:cNvCxnSpPr>
            <a:stCxn id="3" idx="3"/>
            <a:endCxn id="5" idx="1"/>
          </p:cNvCxnSpPr>
          <p:nvPr/>
        </p:nvCxnSpPr>
        <p:spPr>
          <a:xfrm>
            <a:off x="3214678" y="1643050"/>
            <a:ext cx="71438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7" idx="1"/>
          </p:cNvCxnSpPr>
          <p:nvPr/>
        </p:nvCxnSpPr>
        <p:spPr>
          <a:xfrm>
            <a:off x="3214678" y="3286124"/>
            <a:ext cx="714380" cy="158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4214818"/>
            <a:ext cx="29620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4214818"/>
            <a:ext cx="2149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214818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8310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хватало продуктов питания, даже в Москве было введено нормированное их распределение (талоны). Жизненный уровень населения падал, росла.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Всенародное возмущение стало нормой жизни: митинги, забастовки, открытые выступления против власти стали нормой жизни.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 l="7185" r="5748"/>
          <a:stretch>
            <a:fillRect/>
          </a:stretch>
        </p:blipFill>
        <p:spPr bwMode="auto">
          <a:xfrm>
            <a:off x="3786182" y="214290"/>
            <a:ext cx="2301282" cy="25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00372"/>
            <a:ext cx="2786082" cy="223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857496"/>
            <a:ext cx="2214578" cy="26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/>
          <a:srcRect l="6299" r="-1260"/>
          <a:stretch>
            <a:fillRect/>
          </a:stretch>
        </p:blipFill>
        <p:spPr bwMode="auto">
          <a:xfrm>
            <a:off x="5528216" y="2928934"/>
            <a:ext cx="36157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/>
          <a:srcRect l="1890" t="2520" r="7559" b="3780"/>
          <a:stretch>
            <a:fillRect/>
          </a:stretch>
        </p:blipFill>
        <p:spPr bwMode="auto">
          <a:xfrm>
            <a:off x="286277" y="71995"/>
            <a:ext cx="3449985" cy="26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37761" y="214290"/>
            <a:ext cx="29028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3317" y="-33010"/>
            <a:ext cx="8637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Гласность — «инструмент строительства будущего»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20002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1857388" cy="57150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Гласность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571480"/>
            <a:ext cx="58579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средство и форма демократизации общества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1000108"/>
            <a:ext cx="58579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средство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осознать глубину кризиса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428736"/>
            <a:ext cx="58579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выработки путей преодоления кризиса</a:t>
            </a:r>
          </a:p>
        </p:txBody>
      </p:sp>
      <p:cxnSp>
        <p:nvCxnSpPr>
          <p:cNvPr id="12" name="Прямая со стрелкой 11"/>
          <p:cNvCxnSpPr>
            <a:stCxn id="5" idx="3"/>
            <a:endCxn id="8" idx="1"/>
          </p:cNvCxnSpPr>
          <p:nvPr/>
        </p:nvCxnSpPr>
        <p:spPr>
          <a:xfrm flipV="1">
            <a:off x="1857388" y="756146"/>
            <a:ext cx="1000100" cy="5297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3"/>
            <a:endCxn id="9" idx="1"/>
          </p:cNvCxnSpPr>
          <p:nvPr/>
        </p:nvCxnSpPr>
        <p:spPr>
          <a:xfrm flipV="1">
            <a:off x="1857388" y="1184774"/>
            <a:ext cx="1000100" cy="1010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3"/>
            <a:endCxn id="10" idx="1"/>
          </p:cNvCxnSpPr>
          <p:nvPr/>
        </p:nvCxnSpPr>
        <p:spPr>
          <a:xfrm>
            <a:off x="1857388" y="1285860"/>
            <a:ext cx="1000100" cy="3275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857488" y="1857364"/>
            <a:ext cx="585791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вовлечения масс в активную политическую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5" idx="3"/>
            <a:endCxn id="25" idx="1"/>
          </p:cNvCxnSpPr>
          <p:nvPr/>
        </p:nvCxnSpPr>
        <p:spPr>
          <a:xfrm>
            <a:off x="1857388" y="1285860"/>
            <a:ext cx="1000100" cy="89467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2643182"/>
            <a:ext cx="9144000" cy="4286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и тактика перестройки вырабатывались в течение 1986-1987 гг.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1538" y="3286124"/>
            <a:ext cx="221457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Январский (1987) Пленум ЦК КПСС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4000504"/>
            <a:ext cx="4000528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Принял решение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радикально демократизировать общество и внутрипартийную жизнь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786446" y="3286124"/>
            <a:ext cx="221457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Июньский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(1987) Пленум ЦК КПСС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4000504"/>
            <a:ext cx="385765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 программу экономической реформы, суть которой состояла в повышении экономической самостоятельности предприятий</a:t>
            </a:r>
            <a:endParaRPr lang="ru-RU" sz="14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0" y="4929198"/>
            <a:ext cx="9144000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500298" y="5072074"/>
            <a:ext cx="321471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Е З У Л Ь Т А Т Ы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7158" y="6357934"/>
            <a:ext cx="8501122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Началось сопротивление новому курсу в партийно-советском аппарате, в среде хозяйственников, в силовых структурах. </a:t>
            </a:r>
          </a:p>
        </p:txBody>
      </p:sp>
      <p:cxnSp>
        <p:nvCxnSpPr>
          <p:cNvPr id="56" name="Прямая со стрелкой 55"/>
          <p:cNvCxnSpPr>
            <a:stCxn id="35" idx="2"/>
          </p:cNvCxnSpPr>
          <p:nvPr/>
        </p:nvCxnSpPr>
        <p:spPr>
          <a:xfrm rot="5400000">
            <a:off x="1857356" y="5214950"/>
            <a:ext cx="714380" cy="1588"/>
          </a:xfrm>
          <a:prstGeom prst="straightConnector1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7" idx="2"/>
          </p:cNvCxnSpPr>
          <p:nvPr/>
        </p:nvCxnSpPr>
        <p:spPr>
          <a:xfrm rot="16200000" flipH="1">
            <a:off x="6179355" y="5536421"/>
            <a:ext cx="1571636" cy="714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285720" y="5572140"/>
            <a:ext cx="8501122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Усилия реформаторской команды не дали результатов ни в сфере экономики, ни в сфере демократизации общества.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214290"/>
            <a:ext cx="2643206" cy="1000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1987 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Политбюро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ЦК КПСС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643050"/>
            <a:ext cx="2643206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 размежевание на две противостоящие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</a:t>
            </a:r>
            <a:endParaRPr lang="ru-RU" sz="1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14810" y="1214422"/>
            <a:ext cx="214314" cy="50006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214686"/>
            <a:ext cx="2214578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радикал-реформаторскую во главе с А. Яковлевым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3071810"/>
            <a:ext cx="3214710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традиционно коммунистическую во главе с Е. Лигачевым. 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7" idx="2"/>
            <a:endCxn id="9" idx="0"/>
          </p:cNvCxnSpPr>
          <p:nvPr/>
        </p:nvCxnSpPr>
        <p:spPr>
          <a:xfrm rot="5400000">
            <a:off x="2643174" y="1464455"/>
            <a:ext cx="785818" cy="2714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10" idx="0"/>
          </p:cNvCxnSpPr>
          <p:nvPr/>
        </p:nvCxnSpPr>
        <p:spPr>
          <a:xfrm rot="16200000" flipH="1">
            <a:off x="5500694" y="1321579"/>
            <a:ext cx="642942" cy="2857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email"/>
          <a:srcRect t="3436" r="2789" b="11453"/>
          <a:stretch>
            <a:fillRect/>
          </a:stretch>
        </p:blipFill>
        <p:spPr bwMode="auto">
          <a:xfrm>
            <a:off x="571457" y="4357695"/>
            <a:ext cx="222416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 t="-2260"/>
          <a:stretch>
            <a:fillRect/>
          </a:stretch>
        </p:blipFill>
        <p:spPr bwMode="auto">
          <a:xfrm>
            <a:off x="5661980" y="4200595"/>
            <a:ext cx="3215316" cy="25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857628"/>
            <a:ext cx="2428892" cy="19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071802" y="5714992"/>
            <a:ext cx="2428892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Горбачев лавировал, поддерживая то одну, то другую сторону, тем самым выравнивая общую линию центра.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14290"/>
            <a:ext cx="2904927" cy="21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0033" y="142852"/>
            <a:ext cx="2716356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10648 C 0 -0.15439 0.08455 -0.21273 0.15347 -0.21273 L 0.30694 -0.21273 " pathEditMode="relative" rAng="0" ptsTypes="FfFF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10648 C 0 -0.15416 0.08229 -0.21273 0.14948 -0.21273 L 0.29896 -0.21273 " pathEditMode="relative" rAng="0" ptsTypes="FfFF">
                                      <p:cBhvr>
                                        <p:cTn id="69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10138 C 0 -0.14699 -0.08073 -0.20231 -0.14583 -0.20231 L -0.29167 -0.20231 " pathEditMode="relative" rAng="0" ptsTypes="FfFF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10138 C 0 -0.14675 -0.0783 -0.20231 -0.14184 -0.20231 L -0.28368 -0.20231 " pathEditMode="relative" rAng="0" ptsTypes="FfFF">
                                      <p:cBhvr>
                                        <p:cTn id="77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143504" y="214290"/>
            <a:ext cx="400049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радикальным выразителем критического отношения к ходу перестройки стал кандидат в члены Политбюро Б. Н. Ельцин. На октябрьском (1987) Пленуме ЦК он обвинил инициаторов перестройки в отсутствии ее концепции, раскритиковал работу высшего партийного руководства, включая Генерального секретаря, за что был изгнан с Олимпа власти как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политический авантюрист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раскольник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06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143504" y="128804"/>
            <a:ext cx="4000496" cy="66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Февральский (1988) Пленум ЦК КПСС дал однозначный ответ: от марксизма-ленинизма партия ни на шаг не отступит, вместе с тем будут приложены все силы к тому, чтобы возродить ленинский облик социализма. В прессе было опубликовано письмо Нины Андреевой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могу поступаться принципами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котором она обвиняла руководство перестройки в отступлении от принципов социализма. Письмо было осуждено на страницах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названо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манифестом антиперестроечных сил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-30777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XIX Всесоюзная партийная конференция.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Раскол в партии.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Съезд народных депутатов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3429024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XIX Всесоюзная партийная конференция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86182" y="1500174"/>
            <a:ext cx="6429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572000" y="1142984"/>
            <a:ext cx="428628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Поворотный момент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истории перестройки.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428868"/>
            <a:ext cx="185738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отказе партии от монополии на власть,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428868"/>
            <a:ext cx="185738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выражена готовность передать ее реальные функции Советам. </a:t>
            </a:r>
          </a:p>
        </p:txBody>
      </p:sp>
      <p:cxnSp>
        <p:nvCxnSpPr>
          <p:cNvPr id="11" name="Прямая со стрелкой 10"/>
          <p:cNvCxnSpPr>
            <a:stCxn id="4" idx="2"/>
            <a:endCxn id="8" idx="0"/>
          </p:cNvCxnSpPr>
          <p:nvPr/>
        </p:nvCxnSpPr>
        <p:spPr>
          <a:xfrm rot="5400000">
            <a:off x="1250149" y="1750223"/>
            <a:ext cx="357190" cy="10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9" idx="0"/>
          </p:cNvCxnSpPr>
          <p:nvPr/>
        </p:nvCxnSpPr>
        <p:spPr>
          <a:xfrm rot="16200000" flipH="1">
            <a:off x="2250265" y="1750207"/>
            <a:ext cx="35719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72000" y="2214554"/>
            <a:ext cx="428628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О С Л Е Д С Т В И 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2786058"/>
            <a:ext cx="4143404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размежевание в обществе.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357562"/>
            <a:ext cx="4143404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Начался процесс формирования оппозиции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43314"/>
            <a:ext cx="3857620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Общественные движения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143380"/>
            <a:ext cx="3857620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Политические клубы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643446"/>
            <a:ext cx="3857620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Гражданские инициативы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107521" y="4250537"/>
            <a:ext cx="1643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1"/>
          </p:cNvCxnSpPr>
          <p:nvPr/>
        </p:nvCxnSpPr>
        <p:spPr>
          <a:xfrm rot="10800000">
            <a:off x="3929058" y="3571876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929058" y="4357694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14876" y="4143380"/>
            <a:ext cx="4000528" cy="50006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Потеря контроля  власти над обществом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57884" y="4786322"/>
            <a:ext cx="285752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митинги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57884" y="5214950"/>
            <a:ext cx="285752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манифестации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57884" y="5643578"/>
            <a:ext cx="2857520" cy="10001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Дискуссии о частной собственности, о рынке, о преимуществе западных демократий.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4500562" y="5643578"/>
            <a:ext cx="2000264" cy="1588"/>
          </a:xfrm>
          <a:prstGeom prst="straightConnector1">
            <a:avLst/>
          </a:prstGeom>
          <a:ln w="57150" cmpd="tri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8929718" cy="6429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XIX Всесоюзная партийная конференция изменила систему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законодательной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ветви власти в стране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2500330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Съезд народных депутатов СССР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285992"/>
            <a:ext cx="2500330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республиканские съезды. 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6" idx="2"/>
            <a:endCxn id="7" idx="0"/>
          </p:cNvCxnSpPr>
          <p:nvPr/>
        </p:nvCxnSpPr>
        <p:spPr>
          <a:xfrm rot="5400000">
            <a:off x="1142976" y="1964521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00430" y="857232"/>
            <a:ext cx="5286412" cy="714380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съезде сформировалась первая организованная парламентская оппозиция </a:t>
            </a:r>
            <a:r>
              <a:rPr lang="ru-RU" sz="1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Межрегиональная депутатская группа (МДГ). </a:t>
            </a:r>
            <a:endParaRPr lang="ru-RU" sz="1400" dirty="0"/>
          </a:p>
        </p:txBody>
      </p:sp>
      <p:cxnSp>
        <p:nvCxnSpPr>
          <p:cNvPr id="18" name="Прямая со стрелкой 17"/>
          <p:cNvCxnSpPr>
            <a:stCxn id="6" idx="3"/>
            <a:endCxn id="16" idx="1"/>
          </p:cNvCxnSpPr>
          <p:nvPr/>
        </p:nvCxnSpPr>
        <p:spPr>
          <a:xfrm>
            <a:off x="2714612" y="1214422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500430" y="1643050"/>
            <a:ext cx="2071702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лидер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2071678"/>
            <a:ext cx="2071702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потребовал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2643182"/>
            <a:ext cx="1785950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передачи всей власти в руки Советов 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00430" y="3429000"/>
            <a:ext cx="1785950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отмены 6-й статьи Конституции о руководящей роли КПСС в обществе</a:t>
            </a:r>
            <a:endParaRPr lang="ru-RU" sz="14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4356892" y="3500438"/>
            <a:ext cx="214393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 b="8590"/>
          <a:stretch>
            <a:fillRect/>
          </a:stretch>
        </p:blipFill>
        <p:spPr bwMode="auto">
          <a:xfrm>
            <a:off x="5643570" y="1643049"/>
            <a:ext cx="3143272" cy="294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4282" y="3286124"/>
            <a:ext cx="2928958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Решающий тур борьбы за власть между КПСС и демокра­тическими силами пришелся на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весну - лето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1990 г., когда состоялись выборы в республиканские и местные Советы. Массовые акции протеста носили ярко выраженную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антиправительственную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антикоммунистическую окраску,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57686" y="4786322"/>
            <a:ext cx="4572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проходили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лозунгами: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Долой КПСС!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отставку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Политбюро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правительство!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Компартия катастрофически теряла свои властные функции, внутри партии произошел раскол на несколько платформ, фракций.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32771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2500330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Съезд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народных депутатов СССР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142852"/>
            <a:ext cx="2500330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май—июнь 1989 г. 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5338061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давлением обостряющейся политической ситуации, ощущая кризис власти, Горбачев исключает из Конституции 6-ю статью. Это предопределило коренные изменения в политической системе. Однако шансов сохранить единое государство фактически оставалось мало. Это обусловливалось стремительным нарастанием сепаратистских тенденций в национальных окраинах, в первую очередь в Прибалтике. Они энергично поддерживались российским руководством, которое стремилось использовать их в собственной борьбе с Центром.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2" idx="3"/>
            <a:endCxn id="3" idx="1"/>
          </p:cNvCxnSpPr>
          <p:nvPr/>
        </p:nvCxnSpPr>
        <p:spPr>
          <a:xfrm>
            <a:off x="3286116" y="642918"/>
            <a:ext cx="2214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85786" y="1428736"/>
            <a:ext cx="2500330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lang="ru-RU" dirty="0" smtClean="0"/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Съезд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народных депутатов СССР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1357298"/>
            <a:ext cx="2500330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1990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9" idx="3"/>
            <a:endCxn id="13" idx="1"/>
          </p:cNvCxnSpPr>
          <p:nvPr/>
        </p:nvCxnSpPr>
        <p:spPr>
          <a:xfrm>
            <a:off x="3286116" y="1857364"/>
            <a:ext cx="2214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00694" y="2714620"/>
            <a:ext cx="2500330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Введена должность Президента СССР</a:t>
            </a:r>
            <a:endParaRPr lang="ru-RU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3929066"/>
            <a:ext cx="2500330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Избран Горбачев М.С.</a:t>
            </a:r>
            <a:endParaRPr lang="ru-RU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 t="7578" r="-2749" b="4736"/>
          <a:stretch>
            <a:fillRect/>
          </a:stretch>
        </p:blipFill>
        <p:spPr bwMode="auto">
          <a:xfrm>
            <a:off x="785786" y="2357430"/>
            <a:ext cx="4553145" cy="281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Выгнутая вправо стрелка 30"/>
          <p:cNvSpPr/>
          <p:nvPr/>
        </p:nvSpPr>
        <p:spPr>
          <a:xfrm>
            <a:off x="8001024" y="1857364"/>
            <a:ext cx="357190" cy="1500198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>
            <a:off x="8001024" y="3286124"/>
            <a:ext cx="428628" cy="1357322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3793" grpId="0" animBg="1"/>
      <p:bldP spid="9" grpId="0" animBg="1"/>
      <p:bldP spid="13" grpId="0" animBg="1"/>
      <p:bldP spid="21" grpId="0" animBg="1"/>
      <p:bldP spid="25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500042"/>
            <a:ext cx="857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Общественно-политические и экономические    преобразования в СССР в 1985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1991 годах. Распад Союза ССР.  Образование СНГ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перемен.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Апрельский поворот 1985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688449"/>
            <a:ext cx="9144000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осени 1990 г. экономический кризис в стране обострился до взрывоопасных размеров. Группа экономистов во главе с С. С. Шаталиным и Г. А. Явлинским подготовила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 дней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Авторы предлагали за этот срок провести поэтапно коренные экономические преобразования, включая приватизацию государственных предприятий с ориентацией на прямой переход к свободным рыночным ценам, существенно ограничить экономическую власть Центра. Однако правительство Программу отклонило.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650085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12июня 1991 г. Б. Н. Ельцин был избран Президентом РСФСР. Это создавало противовес союзному Президенту. Становилось ясно, что двум президентам не ужиться вместе.</a:t>
            </a:r>
            <a:endParaRPr lang="ru-RU" sz="1600" dirty="0" smtClean="0">
              <a:latin typeface="Arial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6440" y="214290"/>
            <a:ext cx="201099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357297"/>
            <a:ext cx="3286148" cy="423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1321212"/>
            <a:ext cx="3157504" cy="426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58016" y="2786058"/>
            <a:ext cx="2071702" cy="2786082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500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дней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714356"/>
            <a:ext cx="2786082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Развивающиеся процессы индустриализации и урбанизации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714356"/>
            <a:ext cx="3214710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преобразований, охватывающих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стороны жизни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общества (командная экономика)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6" idx="3"/>
            <a:endCxn id="7" idx="1"/>
          </p:cNvCxnSpPr>
          <p:nvPr/>
        </p:nvCxnSpPr>
        <p:spPr>
          <a:xfrm>
            <a:off x="3428992" y="1142984"/>
            <a:ext cx="1928826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2910" y="2000240"/>
            <a:ext cx="2786082" cy="1357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Гигантские запасы сырья, трудолюбивое и самоотверженное население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2000240"/>
            <a:ext cx="3214710" cy="1357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большее отставание от Запада (советской экономике оказались не по плечу возрастающие требования к разнообразию и качеству потребительских товаров)</a:t>
            </a:r>
          </a:p>
        </p:txBody>
      </p:sp>
      <p:cxnSp>
        <p:nvCxnSpPr>
          <p:cNvPr id="19" name="Прямая со стрелкой 18"/>
          <p:cNvCxnSpPr>
            <a:stCxn id="14" idx="3"/>
            <a:endCxn id="17" idx="1"/>
          </p:cNvCxnSpPr>
          <p:nvPr/>
        </p:nvCxnSpPr>
        <p:spPr>
          <a:xfrm>
            <a:off x="3428992" y="2678901"/>
            <a:ext cx="1928826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2910" y="3786190"/>
            <a:ext cx="2786082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громадный рост образованности и информированности народа сформировали более высокий уровень материальных и духовных потребностей людей,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3786190"/>
            <a:ext cx="3214710" cy="1214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породили сомнение в верности принципов, положенных в основу советской тоталитарной системы  её возможности обеспечить должное развитие производительных сил,  </a:t>
            </a:r>
          </a:p>
        </p:txBody>
      </p:sp>
      <p:cxnSp>
        <p:nvCxnSpPr>
          <p:cNvPr id="23" name="Прямая со стрелкой 22"/>
          <p:cNvCxnSpPr>
            <a:stCxn id="20" idx="3"/>
            <a:endCxn id="21" idx="1"/>
          </p:cNvCxnSpPr>
          <p:nvPr/>
        </p:nvCxnSpPr>
        <p:spPr>
          <a:xfrm>
            <a:off x="3428992" y="4393413"/>
            <a:ext cx="1928826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42910" y="5357826"/>
            <a:ext cx="2786082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появление поколения, не знающего голода и репрессий  (за послевоенный период)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57818" y="5357826"/>
            <a:ext cx="3143272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Сомнения в способности системы защитить права человека, поддерживать международный авторитет страны</a:t>
            </a:r>
          </a:p>
        </p:txBody>
      </p:sp>
      <p:cxnSp>
        <p:nvCxnSpPr>
          <p:cNvPr id="34" name="Прямая со стрелкой 33"/>
          <p:cNvCxnSpPr>
            <a:stCxn id="31" idx="3"/>
            <a:endCxn id="32" idx="1"/>
          </p:cNvCxnSpPr>
          <p:nvPr/>
        </p:nvCxnSpPr>
        <p:spPr>
          <a:xfrm>
            <a:off x="3428992" y="5786454"/>
            <a:ext cx="1928826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285984" y="0"/>
            <a:ext cx="442915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начала перестройки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7" grpId="0" animBg="1"/>
      <p:bldP spid="20" grpId="0" animBg="1"/>
      <p:bldP spid="21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Потерпела крах сама идея плановой экономики.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929198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началу 80-х годов советская система хозяйствования исчерпала возможности к развитию, вышла за границы своего исторического времени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предприятия, не заинтересованные в научно-техническом прогрессе, отвергали до 80% новых технических решений и изобретений.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начале 80-х годов СССР начал утрачивать конкурентоспособность в единственной отрасли, в которой он успешно соперничал с Западом - в сфере военных технологий.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планы не выполнялись и непрерывно перекраивались, пропорции в отраслях народного хозяйства нарушались.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857892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в области здравоохранения, образования, культуры утрачивались.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1462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Изменился характер производственных отношений внутри предприятий, начала падать трудовая дисциплина, массовыми стали апатия и безразличие, воровство, неуважение к честному труду, зависть к тем, кто больше зарабатывает.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8619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стране сохранялось внеэкономическое принуждение к труду. Советский человек, отчужденный от распределения произведённого продукта, превратился в исполнителя, работающего не по совести, а по принуждению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2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0760" y="4857760"/>
            <a:ext cx="2928958" cy="178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Высшие руководители страны отчетливо сознавали, что экономика нуждается в реформировании, но никто из консервативного большинства Политбюро ЦК КПСС не хотел брать на себя ответственность за осуществление этих перемен.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2000264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условиях монопольного господства в обществе одной партии, КПСС, наличия мощного репрессивного аппарата, перемены могли начаться только «сверху».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 t="1482" b="4446"/>
          <a:stretch>
            <a:fillRect/>
          </a:stretch>
        </p:blipFill>
        <p:spPr bwMode="auto">
          <a:xfrm>
            <a:off x="2357422" y="250289"/>
            <a:ext cx="3238500" cy="228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6550" y="243599"/>
            <a:ext cx="3392156" cy="229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714620"/>
            <a:ext cx="56129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2711237"/>
            <a:ext cx="2952744" cy="207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162617"/>
            <a:ext cx="4143404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российско-советской истории 1985 год стал тем рубежом, за которым последовали события, круто изменившие вектор всего предыдущего общественного развития. Приход к власти М. С. Горбачева положил начало бурному реформаторскому процессу, названному его инициатором перестройкой.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214942" y="5643578"/>
            <a:ext cx="3714744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Перестройка началась в обстановке всеобщей эйфории,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ожидания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быстрых перемен во всех сферах жизни. Завершилась же она гибелью огромного евразийского государства.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643182"/>
            <a:ext cx="497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14290"/>
            <a:ext cx="22879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214290"/>
            <a:ext cx="2143140" cy="27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 t="5039" b="16378"/>
          <a:stretch>
            <a:fillRect/>
          </a:stretch>
        </p:blipFill>
        <p:spPr bwMode="auto">
          <a:xfrm>
            <a:off x="4429124" y="3071810"/>
            <a:ext cx="2286000" cy="224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8773" y="3071810"/>
            <a:ext cx="2128549" cy="223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0"/>
            <a:ext cx="515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Апрельский поворот 1985 года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642918"/>
            <a:ext cx="3214710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 на ускорение социально-экономического развития страны.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500174"/>
            <a:ext cx="307183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Рычаги социально-экономического развития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714620"/>
            <a:ext cx="207167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технологическое перевооружение машиностроения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714620"/>
            <a:ext cx="350046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энтузиазм, прежде всего молодежи, не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подкрепленный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необходимой техникой, квалификацией работников</a:t>
            </a:r>
          </a:p>
        </p:txBody>
      </p:sp>
      <p:cxnSp>
        <p:nvCxnSpPr>
          <p:cNvPr id="11" name="Прямая со стрелкой 10"/>
          <p:cNvCxnSpPr>
            <a:stCxn id="7" idx="2"/>
            <a:endCxn id="8" idx="0"/>
          </p:cNvCxnSpPr>
          <p:nvPr/>
        </p:nvCxnSpPr>
        <p:spPr>
          <a:xfrm rot="5400000">
            <a:off x="2464571" y="857224"/>
            <a:ext cx="642942" cy="30718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421481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85918" y="4286256"/>
            <a:ext cx="550072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Е З У Л Ь Т А Т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5072074"/>
            <a:ext cx="478634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 аварий в различных отраслях народного хозяйства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2714620"/>
            <a:ext cx="250033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1985 г.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активная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антиалкогольная кампания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5643578"/>
            <a:ext cx="4786346" cy="1000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апреле 1986 г. произошел взрыв на Чернобыльской АЭС, в зоне радиоактивного поражения оказались миллионы жителей РСФСР, Украины, Белоруссии и других регионов.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29256" y="5072074"/>
            <a:ext cx="3571900" cy="1571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негативные последствия (огромные очереди в магазинах за алкогольными напитками, рост наркомании, токсикомании, резкое снижение доходов бюджета, появление дефицита сахара, вырубка виноградников и т. 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stCxn id="21" idx="2"/>
          </p:cNvCxnSpPr>
          <p:nvPr/>
        </p:nvCxnSpPr>
        <p:spPr>
          <a:xfrm rot="16200000" flipH="1">
            <a:off x="6875875" y="4304115"/>
            <a:ext cx="1643076" cy="3572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7" idx="2"/>
            <a:endCxn id="21" idx="0"/>
          </p:cNvCxnSpPr>
          <p:nvPr/>
        </p:nvCxnSpPr>
        <p:spPr>
          <a:xfrm rot="16200000" flipH="1">
            <a:off x="5679289" y="714356"/>
            <a:ext cx="642942" cy="33575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7" idx="2"/>
            <a:endCxn id="9" idx="0"/>
          </p:cNvCxnSpPr>
          <p:nvPr/>
        </p:nvCxnSpPr>
        <p:spPr>
          <a:xfrm rot="5400000">
            <a:off x="4000496" y="2393149"/>
            <a:ext cx="642942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-571536" y="5857892"/>
            <a:ext cx="1571636" cy="0"/>
          </a:xfrm>
          <a:prstGeom prst="line">
            <a:avLst/>
          </a:prstGeom>
          <a:ln w="5715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  <p:bldP spid="17" grpId="0" animBg="1"/>
      <p:bldP spid="21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3357586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«Закон о государственном предприятии»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(лето 1987 г. 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0"/>
            <a:ext cx="3357586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Предприятия, выполнившие государственный заказ, могли самостоятельно выходить на внешний рынок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28802"/>
            <a:ext cx="3357586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совместную с иностранными фирмами деятельность.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14290"/>
            <a:ext cx="35719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сокращено число отраслевых министерств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000108"/>
            <a:ext cx="357190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провозглашались новые «партнерские» отношения между министерствами и предприятиями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876"/>
            <a:ext cx="3286148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полный хозяйственный расчет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143380"/>
            <a:ext cx="328614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самоокупаемость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143512"/>
            <a:ext cx="328614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самофинансирование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643446"/>
            <a:ext cx="328614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643578"/>
            <a:ext cx="3286148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Директивный хозяйственный план заменялся госзаказом.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964645" y="1678769"/>
            <a:ext cx="1500198" cy="0"/>
          </a:xfrm>
          <a:prstGeom prst="line">
            <a:avLst/>
          </a:prstGeom>
          <a:ln w="762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282" y="2714620"/>
            <a:ext cx="335758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Новая система функционирования предприятий: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000232" y="4429132"/>
            <a:ext cx="3429024" cy="0"/>
          </a:xfrm>
          <a:prstGeom prst="line">
            <a:avLst/>
          </a:prstGeom>
          <a:ln w="762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5555" y="1928803"/>
            <a:ext cx="3657624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437401"/>
            <a:ext cx="3643338" cy="220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4500570"/>
            <a:ext cx="5143536" cy="2214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большим опозданием Горбачев приступил к реформированию сельского хозяйства. Закон 1989 года об аренде и арендных отношениях предоставил право городским и сельским жителям брать землю в аренду сроком на 50 лет со свободным использованием полученной продукции. Однако все права наделения крестьян землей принадлежали местным Советам и колхозам, а они весьма неохотно поддерживали создаваемые фермерские хозяйства.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3500462" cy="2786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Принятые в мае 1988 г. законы открыли возможность частной деятельности в более чем 30 видах производства товаров и услуг, появились кооперативы и индивидуалы. Побочным следствием этого стала фактическая легализация «теневой экономики». По самым скромным оценкам, ежегодно частный сектор «отмывал» до 90 млрд. рублей ( в ценах 1992 г.).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 l="9763" r="4881"/>
          <a:stretch>
            <a:fillRect/>
          </a:stretch>
        </p:blipFill>
        <p:spPr bwMode="auto">
          <a:xfrm>
            <a:off x="3862260" y="214256"/>
            <a:ext cx="5036883" cy="40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1555</Words>
  <Application>Microsoft Office PowerPoint</Application>
  <PresentationFormat>Экран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160</cp:revision>
  <dcterms:created xsi:type="dcterms:W3CDTF">2010-01-04T10:31:18Z</dcterms:created>
  <dcterms:modified xsi:type="dcterms:W3CDTF">2010-01-05T11:13:09Z</dcterms:modified>
</cp:coreProperties>
</file>