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2" r:id="rId5"/>
    <p:sldId id="258" r:id="rId6"/>
    <p:sldId id="261" r:id="rId7"/>
    <p:sldId id="259" r:id="rId8"/>
    <p:sldId id="265" r:id="rId9"/>
    <p:sldId id="263" r:id="rId10"/>
    <p:sldId id="266" r:id="rId11"/>
    <p:sldId id="264" r:id="rId12"/>
    <p:sldId id="267" r:id="rId13"/>
    <p:sldId id="269" r:id="rId14"/>
    <p:sldId id="268" r:id="rId15"/>
    <p:sldId id="270" r:id="rId16"/>
    <p:sldId id="272" r:id="rId17"/>
    <p:sldId id="271" r:id="rId18"/>
    <p:sldId id="274" r:id="rId19"/>
    <p:sldId id="275" r:id="rId20"/>
    <p:sldId id="273" r:id="rId21"/>
    <p:sldId id="277" r:id="rId22"/>
    <p:sldId id="276" r:id="rId23"/>
    <p:sldId id="278" r:id="rId24"/>
    <p:sldId id="279" r:id="rId25"/>
    <p:sldId id="280" r:id="rId26"/>
    <p:sldId id="281" r:id="rId27"/>
    <p:sldId id="283" r:id="rId28"/>
    <p:sldId id="282" r:id="rId29"/>
    <p:sldId id="284" r:id="rId30"/>
    <p:sldId id="285" r:id="rId31"/>
    <p:sldId id="287" r:id="rId32"/>
    <p:sldId id="286" r:id="rId33"/>
    <p:sldId id="289" r:id="rId34"/>
    <p:sldId id="288" r:id="rId35"/>
    <p:sldId id="291" r:id="rId36"/>
    <p:sldId id="290"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D1DC0E-F808-477A-A152-3A9A7DED754B}" type="datetimeFigureOut">
              <a:rPr lang="ru-RU" smtClean="0"/>
              <a:pPr/>
              <a:t>08.11.2009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F53B37-07B6-4E07-81D8-9C443FD1DB4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1DC0E-F808-477A-A152-3A9A7DED754B}" type="datetimeFigureOut">
              <a:rPr lang="ru-RU" smtClean="0"/>
              <a:pPr/>
              <a:t>08.11.2009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53B37-07B6-4E07-81D8-9C443FD1DB4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214290"/>
            <a:ext cx="7215238" cy="954107"/>
          </a:xfrm>
          <a:prstGeom prst="rect">
            <a:avLst/>
          </a:prstGeom>
        </p:spPr>
        <p:txBody>
          <a:bodyPr wrap="square">
            <a:spAutoFit/>
          </a:bodyPr>
          <a:lstStyle/>
          <a:p>
            <a:pPr marL="0" lvl="1" algn="ctr"/>
            <a:r>
              <a:rPr lang="ru-RU" sz="2800" dirty="0" smtClean="0">
                <a:solidFill>
                  <a:schemeClr val="bg2"/>
                </a:solidFill>
                <a:latin typeface="Times New Roman" pitchFamily="18" charset="0"/>
                <a:ea typeface="Times New Roman" pitchFamily="18" charset="0"/>
                <a:cs typeface="Times New Roman" pitchFamily="18" charset="0"/>
              </a:rPr>
              <a:t>В </a:t>
            </a:r>
            <a:r>
              <a:rPr lang="ru-RU" sz="2800" dirty="0">
                <a:solidFill>
                  <a:schemeClr val="bg2"/>
                </a:solidFill>
                <a:latin typeface="Times New Roman" pitchFamily="18" charset="0"/>
                <a:ea typeface="Times New Roman" pitchFamily="18" charset="0"/>
                <a:cs typeface="Times New Roman" pitchFamily="18" charset="0"/>
              </a:rPr>
              <a:t>к</a:t>
            </a:r>
            <a:r>
              <a:rPr lang="ru-RU" sz="2800" dirty="0" smtClean="0">
                <a:solidFill>
                  <a:schemeClr val="bg2"/>
                </a:solidFill>
                <a:latin typeface="Times New Roman" pitchFamily="18" charset="0"/>
                <a:ea typeface="Times New Roman" pitchFamily="18" charset="0"/>
                <a:cs typeface="Times New Roman" pitchFamily="18" charset="0"/>
              </a:rPr>
              <a:t>акое появилось произведение «Сказание о князьях </a:t>
            </a:r>
            <a:r>
              <a:rPr lang="ru-RU" sz="2800" dirty="0">
                <a:solidFill>
                  <a:schemeClr val="bg2"/>
                </a:solidFill>
                <a:latin typeface="Times New Roman" pitchFamily="18" charset="0"/>
                <a:ea typeface="Times New Roman" pitchFamily="18" charset="0"/>
                <a:cs typeface="Times New Roman" pitchFamily="18" charset="0"/>
              </a:rPr>
              <a:t>владимирских» И о чем оно?</a:t>
            </a:r>
          </a:p>
        </p:txBody>
      </p:sp>
      <p:pic>
        <p:nvPicPr>
          <p:cNvPr id="1026" name="Picture 2"/>
          <p:cNvPicPr>
            <a:picLocks noChangeAspect="1" noChangeArrowheads="1"/>
          </p:cNvPicPr>
          <p:nvPr/>
        </p:nvPicPr>
        <p:blipFill>
          <a:blip r:embed="rId2" cstate="print"/>
          <a:srcRect/>
          <a:stretch>
            <a:fillRect/>
          </a:stretch>
        </p:blipFill>
        <p:spPr bwMode="auto">
          <a:xfrm>
            <a:off x="1500166" y="1571611"/>
            <a:ext cx="6410340" cy="4779137"/>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85852" y="642918"/>
            <a:ext cx="6500858"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b="1" dirty="0" err="1" smtClean="0">
                <a:latin typeface="Times New Roman" pitchFamily="18" charset="0"/>
                <a:cs typeface="Times New Roman" pitchFamily="18" charset="0"/>
              </a:rPr>
              <a:t>Собо́р</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Свято́й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Софи́и</a:t>
            </a:r>
            <a:r>
              <a:rPr lang="ru-RU" sz="2400" dirty="0" smtClean="0">
                <a:latin typeface="Times New Roman" pitchFamily="18" charset="0"/>
                <a:cs typeface="Times New Roman" pitchFamily="18" charset="0"/>
              </a:rPr>
              <a:t> — главный православный храм Великого Новгорода, созданный </a:t>
            </a:r>
            <a:r>
              <a:rPr lang="ru-RU" sz="2400" b="1" dirty="0" smtClean="0">
                <a:solidFill>
                  <a:srgbClr val="FF0000"/>
                </a:solidFill>
                <a:latin typeface="Times New Roman" pitchFamily="18" charset="0"/>
                <a:cs typeface="Times New Roman" pitchFamily="18" charset="0"/>
              </a:rPr>
              <a:t>в 1045—1050 годах. </a:t>
            </a:r>
            <a:r>
              <a:rPr lang="ru-RU" sz="2400" dirty="0" smtClean="0">
                <a:latin typeface="Times New Roman" pitchFamily="18" charset="0"/>
                <a:cs typeface="Times New Roman" pitchFamily="18" charset="0"/>
              </a:rPr>
              <a:t>Является древнейшим сохранившимся храмом на территории России, построенным славянами. В 1045 году великий князь Ярослав Мудрый и княгиня Ирина (Ингегерда) направились в Новгород из Киева к сыну Владимиру на закладку им Софийского собора.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Строился </a:t>
            </a:r>
            <a:r>
              <a:rPr lang="ru-RU" sz="2400" dirty="0" smtClean="0">
                <a:latin typeface="Times New Roman" pitchFamily="18" charset="0"/>
                <a:cs typeface="Times New Roman" pitchFamily="18" charset="0"/>
              </a:rPr>
              <a:t>собор примерно до 1050 года вместо сгоревшего перед этим 13-главого деревянного храма 989 года, однако не на том же месте, а севернее. Освящён собор был по данным разных летописей в 1050 или 1052 году епископом Лукой.</a:t>
            </a:r>
            <a:endParaRPr lang="ru-RU"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bg1"/>
                </a:solidFill>
                <a:latin typeface="Times New Roman" pitchFamily="18" charset="0"/>
                <a:ea typeface="Times New Roman" pitchFamily="18" charset="0"/>
                <a:cs typeface="Times New Roman" pitchFamily="18" charset="0"/>
              </a:rPr>
              <a:t>Когда </a:t>
            </a:r>
            <a:r>
              <a:rPr lang="ru-RU" sz="3200" dirty="0" smtClean="0">
                <a:solidFill>
                  <a:schemeClr val="bg1"/>
                </a:solidFill>
                <a:latin typeface="Times New Roman" pitchFamily="18" charset="0"/>
                <a:ea typeface="Times New Roman" pitchFamily="18" charset="0"/>
                <a:cs typeface="Times New Roman" pitchFamily="18" charset="0"/>
              </a:rPr>
              <a:t>был </a:t>
            </a:r>
            <a:r>
              <a:rPr lang="ru-RU" sz="3200" dirty="0" smtClean="0">
                <a:solidFill>
                  <a:schemeClr val="bg1"/>
                </a:solidFill>
                <a:latin typeface="Times New Roman" pitchFamily="18" charset="0"/>
                <a:ea typeface="Times New Roman" pitchFamily="18" charset="0"/>
                <a:cs typeface="Times New Roman" pitchFamily="18" charset="0"/>
              </a:rPr>
              <a:t>построен Софийский собор в Киеве?</a:t>
            </a:r>
            <a:endParaRPr lang="ru-RU" sz="3200"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1571604" y="1428736"/>
            <a:ext cx="6286544" cy="509564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1538" y="428604"/>
            <a:ext cx="7143800" cy="5940088"/>
          </a:xfrm>
          <a:prstGeom prst="rect">
            <a:avLst/>
          </a:prstGeom>
          <a:solidFill>
            <a:schemeClr val="bg1"/>
          </a:solidFill>
        </p:spPr>
        <p:txBody>
          <a:bodyPr wrap="square">
            <a:spAutoFit/>
          </a:bodyPr>
          <a:lstStyle/>
          <a:p>
            <a:r>
              <a:rPr lang="ru-RU" sz="2000" b="1" dirty="0" smtClean="0">
                <a:latin typeface="Times New Roman" pitchFamily="18" charset="0"/>
                <a:cs typeface="Times New Roman" pitchFamily="18" charset="0"/>
              </a:rPr>
              <a:t>Собор Святой Софии</a:t>
            </a:r>
            <a:r>
              <a:rPr lang="ru-RU" sz="2000" dirty="0" smtClean="0">
                <a:latin typeface="Times New Roman" pitchFamily="18" charset="0"/>
                <a:cs typeface="Times New Roman" pitchFamily="18" charset="0"/>
              </a:rPr>
              <a:t> был </a:t>
            </a:r>
            <a:r>
              <a:rPr lang="ru-RU" sz="2000" b="1" dirty="0" smtClean="0">
                <a:solidFill>
                  <a:srgbClr val="FF0000"/>
                </a:solidFill>
                <a:latin typeface="Times New Roman" pitchFamily="18" charset="0"/>
                <a:cs typeface="Times New Roman" pitchFamily="18" charset="0"/>
              </a:rPr>
              <a:t>построен в XI веке</a:t>
            </a:r>
            <a:r>
              <a:rPr lang="ru-RU" sz="2000" dirty="0" smtClean="0">
                <a:latin typeface="Times New Roman" pitchFamily="18" charset="0"/>
                <a:cs typeface="Times New Roman" pitchFamily="18" charset="0"/>
              </a:rPr>
              <a:t> в центре Киева по приказу Ярослава Мудрого. </a:t>
            </a:r>
            <a:r>
              <a:rPr lang="ru-RU" sz="2000" dirty="0" smtClean="0"/>
              <a:t>Разные летописи называют </a:t>
            </a:r>
            <a:r>
              <a:rPr lang="ru-RU" sz="2000" b="1" dirty="0" smtClean="0">
                <a:solidFill>
                  <a:srgbClr val="FF0000"/>
                </a:solidFill>
                <a:latin typeface="Times New Roman" pitchFamily="18" charset="0"/>
                <a:cs typeface="Times New Roman" pitchFamily="18" charset="0"/>
              </a:rPr>
              <a:t>датой закладки собора 1017 или 1037 год.</a:t>
            </a:r>
            <a:r>
              <a:rPr lang="ru-RU" sz="2000" dirty="0" smtClean="0"/>
              <a:t> </a:t>
            </a:r>
            <a:r>
              <a:rPr lang="ru-RU" sz="2000" dirty="0" smtClean="0">
                <a:latin typeface="Times New Roman" pitchFamily="18" charset="0"/>
                <a:cs typeface="Times New Roman" pitchFamily="18" charset="0"/>
              </a:rPr>
              <a:t>Учитывая политическую обстановку на Руси, более вероятной видится вторая дата.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На </a:t>
            </a:r>
            <a:r>
              <a:rPr lang="ru-RU" sz="2000" dirty="0" smtClean="0">
                <a:latin typeface="Times New Roman" pitchFamily="18" charset="0"/>
                <a:cs typeface="Times New Roman" pitchFamily="18" charset="0"/>
              </a:rPr>
              <a:t>рубеже XVII-XVIII веков был внешне перестроен в стиле украинского барокко. Внутри Собора сохранилось множество древних фресок и мозаик, в том числе знаменитая мозаика Богоматерь Оранта.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 </a:t>
            </a:r>
            <a:r>
              <a:rPr lang="ru-RU" sz="2000" dirty="0" smtClean="0">
                <a:latin typeface="Times New Roman" pitchFamily="18" charset="0"/>
                <a:cs typeface="Times New Roman" pitchFamily="18" charset="0"/>
              </a:rPr>
              <a:t>1240 Софийский собор был разграблен и разрушен воинами Батыя, в 1385 — 90 гг. </a:t>
            </a:r>
            <a:r>
              <a:rPr lang="ru-RU" sz="2000" dirty="0" smtClean="0">
                <a:latin typeface="Times New Roman" pitchFamily="18" charset="0"/>
                <a:cs typeface="Times New Roman" pitchFamily="18" charset="0"/>
              </a:rPr>
              <a:t>митрополит </a:t>
            </a:r>
            <a:r>
              <a:rPr lang="ru-RU" sz="2000" dirty="0" err="1" smtClean="0">
                <a:latin typeface="Times New Roman" pitchFamily="18" charset="0"/>
                <a:cs typeface="Times New Roman" pitchFamily="18" charset="0"/>
              </a:rPr>
              <a:t>Киприан</a:t>
            </a:r>
            <a:r>
              <a:rPr lang="ru-RU" sz="2000" dirty="0" smtClean="0">
                <a:latin typeface="Times New Roman" pitchFamily="18" charset="0"/>
                <a:cs typeface="Times New Roman" pitchFamily="18" charset="0"/>
              </a:rPr>
              <a:t> воссоздал его из руин, после чего он более трех с половиной веков находился в запустении, хотя и продолжал действовать. В 1596 собор переходит к Украинской грекокатолической (Униатской) церкви, 1630-е годы отобран у неё киевским митрополитом Петром Могилой, который отреставрировал собор и основал при нём мужской монастырь. Работы по обновлению храма продолжались до 1740 года, когда он окончательно приобрёл нынешний облик.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lvl="2" algn="ctr" rtl="0">
              <a:spcBef>
                <a:spcPct val="0"/>
              </a:spcBef>
            </a:pPr>
            <a:r>
              <a:rPr lang="ru-RU" sz="3200" kern="1200" dirty="0" smtClean="0">
                <a:solidFill>
                  <a:schemeClr val="bg1"/>
                </a:solidFill>
                <a:latin typeface="Times New Roman" pitchFamily="18" charset="0"/>
                <a:ea typeface="Times New Roman" pitchFamily="18" charset="0"/>
                <a:cs typeface="Times New Roman" pitchFamily="18" charset="0"/>
              </a:rPr>
              <a:t> Когда и кем был создан алфавит </a:t>
            </a:r>
            <a:r>
              <a:rPr lang="ru-RU" sz="3200" kern="1200" dirty="0">
                <a:solidFill>
                  <a:schemeClr val="bg1"/>
                </a:solidFill>
                <a:latin typeface="Times New Roman" pitchFamily="18" charset="0"/>
                <a:ea typeface="Times New Roman" pitchFamily="18" charset="0"/>
                <a:cs typeface="Times New Roman" pitchFamily="18" charset="0"/>
              </a:rPr>
              <a:t>на </a:t>
            </a:r>
            <a:r>
              <a:rPr lang="ru-RU" sz="3200" kern="1200" dirty="0" smtClean="0">
                <a:solidFill>
                  <a:schemeClr val="bg1"/>
                </a:solidFill>
                <a:latin typeface="Times New Roman" pitchFamily="18" charset="0"/>
                <a:ea typeface="Times New Roman" pitchFamily="18" charset="0"/>
                <a:cs typeface="Times New Roman" pitchFamily="18" charset="0"/>
              </a:rPr>
              <a:t>Руси?</a:t>
            </a:r>
            <a:endParaRPr lang="ru-RU" sz="3200" kern="1200" dirty="0">
              <a:solidFill>
                <a:schemeClr val="bg1"/>
              </a:solidFill>
              <a:latin typeface="Times New Roman" pitchFamily="18" charset="0"/>
              <a:ea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4214810" y="1357298"/>
            <a:ext cx="3914780" cy="488182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785786" y="1357298"/>
            <a:ext cx="3200400" cy="482442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0100" y="285728"/>
            <a:ext cx="7143800" cy="6001643"/>
          </a:xfrm>
          <a:prstGeom prst="rect">
            <a:avLst/>
          </a:prstGeom>
          <a:solidFill>
            <a:schemeClr val="bg1"/>
          </a:solidFill>
        </p:spPr>
        <p:txBody>
          <a:bodyPr wrap="square">
            <a:spAutoFit/>
          </a:bodyPr>
          <a:lstStyle/>
          <a:p>
            <a:r>
              <a:rPr lang="ru-RU" sz="2400" dirty="0" smtClean="0">
                <a:latin typeface="Times New Roman" pitchFamily="18" charset="0"/>
                <a:cs typeface="Times New Roman" pitchFamily="18" charset="0"/>
              </a:rPr>
              <a:t>Русский алфавит произошёл от древнерусской кириллицы, которая в свою очередь была заимствована у болгар и получила распространение на Киевской Руси </a:t>
            </a:r>
            <a:r>
              <a:rPr lang="ru-RU" sz="2400" dirty="0" smtClean="0">
                <a:solidFill>
                  <a:srgbClr val="FF0000"/>
                </a:solidFill>
                <a:latin typeface="Times New Roman" pitchFamily="18" charset="0"/>
                <a:cs typeface="Times New Roman" pitchFamily="18" charset="0"/>
              </a:rPr>
              <a:t>после принятия христианства </a:t>
            </a:r>
            <a:r>
              <a:rPr lang="ru-RU" sz="2400" dirty="0" smtClean="0">
                <a:latin typeface="Times New Roman" pitchFamily="18" charset="0"/>
                <a:cs typeface="Times New Roman" pitchFamily="18" charset="0"/>
              </a:rPr>
              <a:t>(988 г</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Составлен </a:t>
            </a:r>
            <a:r>
              <a:rPr lang="ru-RU" sz="2400" dirty="0" smtClean="0">
                <a:solidFill>
                  <a:srgbClr val="FF0000"/>
                </a:solidFill>
                <a:latin typeface="Times New Roman" pitchFamily="18" charset="0"/>
                <a:cs typeface="Times New Roman" pitchFamily="18" charset="0"/>
              </a:rPr>
              <a:t>Кириллом и Мефодием.</a:t>
            </a:r>
            <a:endParaRPr lang="ru-RU" sz="2400" dirty="0" smtClean="0">
              <a:solidFill>
                <a:srgbClr val="FF0000"/>
              </a:solidFill>
              <a:latin typeface="Times New Roman" pitchFamily="18" charset="0"/>
              <a:cs typeface="Times New Roman" pitchFamily="18" charset="0"/>
            </a:endParaRPr>
          </a:p>
          <a:p>
            <a:r>
              <a:rPr lang="ru-RU" sz="2400" dirty="0" smtClean="0">
                <a:latin typeface="Times New Roman" pitchFamily="18" charset="0"/>
                <a:cs typeface="Times New Roman" pitchFamily="18" charset="0"/>
              </a:rPr>
              <a:t>На тот момент в нём было, по видимому, 43 буквы. Позже добавились 4 новые буквы, а 14 старых были в разное время исключены за ненадобностью, так как соответствующие звуки </a:t>
            </a:r>
            <a:r>
              <a:rPr lang="ru-RU" sz="2400" dirty="0" smtClean="0">
                <a:latin typeface="Times New Roman" pitchFamily="18" charset="0"/>
                <a:cs typeface="Times New Roman" pitchFamily="18" charset="0"/>
              </a:rPr>
              <a:t>исчезли.</a:t>
            </a:r>
          </a:p>
          <a:p>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алфавит русского языка, в нынешнем виде с 33 буквами существующий фактически с 1918 года (официально лишь с 1942 года: ранее считалось, что в русском алфавите 32 буквы, поскольку </a:t>
            </a:r>
            <a:r>
              <a:rPr lang="ru-RU" sz="2400" b="1" dirty="0" smtClean="0">
                <a:latin typeface="Times New Roman" pitchFamily="18" charset="0"/>
                <a:cs typeface="Times New Roman" pitchFamily="18" charset="0"/>
              </a:rPr>
              <a:t>Е</a:t>
            </a:r>
            <a:r>
              <a:rPr lang="ru-RU" sz="2400" dirty="0" smtClean="0">
                <a:latin typeface="Times New Roman" pitchFamily="18" charset="0"/>
                <a:cs typeface="Times New Roman" pitchFamily="18" charset="0"/>
              </a:rPr>
              <a:t> и </a:t>
            </a:r>
            <a:r>
              <a:rPr lang="ru-RU" sz="2400" b="1" dirty="0" smtClean="0">
                <a:latin typeface="Times New Roman" pitchFamily="18" charset="0"/>
                <a:cs typeface="Times New Roman" pitchFamily="18" charset="0"/>
              </a:rPr>
              <a:t>Ё</a:t>
            </a:r>
            <a:r>
              <a:rPr lang="ru-RU" sz="2400" dirty="0" smtClean="0">
                <a:latin typeface="Times New Roman" pitchFamily="18" charset="0"/>
                <a:cs typeface="Times New Roman" pitchFamily="18" charset="0"/>
              </a:rPr>
              <a:t> рассматривались как варианты одной и той же буквы).</a:t>
            </a:r>
            <a:endParaRPr lang="ru-RU"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lvl="2" algn="ctr" rtl="0">
              <a:spcBef>
                <a:spcPct val="0"/>
              </a:spcBef>
            </a:pPr>
            <a:r>
              <a:rPr lang="ru-RU" sz="3200" kern="1200" dirty="0" smtClean="0">
                <a:solidFill>
                  <a:schemeClr val="bg1"/>
                </a:solidFill>
                <a:latin typeface="Times New Roman" pitchFamily="18" charset="0"/>
                <a:ea typeface="Times New Roman" pitchFamily="18" charset="0"/>
                <a:cs typeface="Times New Roman" pitchFamily="18" charset="0"/>
              </a:rPr>
              <a:t>Когда был построен Московский Кремль?</a:t>
            </a:r>
            <a:endParaRPr lang="ru-RU" sz="3200" kern="1200" dirty="0">
              <a:solidFill>
                <a:schemeClr val="bg1"/>
              </a:solidFill>
              <a:latin typeface="Times New Roman" pitchFamily="18" charset="0"/>
              <a:ea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521515" y="1071546"/>
            <a:ext cx="8057008" cy="514353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6"/>
            <a:ext cx="7929618" cy="5909310"/>
          </a:xfrm>
          <a:prstGeom prst="rect">
            <a:avLst/>
          </a:prstGeom>
          <a:solidFill>
            <a:schemeClr val="bg1"/>
          </a:solidFill>
        </p:spPr>
        <p:txBody>
          <a:bodyPr wrap="square">
            <a:spAutoFit/>
          </a:bodyPr>
          <a:lstStyle/>
          <a:p>
            <a:r>
              <a:rPr lang="ru-RU" dirty="0" smtClean="0">
                <a:latin typeface="Times New Roman" pitchFamily="18" charset="0"/>
                <a:cs typeface="Times New Roman" pitchFamily="18" charset="0"/>
              </a:rPr>
              <a:t>Расположен на высоком, левом берегу Москвы-реки — Боровицком холме, при впадении в неё р. Неглинной. В плане Кремль — неправильный треугольник площадью 27,5 га. Южная стена обращена к Москве-реке, северо-западная — к Александровскому саду, восточная — к Красной площади. Территориально расположен в ЦАО, выделен как самостоятельная административная единица.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Первые </a:t>
            </a:r>
            <a:r>
              <a:rPr lang="ru-RU" dirty="0" smtClean="0">
                <a:latin typeface="Times New Roman" pitchFamily="18" charset="0"/>
                <a:cs typeface="Times New Roman" pitchFamily="18" charset="0"/>
              </a:rPr>
              <a:t>поселения на территории Московского Кремля относятся к бронзовому веку (II тысячелетие до н. э.). У современного Архангельского собора было найдено финно-угорское поселение, относящееся к раннему железному веку (вторая половина I тысячелетия до н. э.) Первоначально, Кремль служил как укрепление посёлка кривичей, возникшего на Боровицком холме, мысе при впадении р. Неглинной в Москву-реку.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Первое </a:t>
            </a:r>
            <a:r>
              <a:rPr lang="ru-RU" dirty="0" smtClean="0">
                <a:latin typeface="Times New Roman" pitchFamily="18" charset="0"/>
                <a:cs typeface="Times New Roman" pitchFamily="18" charset="0"/>
              </a:rPr>
              <a:t>летописное упоминание о Москве относится к 1147 году. В 1156 году на территории современного Кремля были построены первые укрепления общей протяжённостью около 850 метров и площадью около 3 га. Укрепление было окружено рвом шириной 16-18 м и глубиной не менее 5 м. Земляной вал по ширине был около 14,5 м и 7 м по высоте. Для тех времён это была типичная средняя русская крепость. Вал был укреплён дубовыми брусьями, скреплявшимися на польский манер.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1238 году во время монголо-татарского нашествия Кремль был разрушен.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 </a:t>
            </a:r>
            <a:r>
              <a:rPr lang="ru-RU" dirty="0" smtClean="0">
                <a:latin typeface="Times New Roman" pitchFamily="18" charset="0"/>
                <a:cs typeface="Times New Roman" pitchFamily="18" charset="0"/>
              </a:rPr>
              <a:t>1264 года являлся резиденцией князей Москвы.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1339 году построены стены и башни из дуба.</a:t>
            </a:r>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011222"/>
          </a:xfrm>
        </p:spPr>
        <p:txBody>
          <a:bodyPr>
            <a:normAutofit/>
          </a:bodyPr>
          <a:lstStyle/>
          <a:p>
            <a:pPr lvl="2" algn="ctr" rtl="0">
              <a:spcBef>
                <a:spcPct val="0"/>
              </a:spcBef>
            </a:pPr>
            <a:r>
              <a:rPr lang="ru-RU" sz="3200" kern="1200" dirty="0" smtClean="0">
                <a:solidFill>
                  <a:schemeClr val="bg1"/>
                </a:solidFill>
                <a:latin typeface="Times New Roman" pitchFamily="18" charset="0"/>
                <a:ea typeface="Times New Roman" pitchFamily="18" charset="0"/>
                <a:cs typeface="Times New Roman" pitchFamily="18" charset="0"/>
              </a:rPr>
              <a:t>Кто расписывал Ферапонтов монастырь?</a:t>
            </a:r>
            <a:endParaRPr lang="ru-RU" sz="3200" kern="1200" dirty="0">
              <a:solidFill>
                <a:schemeClr val="bg1"/>
              </a:solidFill>
              <a:latin typeface="Times New Roman" pitchFamily="18" charset="0"/>
              <a:ea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571472" y="1357298"/>
            <a:ext cx="7888365" cy="500066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14347" y="571480"/>
            <a:ext cx="7835517" cy="507209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71472" y="357166"/>
            <a:ext cx="8001024" cy="600076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0"/>
            <a:ext cx="7786742" cy="65556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b="1" dirty="0" smtClean="0">
                <a:solidFill>
                  <a:schemeClr val="dk1"/>
                </a:solidFill>
                <a:latin typeface="Times New Roman" pitchFamily="18" charset="0"/>
                <a:cs typeface="Times New Roman" pitchFamily="18" charset="0"/>
              </a:rPr>
              <a:t>«Сказание о князьях владимирских», </a:t>
            </a:r>
            <a:r>
              <a:rPr lang="ru-RU" sz="2000" dirty="0" smtClean="0">
                <a:solidFill>
                  <a:schemeClr val="dk1"/>
                </a:solidFill>
                <a:latin typeface="Times New Roman" pitchFamily="18" charset="0"/>
                <a:cs typeface="Times New Roman" pitchFamily="18" charset="0"/>
              </a:rPr>
              <a:t> литературно-публицистический памятник 16 в., использовавшийся в политической борьбе за укрепление авторитета великокняжеской, а затем царской власти. В основе «Сказания» лежит легенда о происхождении рус. великих князей от римского императора Августа через легендарного Пруса, который, с одной стороны, состоял в родстве с Августом, а с другой — якобы был родственником Рюрика. </a:t>
            </a:r>
            <a:r>
              <a:rPr lang="ru-RU" sz="2000" dirty="0" smtClean="0">
                <a:solidFill>
                  <a:srgbClr val="FF0000"/>
                </a:solidFill>
                <a:latin typeface="Times New Roman" pitchFamily="18" charset="0"/>
                <a:cs typeface="Times New Roman" pitchFamily="18" charset="0"/>
              </a:rPr>
              <a:t>Вторая легенда</a:t>
            </a:r>
            <a:r>
              <a:rPr lang="ru-RU" sz="2000" dirty="0" smtClean="0">
                <a:solidFill>
                  <a:schemeClr val="dk1"/>
                </a:solidFill>
                <a:latin typeface="Times New Roman" pitchFamily="18" charset="0"/>
                <a:cs typeface="Times New Roman" pitchFamily="18" charset="0"/>
              </a:rPr>
              <a:t>, повествует о приобретении Владимиром Мономахом царских регалий от византийского императора Константина Мономаха. </a:t>
            </a:r>
          </a:p>
          <a:p>
            <a:r>
              <a:rPr lang="ru-RU" sz="2000" dirty="0" smtClean="0">
                <a:solidFill>
                  <a:schemeClr val="dk1"/>
                </a:solidFill>
                <a:latin typeface="Times New Roman" pitchFamily="18" charset="0"/>
                <a:cs typeface="Times New Roman" pitchFamily="18" charset="0"/>
              </a:rPr>
              <a:t>Время появления обеих этих легенд не установлено. В начале 16 в. (не позднее 1523) легенды были соединены в «Послании» тверского церковного писателя-публициста </a:t>
            </a:r>
            <a:r>
              <a:rPr lang="ru-RU" sz="2000" dirty="0" smtClean="0">
                <a:solidFill>
                  <a:srgbClr val="FF0000"/>
                </a:solidFill>
                <a:latin typeface="Times New Roman" pitchFamily="18" charset="0"/>
                <a:cs typeface="Times New Roman" pitchFamily="18" charset="0"/>
              </a:rPr>
              <a:t>Спиридона-Саввы, </a:t>
            </a:r>
            <a:r>
              <a:rPr lang="ru-RU" sz="2000" dirty="0" smtClean="0">
                <a:solidFill>
                  <a:schemeClr val="dk1"/>
                </a:solidFill>
                <a:latin typeface="Times New Roman" pitchFamily="18" charset="0"/>
                <a:cs typeface="Times New Roman" pitchFamily="18" charset="0"/>
              </a:rPr>
              <a:t>претендовавшего на престол митрополита всея Руси. </a:t>
            </a:r>
          </a:p>
          <a:p>
            <a:r>
              <a:rPr lang="ru-RU" sz="2000" dirty="0" smtClean="0">
                <a:solidFill>
                  <a:schemeClr val="dk1"/>
                </a:solidFill>
                <a:latin typeface="Times New Roman" pitchFamily="18" charset="0"/>
                <a:cs typeface="Times New Roman" pitchFamily="18" charset="0"/>
              </a:rPr>
              <a:t>На основе «Послания» была составлена 1-я редакция «Сказания». Идеи «Сказания» в дипломатических спорах использовались при Василии III и Иване IV. Легенда о происхождении русских великих князей от Августа была помещена как вступительная статья к Государеву родословцу 1555 и включена в Степенную книгу, 2-я редакция «Сказания» была написана как вступительная статья к «Чину венчания» Ивана IV на царство в 1547.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500042"/>
            <a:ext cx="7858180" cy="5632311"/>
          </a:xfrm>
          <a:prstGeom prst="rect">
            <a:avLst/>
          </a:prstGeom>
          <a:solidFill>
            <a:schemeClr val="bg1"/>
          </a:solidFill>
        </p:spPr>
        <p:txBody>
          <a:bodyPr wrap="square">
            <a:spAutoFit/>
          </a:bodyPr>
          <a:lstStyle/>
          <a:p>
            <a:r>
              <a:rPr lang="ru-RU" b="1" dirty="0" smtClean="0">
                <a:latin typeface="Times New Roman" pitchFamily="18" charset="0"/>
                <a:cs typeface="Times New Roman" pitchFamily="18" charset="0"/>
              </a:rPr>
              <a:t>Ансамбль </a:t>
            </a:r>
            <a:r>
              <a:rPr lang="ru-RU" b="1" dirty="0" smtClean="0">
                <a:latin typeface="Times New Roman" pitchFamily="18" charset="0"/>
                <a:cs typeface="Times New Roman" pitchFamily="18" charset="0"/>
              </a:rPr>
              <a:t>Ферапонтова </a:t>
            </a:r>
            <a:r>
              <a:rPr lang="ru-RU" b="1" dirty="0" smtClean="0">
                <a:latin typeface="Times New Roman" pitchFamily="18" charset="0"/>
                <a:cs typeface="Times New Roman" pitchFamily="18" charset="0"/>
              </a:rPr>
              <a:t>монастыря</a:t>
            </a:r>
            <a:r>
              <a:rPr lang="ru-RU" dirty="0" smtClean="0">
                <a:latin typeface="Times New Roman" pitchFamily="18" charset="0"/>
                <a:cs typeface="Times New Roman" pitchFamily="18" charset="0"/>
              </a:rPr>
              <a:t>  — памятник истории и культуры федерального значения на территории Кирилловского района Вологодской области (Россия). Располагающийся в монастыре Музей фресок </a:t>
            </a:r>
            <a:r>
              <a:rPr lang="ru-RU" b="1" dirty="0" smtClean="0">
                <a:solidFill>
                  <a:srgbClr val="FF0000"/>
                </a:solidFill>
                <a:latin typeface="Times New Roman" pitchFamily="18" charset="0"/>
                <a:cs typeface="Times New Roman" pitchFamily="18" charset="0"/>
              </a:rPr>
              <a:t>Дионисия </a:t>
            </a:r>
            <a:r>
              <a:rPr lang="ru-RU" dirty="0" smtClean="0">
                <a:latin typeface="Times New Roman" pitchFamily="18" charset="0"/>
                <a:cs typeface="Times New Roman" pitchFamily="18" charset="0"/>
              </a:rPr>
              <a:t>является филиалом Кирилло-Белозерского историко-архитектурного и художественного музея-заповедника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Особую </a:t>
            </a:r>
            <a:r>
              <a:rPr lang="ru-RU" dirty="0" smtClean="0">
                <a:latin typeface="Times New Roman" pitchFamily="18" charset="0"/>
                <a:cs typeface="Times New Roman" pitchFamily="18" charset="0"/>
              </a:rPr>
              <a:t>значимость для русской и мировой культуры имеет собор Рождества Богородицы.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Согласно </a:t>
            </a:r>
            <a:r>
              <a:rPr lang="ru-RU" dirty="0" smtClean="0">
                <a:latin typeface="Times New Roman" pitchFamily="18" charset="0"/>
                <a:cs typeface="Times New Roman" pitchFamily="18" charset="0"/>
              </a:rPr>
              <a:t>тексту летописи на откосе северной двери он расписан Дионисием и его сыновьями с 6 августа по 8 сентября 1502 г. Это единственная сохранившаяся роспись выдающегося представителя московской иконописной школы, главного художника рубежа XV — XVI веков.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После </a:t>
            </a:r>
            <a:r>
              <a:rPr lang="ru-RU" dirty="0" smtClean="0">
                <a:latin typeface="Times New Roman" pitchFamily="18" charset="0"/>
                <a:cs typeface="Times New Roman" pitchFamily="18" charset="0"/>
              </a:rPr>
              <a:t>разрушения немецкими фашистами в годы Второй мировой войны прославленных стенных росписей XII — XV вв. в Новгороде (Нередица, Волотово, Ковалево, Сковородка) фрески Дионисия остались единственным полностью уцелевшим ансамблем фресок Древней Руси.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Ферапонтов </a:t>
            </a:r>
            <a:r>
              <a:rPr lang="ru-RU" dirty="0" smtClean="0">
                <a:latin typeface="Times New Roman" pitchFamily="18" charset="0"/>
                <a:cs typeface="Times New Roman" pitchFamily="18" charset="0"/>
              </a:rPr>
              <a:t>монастырь с росписью Дионисия является редким образцом сохранности и стилевого единства русского северного монастырского ансамбля XV—XVII веков, раскрывающего типичные особенности архитектуры времени формирования Русского централизованного государства.</a:t>
            </a: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lvl="2" algn="ctr" rtl="0">
              <a:spcBef>
                <a:spcPct val="0"/>
              </a:spcBef>
            </a:pPr>
            <a:r>
              <a:rPr lang="ru-RU" sz="3200" kern="1200" dirty="0" smtClean="0">
                <a:solidFill>
                  <a:schemeClr val="bg1"/>
                </a:solidFill>
                <a:latin typeface="Times New Roman" pitchFamily="18" charset="0"/>
                <a:ea typeface="Times New Roman" pitchFamily="18" charset="0"/>
                <a:cs typeface="Times New Roman" pitchFamily="18" charset="0"/>
              </a:rPr>
              <a:t>Начало </a:t>
            </a:r>
            <a:r>
              <a:rPr lang="ru-RU" sz="3200" kern="1200" dirty="0">
                <a:solidFill>
                  <a:schemeClr val="bg1"/>
                </a:solidFill>
                <a:latin typeface="Times New Roman" pitchFamily="18" charset="0"/>
                <a:ea typeface="Times New Roman" pitchFamily="18" charset="0"/>
                <a:cs typeface="Times New Roman" pitchFamily="18" charset="0"/>
              </a:rPr>
              <a:t>книгопечатания на Руси</a:t>
            </a:r>
          </a:p>
        </p:txBody>
      </p:sp>
      <p:pic>
        <p:nvPicPr>
          <p:cNvPr id="10242" name="Picture 2"/>
          <p:cNvPicPr>
            <a:picLocks noChangeAspect="1" noChangeArrowheads="1"/>
          </p:cNvPicPr>
          <p:nvPr/>
        </p:nvPicPr>
        <p:blipFill>
          <a:blip r:embed="rId2" cstate="print"/>
          <a:srcRect/>
          <a:stretch>
            <a:fillRect/>
          </a:stretch>
        </p:blipFill>
        <p:spPr bwMode="auto">
          <a:xfrm>
            <a:off x="2285984" y="951180"/>
            <a:ext cx="3929090" cy="590682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642918"/>
            <a:ext cx="7715304" cy="4801314"/>
          </a:xfrm>
          <a:prstGeom prst="rect">
            <a:avLst/>
          </a:prstGeom>
          <a:solidFill>
            <a:schemeClr val="bg1"/>
          </a:solidFill>
        </p:spPr>
        <p:txBody>
          <a:bodyPr wrap="square">
            <a:spAutoFit/>
          </a:bodyPr>
          <a:lstStyle/>
          <a:p>
            <a:r>
              <a:rPr lang="ru-RU" b="1" dirty="0" smtClean="0">
                <a:latin typeface="Times New Roman" pitchFamily="18" charset="0"/>
                <a:cs typeface="Times New Roman" pitchFamily="18" charset="0"/>
              </a:rPr>
              <a:t>Иван </a:t>
            </a:r>
            <a:r>
              <a:rPr lang="ru-RU" b="1" dirty="0" smtClean="0">
                <a:latin typeface="Times New Roman" pitchFamily="18" charset="0"/>
                <a:cs typeface="Times New Roman" pitchFamily="18" charset="0"/>
              </a:rPr>
              <a:t>Фёдоров</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ок</a:t>
            </a:r>
            <a:r>
              <a:rPr lang="ru-RU" dirty="0" smtClean="0">
                <a:latin typeface="Times New Roman" pitchFamily="18" charset="0"/>
                <a:cs typeface="Times New Roman" pitchFamily="18" charset="0"/>
              </a:rPr>
              <a:t>. 1520 — 5 (15) декабря 1583, Львов) — первый известный русский (московский) книгопечатник, выходец из белорусских </a:t>
            </a:r>
            <a:r>
              <a:rPr lang="ru-RU" dirty="0" smtClean="0">
                <a:latin typeface="Times New Roman" pitchFamily="18" charset="0"/>
                <a:cs typeface="Times New Roman" pitchFamily="18" charset="0"/>
              </a:rPr>
              <a:t>земель </a:t>
            </a:r>
          </a:p>
          <a:p>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1553 году Иоанн IV приказал построить в Москве особый дом для типографии, которая в </a:t>
            </a:r>
            <a:r>
              <a:rPr lang="ru-RU" dirty="0" smtClean="0">
                <a:solidFill>
                  <a:srgbClr val="FF0000"/>
                </a:solidFill>
                <a:latin typeface="Times New Roman" pitchFamily="18" charset="0"/>
                <a:cs typeface="Times New Roman" pitchFamily="18" charset="0"/>
              </a:rPr>
              <a:t>1550-е годы выпустила несколько «анонимных», то есть не содержащих никаких выходных данных, изданий (известно по крайней мере семь из них). </a:t>
            </a:r>
            <a:r>
              <a:rPr lang="ru-RU" dirty="0" smtClean="0">
                <a:latin typeface="Times New Roman" pitchFamily="18" charset="0"/>
                <a:cs typeface="Times New Roman" pitchFamily="18" charset="0"/>
              </a:rPr>
              <a:t>Предполагают, что в этой типографии работал и Иван Федоров, и что здесь он освоил отдельные полиграфические приемы, которые более нигде не </a:t>
            </a:r>
            <a:r>
              <a:rPr lang="ru-RU" dirty="0" smtClean="0">
                <a:latin typeface="Times New Roman" pitchFamily="18" charset="0"/>
                <a:cs typeface="Times New Roman" pitchFamily="18" charset="0"/>
              </a:rPr>
              <a:t>применялись.</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Первой печатной книгой, на которой указано имя Ивана Федорова (и помогавшего ему Петра Мстиславца), стал </a:t>
            </a:r>
            <a:r>
              <a:rPr lang="ru-RU" b="1" dirty="0" smtClean="0">
                <a:solidFill>
                  <a:srgbClr val="FF0000"/>
                </a:solidFill>
                <a:latin typeface="Times New Roman" pitchFamily="18" charset="0"/>
                <a:cs typeface="Times New Roman" pitchFamily="18" charset="0"/>
              </a:rPr>
              <a:t>«Апостол», работа над которым велась, как указано в послесловии к нему, с 19 апреля 1563 по 1 марта 1564 года. </a:t>
            </a:r>
            <a:endParaRPr lang="ru-RU" b="1" dirty="0" smtClean="0">
              <a:solidFill>
                <a:srgbClr val="FF000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Это</a:t>
            </a:r>
            <a:r>
              <a:rPr lang="ru-RU" dirty="0" smtClean="0">
                <a:latin typeface="Times New Roman" pitchFamily="18" charset="0"/>
                <a:cs typeface="Times New Roman" pitchFamily="18" charset="0"/>
              </a:rPr>
              <a:t> — первая точно датированная русская книга. Издание это как в текстологическом, так и в полиграфическом смысле значительно превосходит предшествовавшие анонимные; предполагают, что и в обоих отношениях заслуга в этом принадлежит нашему первопечатнику.</a:t>
            </a:r>
          </a:p>
          <a:p>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928670"/>
          </a:xfrm>
        </p:spPr>
        <p:txBody>
          <a:bodyPr>
            <a:normAutofit/>
          </a:bodyPr>
          <a:lstStyle/>
          <a:p>
            <a:pPr lvl="2" algn="ctr" rtl="0">
              <a:spcBef>
                <a:spcPct val="0"/>
              </a:spcBef>
            </a:pPr>
            <a:r>
              <a:rPr lang="ru-RU" sz="3200" kern="1200" dirty="0" smtClean="0">
                <a:solidFill>
                  <a:schemeClr val="bg1"/>
                </a:solidFill>
                <a:latin typeface="Times New Roman" pitchFamily="18" charset="0"/>
                <a:ea typeface="Times New Roman" pitchFamily="18" charset="0"/>
                <a:cs typeface="Times New Roman" pitchFamily="18" charset="0"/>
              </a:rPr>
              <a:t>Что такое узорочье?</a:t>
            </a:r>
            <a:endParaRPr lang="ru-RU" sz="3200" kern="1200" dirty="0">
              <a:solidFill>
                <a:schemeClr val="bg1"/>
              </a:solidFill>
              <a:latin typeface="Times New Roman" pitchFamily="18" charset="0"/>
              <a:ea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srcRect/>
          <a:stretch>
            <a:fillRect/>
          </a:stretch>
        </p:blipFill>
        <p:spPr bwMode="auto">
          <a:xfrm>
            <a:off x="2357422" y="1000108"/>
            <a:ext cx="4125545" cy="550072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7224" y="428604"/>
            <a:ext cx="7358114" cy="6001643"/>
          </a:xfrm>
          <a:prstGeom prst="rect">
            <a:avLst/>
          </a:prstGeom>
          <a:solidFill>
            <a:schemeClr val="bg1"/>
          </a:solidFill>
        </p:spPr>
        <p:txBody>
          <a:bodyPr wrap="square">
            <a:spAutoFit/>
          </a:bodyPr>
          <a:lstStyle/>
          <a:p>
            <a:r>
              <a:rPr lang="ru-RU" sz="2400" b="1" dirty="0" smtClean="0">
                <a:latin typeface="Times New Roman" pitchFamily="18" charset="0"/>
                <a:cs typeface="Times New Roman" pitchFamily="18" charset="0"/>
              </a:rPr>
              <a:t>Узорочье</a:t>
            </a:r>
          </a:p>
          <a:p>
            <a:pPr>
              <a:buFontTx/>
              <a:buChar char="-"/>
            </a:pPr>
            <a:r>
              <a:rPr lang="ru-RU" sz="2400" dirty="0" smtClean="0">
                <a:latin typeface="Times New Roman" pitchFamily="18" charset="0"/>
                <a:cs typeface="Times New Roman" pitchFamily="18" charset="0"/>
              </a:rPr>
              <a:t>под </a:t>
            </a:r>
            <a:r>
              <a:rPr lang="ru-RU" sz="2400" dirty="0" smtClean="0">
                <a:latin typeface="Times New Roman" pitchFamily="18" charset="0"/>
                <a:cs typeface="Times New Roman" pitchFamily="18" charset="0"/>
              </a:rPr>
              <a:t>этим названием понимается богатое, разнообразное убранство фасадов архитектурных сооружений (в первую очередь - храмов) на Руси в </a:t>
            </a:r>
            <a:r>
              <a:rPr lang="ru-RU" sz="2400" dirty="0" smtClean="0">
                <a:latin typeface="Times New Roman" pitchFamily="18" charset="0"/>
                <a:cs typeface="Times New Roman" pitchFamily="18" charset="0"/>
              </a:rPr>
              <a:t>XV</a:t>
            </a:r>
            <a:r>
              <a:rPr lang="en-US" sz="2400" dirty="0" smtClean="0">
                <a:latin typeface="Times New Roman" pitchFamily="18" charset="0"/>
                <a:cs typeface="Times New Roman" pitchFamily="18" charset="0"/>
              </a:rPr>
              <a:t>II</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веке. </a:t>
            </a:r>
            <a:endParaRPr lang="ru-RU" sz="2400" dirty="0" smtClean="0">
              <a:latin typeface="Times New Roman" pitchFamily="18" charset="0"/>
              <a:cs typeface="Times New Roman" pitchFamily="18" charset="0"/>
            </a:endParaRPr>
          </a:p>
          <a:p>
            <a:pPr>
              <a:buFontTx/>
              <a:buChar char="-"/>
            </a:pPr>
            <a:r>
              <a:rPr lang="ru-RU" sz="2400" dirty="0" smtClean="0">
                <a:latin typeface="Times New Roman" pitchFamily="18" charset="0"/>
                <a:cs typeface="Times New Roman" pitchFamily="18" charset="0"/>
              </a:rPr>
              <a:t>Для </a:t>
            </a:r>
            <a:r>
              <a:rPr lang="ru-RU" sz="2400" dirty="0" smtClean="0">
                <a:latin typeface="Times New Roman" pitchFamily="18" charset="0"/>
                <a:cs typeface="Times New Roman" pitchFamily="18" charset="0"/>
              </a:rPr>
              <a:t>стиля "узорочье" характерны яркие краски, использование цветных изразцов, фигурной кладки кирпича, сочетание различных цветов кирпича и камня, резные наличники окон, колонки, карнизы, ниши и т.д. Узорочье появилось в результате зарождения светских тенденций в развитии русского искусства в XVП веке под влиянием народного прикладного искусства. </a:t>
            </a:r>
            <a:endParaRPr lang="ru-RU" sz="2400" dirty="0" smtClean="0">
              <a:latin typeface="Times New Roman" pitchFamily="18" charset="0"/>
              <a:cs typeface="Times New Roman" pitchFamily="18" charset="0"/>
            </a:endParaRPr>
          </a:p>
          <a:p>
            <a:pPr>
              <a:buFontTx/>
              <a:buChar char="-"/>
            </a:pPr>
            <a:r>
              <a:rPr lang="ru-RU" sz="2400" dirty="0" smtClean="0">
                <a:latin typeface="Times New Roman" pitchFamily="18" charset="0"/>
                <a:cs typeface="Times New Roman" pitchFamily="18" charset="0"/>
              </a:rPr>
              <a:t>Наиболее </a:t>
            </a:r>
            <a:r>
              <a:rPr lang="ru-RU" sz="2400" dirty="0" smtClean="0">
                <a:latin typeface="Times New Roman" pitchFamily="18" charset="0"/>
                <a:cs typeface="Times New Roman" pitchFamily="18" charset="0"/>
              </a:rPr>
              <a:t>типичные памятники этого стиля - храм Василия Блаженного, церкви Троицы в </a:t>
            </a:r>
            <a:r>
              <a:rPr lang="ru-RU" sz="2400" dirty="0" err="1" smtClean="0">
                <a:latin typeface="Times New Roman" pitchFamily="18" charset="0"/>
                <a:cs typeface="Times New Roman" pitchFamily="18" charset="0"/>
              </a:rPr>
              <a:t>Никитниках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a:t>
            </a:r>
            <a:r>
              <a:rPr lang="ru-RU" sz="2400" dirty="0" smtClean="0">
                <a:latin typeface="Times New Roman" pitchFamily="18" charset="0"/>
                <a:cs typeface="Times New Roman" pitchFamily="18" charset="0"/>
              </a:rPr>
              <a:t> Москве, Ильи Пророка в Ярославле. </a:t>
            </a:r>
            <a:endParaRPr lang="ru-RU"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654032"/>
          </a:xfrm>
        </p:spPr>
        <p:txBody>
          <a:bodyPr>
            <a:normAutofit/>
          </a:bodyPr>
          <a:lstStyle/>
          <a:p>
            <a:r>
              <a:rPr lang="ru-RU" sz="2800" dirty="0" smtClean="0">
                <a:solidFill>
                  <a:schemeClr val="bg2"/>
                </a:solidFill>
                <a:latin typeface="Times New Roman" pitchFamily="18" charset="0"/>
                <a:cs typeface="Times New Roman" pitchFamily="18" charset="0"/>
              </a:rPr>
              <a:t>Что такое Смальта?</a:t>
            </a:r>
            <a:endParaRPr lang="ru-RU" sz="2800" dirty="0">
              <a:solidFill>
                <a:schemeClr val="bg2"/>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srcRect/>
          <a:stretch>
            <a:fillRect/>
          </a:stretch>
        </p:blipFill>
        <p:spPr bwMode="auto">
          <a:xfrm>
            <a:off x="4500562" y="3643314"/>
            <a:ext cx="3944017" cy="2786082"/>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500562" y="785794"/>
            <a:ext cx="4000528" cy="2786082"/>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642910" y="785794"/>
            <a:ext cx="3753651" cy="564360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1538" y="285728"/>
            <a:ext cx="7000924" cy="5940088"/>
          </a:xfrm>
          <a:prstGeom prst="rect">
            <a:avLst/>
          </a:prstGeom>
          <a:solidFill>
            <a:schemeClr val="bg1"/>
          </a:solidFill>
        </p:spPr>
        <p:txBody>
          <a:bodyPr wrap="square">
            <a:spAutoFit/>
          </a:bodyPr>
          <a:lstStyle/>
          <a:p>
            <a:r>
              <a:rPr lang="ru-RU" sz="2000" b="1" dirty="0" smtClean="0">
                <a:latin typeface="Times New Roman" pitchFamily="18" charset="0"/>
                <a:cs typeface="Times New Roman" pitchFamily="18" charset="0"/>
              </a:rPr>
              <a:t>Смальта</a:t>
            </a:r>
            <a:r>
              <a:rPr lang="ru-RU" sz="2000" dirty="0" smtClean="0">
                <a:latin typeface="Times New Roman" pitchFamily="18" charset="0"/>
                <a:cs typeface="Times New Roman" pitchFamily="18" charset="0"/>
              </a:rPr>
              <a:t> (от итал. </a:t>
            </a:r>
            <a:r>
              <a:rPr lang="ru-RU" sz="2000" i="1" dirty="0" smtClean="0">
                <a:latin typeface="Times New Roman" pitchFamily="18" charset="0"/>
                <a:cs typeface="Times New Roman" pitchFamily="18" charset="0"/>
              </a:rPr>
              <a:t>smalto</a:t>
            </a:r>
            <a:r>
              <a:rPr lang="ru-RU" sz="2000" dirty="0" smtClean="0">
                <a:latin typeface="Times New Roman" pitchFamily="18" charset="0"/>
                <a:cs typeface="Times New Roman" pitchFamily="18" charset="0"/>
              </a:rPr>
              <a:t> — голубая краска из толчёного стекла; устар. — </a:t>
            </a:r>
            <a:r>
              <a:rPr lang="ru-RU" sz="2000" i="1" dirty="0" smtClean="0">
                <a:latin typeface="Times New Roman" pitchFamily="18" charset="0"/>
                <a:cs typeface="Times New Roman" pitchFamily="18" charset="0"/>
              </a:rPr>
              <a:t>шмальта</a:t>
            </a:r>
            <a:r>
              <a:rPr lang="ru-RU" sz="2000" dirty="0" smtClean="0">
                <a:latin typeface="Times New Roman" pitchFamily="18" charset="0"/>
                <a:cs typeface="Times New Roman" pitchFamily="18" charset="0"/>
              </a:rPr>
              <a:t>) — цветное непрозрачное стекло («глухое»), получаемое по специальным технологиям выплавки с добавлением оксидов металлов.</a:t>
            </a:r>
          </a:p>
          <a:p>
            <a:r>
              <a:rPr lang="ru-RU" sz="2000" dirty="0" smtClean="0">
                <a:latin typeface="Times New Roman" pitchFamily="18" charset="0"/>
                <a:cs typeface="Times New Roman" pitchFamily="18" charset="0"/>
              </a:rPr>
              <a:t>Смальтой называют также кубики и кусочки различной формы, полученные методами колки, резки выплавленных заготовок смальтового стекла. Кусочки смальты являются традиционным материалом для создания мозаичных панно.</a:t>
            </a:r>
          </a:p>
          <a:p>
            <a:r>
              <a:rPr lang="ru-RU" sz="2000" dirty="0" smtClean="0">
                <a:latin typeface="Times New Roman" pitchFamily="18" charset="0"/>
                <a:cs typeface="Times New Roman" pitchFamily="18" charset="0"/>
              </a:rPr>
              <a:t>В России XVIII-XIX века смальтой (шмальтой) нередко называли и сами мозаики.</a:t>
            </a:r>
          </a:p>
          <a:p>
            <a:r>
              <a:rPr lang="ru-RU" sz="2000" dirty="0" smtClean="0">
                <a:latin typeface="Times New Roman" pitchFamily="18" charset="0"/>
                <a:cs typeface="Times New Roman" pitchFamily="18" charset="0"/>
              </a:rPr>
              <a:t>Смальта </a:t>
            </a:r>
            <a:r>
              <a:rPr lang="ru-RU" sz="2000" dirty="0" smtClean="0">
                <a:latin typeface="Times New Roman" pitchFamily="18" charset="0"/>
                <a:cs typeface="Times New Roman" pitchFamily="18" charset="0"/>
              </a:rPr>
              <a:t>широко использовалась для украшения храмов в Византии и Древней </a:t>
            </a:r>
            <a:r>
              <a:rPr lang="ru-RU" sz="2000" dirty="0" smtClean="0">
                <a:latin typeface="Times New Roman" pitchFamily="18" charset="0"/>
                <a:cs typeface="Times New Roman" pitchFamily="18" charset="0"/>
              </a:rPr>
              <a:t>Руси</a:t>
            </a:r>
            <a:r>
              <a:rPr lang="ru-RU" sz="2000" dirty="0" smtClean="0"/>
              <a:t> </a:t>
            </a:r>
            <a:endParaRPr lang="ru-RU" sz="2000" dirty="0" smtClean="0"/>
          </a:p>
          <a:p>
            <a:r>
              <a:rPr lang="ru-RU" sz="2000" dirty="0" smtClean="0">
                <a:latin typeface="Times New Roman" pitchFamily="18" charset="0"/>
                <a:cs typeface="Times New Roman" pitchFamily="18" charset="0"/>
              </a:rPr>
              <a:t>В Киевской Руси сущестовавала по крайней мере одна мастерская по выплавке смальт. </a:t>
            </a:r>
            <a:r>
              <a:rPr lang="ru-RU" sz="2000" dirty="0" smtClean="0">
                <a:latin typeface="Times New Roman" pitchFamily="18" charset="0"/>
                <a:cs typeface="Times New Roman" pitchFamily="18" charset="0"/>
              </a:rPr>
              <a:t>Возле Софии Киевской археологами найдены остатки производства смальт, использовавшихся для создания мозаик главного русского христианского храма той поры — </a:t>
            </a:r>
            <a:r>
              <a:rPr lang="ru-RU" sz="2000" dirty="0" smtClean="0">
                <a:latin typeface="Times New Roman" pitchFamily="18" charset="0"/>
                <a:cs typeface="Times New Roman" pitchFamily="18" charset="0"/>
              </a:rPr>
              <a:t>образов </a:t>
            </a:r>
            <a:r>
              <a:rPr lang="ru-RU" sz="2000" dirty="0" smtClean="0">
                <a:latin typeface="Times New Roman" pitchFamily="18" charset="0"/>
                <a:cs typeface="Times New Roman" pitchFamily="18" charset="0"/>
              </a:rPr>
              <a:t>Христа Вседержителя и Оранты Заступницы. </a:t>
            </a:r>
            <a:r>
              <a:rPr lang="ru-RU" sz="2000" dirty="0" smtClean="0">
                <a:latin typeface="Times New Roman" pitchFamily="18" charset="0"/>
                <a:cs typeface="Times New Roman" pitchFamily="18" charset="0"/>
              </a:rPr>
              <a:t>Вероятно, киевской мастерской руководили византийские мастера.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a:bodyPr>
          <a:lstStyle/>
          <a:p>
            <a:r>
              <a:rPr lang="ru-RU" sz="2800" dirty="0" smtClean="0">
                <a:solidFill>
                  <a:schemeClr val="bg1"/>
                </a:solidFill>
                <a:latin typeface="Times New Roman" pitchFamily="18" charset="0"/>
                <a:cs typeface="Times New Roman" pitchFamily="18" charset="0"/>
              </a:rPr>
              <a:t>Какой стиль в архитектуре называют шатровым?</a:t>
            </a:r>
            <a:endParaRPr lang="ru-RU" sz="2800" dirty="0">
              <a:solidFill>
                <a:schemeClr val="bg1"/>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cstate="print"/>
          <a:srcRect/>
          <a:stretch>
            <a:fillRect/>
          </a:stretch>
        </p:blipFill>
        <p:spPr bwMode="auto">
          <a:xfrm>
            <a:off x="785786" y="785794"/>
            <a:ext cx="7429552" cy="548924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500042"/>
            <a:ext cx="7500990" cy="5940088"/>
          </a:xfrm>
          <a:prstGeom prst="rect">
            <a:avLst/>
          </a:prstGeom>
          <a:solidFill>
            <a:schemeClr val="bg1"/>
          </a:solidFill>
        </p:spPr>
        <p:txBody>
          <a:bodyPr wrap="square">
            <a:spAutoFit/>
          </a:bodyPr>
          <a:lstStyle/>
          <a:p>
            <a:r>
              <a:rPr lang="ru-RU" sz="1900" b="1" dirty="0" smtClean="0">
                <a:latin typeface="Times New Roman" pitchFamily="18" charset="0"/>
                <a:cs typeface="Times New Roman" pitchFamily="18" charset="0"/>
              </a:rPr>
              <a:t>Шатёр</a:t>
            </a:r>
            <a:r>
              <a:rPr lang="ru-RU" sz="1900" dirty="0" smtClean="0">
                <a:latin typeface="Times New Roman" pitchFamily="18" charset="0"/>
                <a:cs typeface="Times New Roman" pitchFamily="18" charset="0"/>
              </a:rPr>
              <a:t> — архитектурная форма в виде многогранной (чаще всего восьмигранной) пирамиды, служащая для завершения архитектурного сооружения. Шатрами завершали храмы, колокольни, башни и крыльца. Шатры бывают деревянные и каменные (кирпичные). Шатёр получил широкое распространение в русской церковной архитектуре. Многие из деревянных церквей, сохранившиеся в основном на севере России и в архитектурных музеях-заповедниках, завершаются шатром. </a:t>
            </a:r>
            <a:r>
              <a:rPr lang="ru-RU" sz="1900" dirty="0" smtClean="0">
                <a:solidFill>
                  <a:srgbClr val="FF0000"/>
                </a:solidFill>
                <a:latin typeface="Times New Roman" pitchFamily="18" charset="0"/>
                <a:cs typeface="Times New Roman" pitchFamily="18" charset="0"/>
              </a:rPr>
              <a:t>Самые ранние сохранившиеся постройки относятся к XVI веку</a:t>
            </a:r>
            <a:r>
              <a:rPr lang="ru-RU" sz="1900" dirty="0" smtClean="0">
                <a:solidFill>
                  <a:srgbClr val="FF0000"/>
                </a:solidFill>
                <a:latin typeface="Times New Roman" pitchFamily="18" charset="0"/>
                <a:cs typeface="Times New Roman" pitchFamily="18" charset="0"/>
              </a:rPr>
              <a:t>.</a:t>
            </a:r>
            <a:r>
              <a:rPr lang="ru-RU" sz="1900" dirty="0" smtClean="0">
                <a:solidFill>
                  <a:srgbClr val="FF0000"/>
                </a:solidFill>
              </a:rPr>
              <a:t> </a:t>
            </a:r>
            <a:endParaRPr lang="ru-RU" sz="1900" dirty="0" smtClean="0">
              <a:solidFill>
                <a:srgbClr val="FF0000"/>
              </a:solidFill>
            </a:endParaRPr>
          </a:p>
          <a:p>
            <a:r>
              <a:rPr lang="ru-RU" sz="1900" dirty="0" smtClean="0">
                <a:latin typeface="Times New Roman" pitchFamily="18" charset="0"/>
                <a:cs typeface="Times New Roman" pitchFamily="18" charset="0"/>
              </a:rPr>
              <a:t>Только в русской архитектуре шатёр начал употребляться в каменном храмовом строительстве. Первые каменные шатровые храмы относятся к первой трети XVI века. Самый известным из них и безусловным шедевром является церковь Вознесения в Коломенском (1532 год). В результате недавних исследований первым шатровым храмом считается Покровская (ранее Троицкая) церковь в Александровой слободе (1510-е </a:t>
            </a:r>
            <a:r>
              <a:rPr lang="ru-RU" sz="1900" dirty="0" err="1" smtClean="0">
                <a:latin typeface="Times New Roman" pitchFamily="18" charset="0"/>
                <a:cs typeface="Times New Roman" pitchFamily="18" charset="0"/>
              </a:rPr>
              <a:t>гг</a:t>
            </a:r>
            <a:r>
              <a:rPr lang="ru-RU" sz="1900" dirty="0" smtClean="0">
                <a:latin typeface="Times New Roman" pitchFamily="18" charset="0"/>
                <a:cs typeface="Times New Roman" pitchFamily="18" charset="0"/>
              </a:rPr>
              <a:t>).</a:t>
            </a:r>
          </a:p>
          <a:p>
            <a:r>
              <a:rPr lang="ru-RU" sz="1900"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rPr>
              <a:t>Однако её архитектура её очень неудачна и несовершенна. </a:t>
            </a:r>
            <a:r>
              <a:rPr lang="ru-RU" sz="1900" dirty="0" smtClean="0">
                <a:solidFill>
                  <a:srgbClr val="FF0000"/>
                </a:solidFill>
                <a:latin typeface="Times New Roman" pitchFamily="18" charset="0"/>
                <a:cs typeface="Times New Roman" pitchFamily="18" charset="0"/>
              </a:rPr>
              <a:t>Но в XVI — первой половине XVII века шатровые храмы получают широкое распространение.</a:t>
            </a:r>
            <a:r>
              <a:rPr lang="ru-RU" sz="1900" dirty="0" smtClean="0">
                <a:latin typeface="Times New Roman" pitchFamily="18" charset="0"/>
                <a:cs typeface="Times New Roman" pitchFamily="18" charset="0"/>
              </a:rPr>
              <a:t> Шатром завершен центральный придел собора Василия Блаженного на Красной площади в Москве (1555—60 годы).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3200" dirty="0" smtClean="0">
                <a:solidFill>
                  <a:schemeClr val="bg1"/>
                </a:solidFill>
                <a:latin typeface="Times New Roman" pitchFamily="18" charset="0"/>
                <a:cs typeface="Times New Roman" pitchFamily="18" charset="0"/>
              </a:rPr>
              <a:t>Какой стиль называют классическим?</a:t>
            </a:r>
            <a:endParaRPr lang="ru-RU" sz="3200" dirty="0">
              <a:solidFill>
                <a:schemeClr val="bg1"/>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print"/>
          <a:srcRect/>
          <a:stretch>
            <a:fillRect/>
          </a:stretch>
        </p:blipFill>
        <p:spPr bwMode="auto">
          <a:xfrm>
            <a:off x="928662" y="1142984"/>
            <a:ext cx="7208744" cy="52864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lvl="1" algn="ctr" rtl="0">
              <a:spcBef>
                <a:spcPct val="0"/>
              </a:spcBef>
            </a:pPr>
            <a:r>
              <a:rPr lang="ru-RU" sz="2800" dirty="0" smtClean="0">
                <a:solidFill>
                  <a:schemeClr val="bg2"/>
                </a:solidFill>
                <a:latin typeface="Times New Roman" pitchFamily="18" charset="0"/>
                <a:ea typeface="Times New Roman" pitchFamily="18" charset="0"/>
                <a:cs typeface="Times New Roman" pitchFamily="18" charset="0"/>
              </a:rPr>
              <a:t>В какое время  появилось </a:t>
            </a:r>
            <a:r>
              <a:rPr lang="ru-RU" sz="2800" dirty="0">
                <a:solidFill>
                  <a:schemeClr val="bg2"/>
                </a:solidFill>
                <a:latin typeface="Times New Roman" pitchFamily="18" charset="0"/>
                <a:ea typeface="Times New Roman" pitchFamily="18" charset="0"/>
                <a:cs typeface="Times New Roman" pitchFamily="18" charset="0"/>
              </a:rPr>
              <a:t>произведение «Моление Даниила Заточника » И о чем оно?</a:t>
            </a:r>
          </a:p>
        </p:txBody>
      </p:sp>
      <p:pic>
        <p:nvPicPr>
          <p:cNvPr id="2050" name="Picture 2"/>
          <p:cNvPicPr>
            <a:picLocks noChangeAspect="1" noChangeArrowheads="1"/>
          </p:cNvPicPr>
          <p:nvPr/>
        </p:nvPicPr>
        <p:blipFill>
          <a:blip r:embed="rId2" cstate="print"/>
          <a:srcRect/>
          <a:stretch>
            <a:fillRect/>
          </a:stretch>
        </p:blipFill>
        <p:spPr bwMode="auto">
          <a:xfrm>
            <a:off x="2214546" y="1428736"/>
            <a:ext cx="4214842" cy="50412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01122" cy="5909310"/>
          </a:xfrm>
          <a:prstGeom prst="rect">
            <a:avLst/>
          </a:prstGeom>
          <a:solidFill>
            <a:schemeClr val="bg1"/>
          </a:solidFill>
        </p:spPr>
        <p:txBody>
          <a:bodyPr wrap="square">
            <a:spAutoFit/>
          </a:bodyPr>
          <a:lstStyle/>
          <a:p>
            <a:r>
              <a:rPr lang="ru-RU" b="1" dirty="0" smtClean="0">
                <a:latin typeface="Times New Roman" pitchFamily="18" charset="0"/>
                <a:cs typeface="Times New Roman" pitchFamily="18" charset="0"/>
              </a:rPr>
              <a:t>Классицизм</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(фр. </a:t>
            </a:r>
            <a:r>
              <a:rPr lang="ru-RU" i="1" dirty="0" err="1" smtClean="0">
                <a:latin typeface="Times New Roman" pitchFamily="18" charset="0"/>
                <a:cs typeface="Times New Roman" pitchFamily="18" charset="0"/>
              </a:rPr>
              <a:t>classicisme</a:t>
            </a:r>
            <a:r>
              <a:rPr lang="ru-RU" dirty="0" smtClean="0">
                <a:latin typeface="Times New Roman" pitchFamily="18" charset="0"/>
                <a:cs typeface="Times New Roman" pitchFamily="18" charset="0"/>
              </a:rPr>
              <a:t>, от лат. </a:t>
            </a:r>
            <a:r>
              <a:rPr lang="ru-RU" i="1" dirty="0" err="1" smtClean="0">
                <a:latin typeface="Times New Roman" pitchFamily="18" charset="0"/>
                <a:cs typeface="Times New Roman" pitchFamily="18" charset="0"/>
              </a:rPr>
              <a:t>classicus</a:t>
            </a:r>
            <a:r>
              <a:rPr lang="ru-RU" dirty="0" smtClean="0">
                <a:latin typeface="Times New Roman" pitchFamily="18" charset="0"/>
                <a:cs typeface="Times New Roman" pitchFamily="18" charset="0"/>
              </a:rPr>
              <a:t> — образцовый) — художественный стиль и эстетическое направление в европейском искусстве [XVII]—[XIX] вв</a:t>
            </a:r>
            <a:r>
              <a:rPr lang="ru-RU" dirty="0" smtClean="0">
                <a:latin typeface="Times New Roman" pitchFamily="18" charset="0"/>
                <a:cs typeface="Times New Roman" pitchFamily="18" charset="0"/>
              </a:rPr>
              <a:t>.</a:t>
            </a:r>
            <a:r>
              <a:rPr lang="ru-RU" dirty="0" smtClean="0"/>
              <a:t> </a:t>
            </a:r>
            <a:r>
              <a:rPr lang="ru-RU" dirty="0" smtClean="0">
                <a:solidFill>
                  <a:srgbClr val="FF0000"/>
                </a:solidFill>
                <a:latin typeface="Times New Roman" pitchFamily="18" charset="0"/>
                <a:cs typeface="Times New Roman" pitchFamily="18" charset="0"/>
              </a:rPr>
              <a:t>Главной чертой архитектуры классицизма было обращение к формам античного зодчества как к эталону гармонии, простоты, строгости, логической ясности и монументальности.</a:t>
            </a:r>
          </a:p>
          <a:p>
            <a:r>
              <a:rPr lang="ru-RU" dirty="0" smtClean="0">
                <a:latin typeface="Times New Roman" pitchFamily="18" charset="0"/>
                <a:cs typeface="Times New Roman" pitchFamily="18" charset="0"/>
              </a:rPr>
              <a:t>В основе классицизма лежат идеи рационализма, которые формировались одновременно с таковыми же в философии Декарта. Художественное произведение, с точки зрения классицизма, должно строиться на основании строгих канонов, тем самым обнаруживая стройность и логичность самого мироздания. Интерес для классицизма представляет только вечное, неизменное — в каждом явлении он стремится распознать только </a:t>
            </a:r>
            <a:r>
              <a:rPr lang="ru-RU" dirty="0" smtClean="0">
                <a:solidFill>
                  <a:srgbClr val="FF0000"/>
                </a:solidFill>
                <a:latin typeface="Times New Roman" pitchFamily="18" charset="0"/>
                <a:cs typeface="Times New Roman" pitchFamily="18" charset="0"/>
              </a:rPr>
              <a:t>существенные, типологические черты, отбрасывая случайные индивидуальные признаки</a:t>
            </a:r>
            <a:r>
              <a:rPr lang="ru-RU" dirty="0" smtClean="0">
                <a:latin typeface="Times New Roman" pitchFamily="18" charset="0"/>
                <a:cs typeface="Times New Roman" pitchFamily="18" charset="0"/>
              </a:rPr>
              <a:t>. Эстетика классицизма придаёт огромное значение общественно-воспитательной функции искусства. Многие правила и каноны классицизм берет из античного искусства (Аристотель, Гораций).</a:t>
            </a:r>
          </a:p>
          <a:p>
            <a:r>
              <a:rPr lang="ru-RU" dirty="0" smtClean="0">
                <a:latin typeface="Times New Roman" pitchFamily="18" charset="0"/>
                <a:cs typeface="Times New Roman" pitchFamily="18" charset="0"/>
              </a:rPr>
              <a:t>Классицизм устанавливает строгую иерархию жанров, которые делятся на высокие (ода, трагедия, эпопея) и низкие (комедия, сатира, басня). Каждый жанр имеет строго определённые признаки, смешивание которых не допускается</a:t>
            </a:r>
            <a:r>
              <a:rPr lang="ru-RU" dirty="0" smtClean="0">
                <a:latin typeface="Times New Roman" pitchFamily="18" charset="0"/>
                <a:cs typeface="Times New Roman" pitchFamily="18" charset="0"/>
              </a:rPr>
              <a:t>.</a:t>
            </a:r>
            <a:r>
              <a:rPr lang="ru-RU" dirty="0" smtClean="0"/>
              <a:t> </a:t>
            </a:r>
            <a:endParaRPr lang="ru-RU" dirty="0" smtClean="0"/>
          </a:p>
          <a:p>
            <a:r>
              <a:rPr lang="ru-RU" dirty="0" smtClean="0">
                <a:latin typeface="Times New Roman" pitchFamily="18" charset="0"/>
                <a:cs typeface="Times New Roman" pitchFamily="18" charset="0"/>
              </a:rPr>
              <a:t>Применительно к памятникам воинского величия эпохи наполеоновских войн используется термин «имперский стиль» — </a:t>
            </a:r>
            <a:r>
              <a:rPr lang="ru-RU" b="1" dirty="0" smtClean="0">
                <a:solidFill>
                  <a:srgbClr val="FF0000"/>
                </a:solidFill>
                <a:latin typeface="Times New Roman" pitchFamily="18" charset="0"/>
                <a:cs typeface="Times New Roman" pitchFamily="18" charset="0"/>
              </a:rPr>
              <a:t>ампир. </a:t>
            </a:r>
            <a:r>
              <a:rPr lang="ru-RU" dirty="0" smtClean="0">
                <a:latin typeface="Times New Roman" pitchFamily="18" charset="0"/>
                <a:cs typeface="Times New Roman" pitchFamily="18" charset="0"/>
              </a:rPr>
              <a:t>В России незаурядными мастерами ампира показали себя Карл Росси, Андрей Воронихин и Андреян Захаров.</a:t>
            </a:r>
            <a:endParaRPr lang="ru-RU" dirty="0" smtClean="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bg1"/>
                </a:solidFill>
                <a:latin typeface="Times New Roman" pitchFamily="18" charset="0"/>
                <a:cs typeface="Times New Roman" pitchFamily="18" charset="0"/>
              </a:rPr>
              <a:t>Что за стиль – «нарышкинское барокко»?</a:t>
            </a:r>
            <a:endParaRPr lang="ru-RU" sz="3200" dirty="0" smtClean="0">
              <a:solidFill>
                <a:schemeClr val="bg1"/>
              </a:solidFill>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2" cstate="print"/>
          <a:srcRect/>
          <a:stretch>
            <a:fillRect/>
          </a:stretch>
        </p:blipFill>
        <p:spPr bwMode="auto">
          <a:xfrm>
            <a:off x="785786" y="1357298"/>
            <a:ext cx="7500990" cy="502298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714356"/>
            <a:ext cx="7072362" cy="5355312"/>
          </a:xfrm>
          <a:prstGeom prst="rect">
            <a:avLst/>
          </a:prstGeom>
          <a:solidFill>
            <a:schemeClr val="bg1"/>
          </a:solidFill>
        </p:spPr>
        <p:txBody>
          <a:bodyPr wrap="square">
            <a:spAutoFit/>
          </a:bodyPr>
          <a:lstStyle/>
          <a:p>
            <a:r>
              <a:rPr lang="ru-RU" b="1" dirty="0" smtClean="0">
                <a:latin typeface="Times New Roman" pitchFamily="18" charset="0"/>
                <a:cs typeface="Times New Roman" pitchFamily="18" charset="0"/>
              </a:rPr>
              <a:t>Нарышкинский стиль</a:t>
            </a:r>
            <a:r>
              <a:rPr lang="ru-RU" dirty="0" smtClean="0">
                <a:latin typeface="Times New Roman" pitchFamily="18" charset="0"/>
                <a:cs typeface="Times New Roman" pitchFamily="18" charset="0"/>
              </a:rPr>
              <a:t> (также </a:t>
            </a:r>
            <a:r>
              <a:rPr lang="ru-RU" b="1" dirty="0" smtClean="0">
                <a:latin typeface="Times New Roman" pitchFamily="18" charset="0"/>
                <a:cs typeface="Times New Roman" pitchFamily="18" charset="0"/>
              </a:rPr>
              <a:t>Нарышкинское</a:t>
            </a:r>
            <a:r>
              <a:rPr lang="ru-RU" dirty="0" smtClean="0">
                <a:latin typeface="Times New Roman" pitchFamily="18" charset="0"/>
                <a:cs typeface="Times New Roman" pitchFamily="18" charset="0"/>
              </a:rPr>
              <a:t> или </a:t>
            </a:r>
            <a:r>
              <a:rPr lang="ru-RU" b="1" dirty="0" smtClean="0">
                <a:latin typeface="Times New Roman" pitchFamily="18" charset="0"/>
                <a:cs typeface="Times New Roman" pitchFamily="18" charset="0"/>
              </a:rPr>
              <a:t>Московское барокко</a:t>
            </a:r>
            <a:r>
              <a:rPr lang="ru-RU" dirty="0" smtClean="0">
                <a:latin typeface="Times New Roman" pitchFamily="18" charset="0"/>
                <a:cs typeface="Times New Roman" pitchFamily="18" charset="0"/>
              </a:rPr>
              <a:t>) представляет собой условное название специфического стилевого направления в русской архитектуре конца XVII — начала XVIII вв., начального этапа в развитии архитектуры русского барокко. Своим названием архитектурное течение обязано молодому, прозападноориентированному боярскому роду Нарышкиных, в чьих московских и подмосковных имениях были построены церкви с некоторыми элементами нового для России того времени стиля барокко.</a:t>
            </a:r>
          </a:p>
          <a:p>
            <a:r>
              <a:rPr lang="ru-RU" dirty="0" smtClean="0">
                <a:latin typeface="Times New Roman" pitchFamily="18" charset="0"/>
                <a:cs typeface="Times New Roman" pitchFamily="18" charset="0"/>
              </a:rPr>
              <a:t>Главное значение нарышкинского стиля состоит в том, что именно он стал связующим звеном между архитектурой старой патриархальной Москвы и новым стилем (петровским барокко), возводимого в европейском духе </a:t>
            </a:r>
            <a:r>
              <a:rPr lang="ru-RU" dirty="0" smtClean="0">
                <a:latin typeface="Times New Roman" pitchFamily="18" charset="0"/>
                <a:cs typeface="Times New Roman" pitchFamily="18" charset="0"/>
              </a:rPr>
              <a:t>Санкт-Петербурга. </a:t>
            </a:r>
            <a:r>
              <a:rPr lang="ru-RU" dirty="0" smtClean="0">
                <a:latin typeface="Times New Roman" pitchFamily="18" charset="0"/>
                <a:cs typeface="Times New Roman" pitchFamily="18" charset="0"/>
              </a:rPr>
              <a:t>Существовавший одновременно с нарышкинским, более близкий к западноевропейскому барокко голицынский стиль (здания, возведённые в нём иногда причисляют к нарышкинскому стилю либо используют для них обобщённое понятие «московское барокко») оказался лишь эпизодом в истории русского барокко и не смог сыграть подобной важной роли в истории русского зодчества.</a:t>
            </a:r>
            <a:endParaRPr lang="ru-RU"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000108"/>
          </a:xfrm>
        </p:spPr>
        <p:txBody>
          <a:bodyPr>
            <a:normAutofit/>
          </a:bodyPr>
          <a:lstStyle/>
          <a:p>
            <a:r>
              <a:rPr lang="ru-RU" sz="2800" dirty="0" smtClean="0">
                <a:solidFill>
                  <a:schemeClr val="bg1"/>
                </a:solidFill>
                <a:latin typeface="Times New Roman" pitchFamily="18" charset="0"/>
                <a:cs typeface="Times New Roman" pitchFamily="18" charset="0"/>
              </a:rPr>
              <a:t>Когда и кем построен Собор Василия Блаженного?</a:t>
            </a:r>
            <a:endParaRPr lang="ru-RU" sz="2800" dirty="0">
              <a:solidFill>
                <a:schemeClr val="bg1"/>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cstate="print"/>
          <a:srcRect b="7593"/>
          <a:stretch>
            <a:fillRect/>
          </a:stretch>
        </p:blipFill>
        <p:spPr bwMode="auto">
          <a:xfrm>
            <a:off x="2285984" y="928670"/>
            <a:ext cx="4429156" cy="576605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6"/>
            <a:ext cx="7858180" cy="62478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b="1" dirty="0" smtClean="0">
                <a:latin typeface="Times New Roman" pitchFamily="18" charset="0"/>
                <a:cs typeface="Times New Roman" pitchFamily="18" charset="0"/>
              </a:rPr>
              <a:t>Покровский собор </a:t>
            </a:r>
            <a:r>
              <a:rPr lang="ru-RU" sz="2000" dirty="0" smtClean="0">
                <a:latin typeface="Times New Roman" pitchFamily="18" charset="0"/>
                <a:cs typeface="Times New Roman" pitchFamily="18" charset="0"/>
              </a:rPr>
              <a:t>был построен в </a:t>
            </a:r>
            <a:r>
              <a:rPr lang="ru-RU" sz="2000" dirty="0" smtClean="0">
                <a:solidFill>
                  <a:srgbClr val="FF0000"/>
                </a:solidFill>
                <a:latin typeface="Times New Roman" pitchFamily="18" charset="0"/>
                <a:cs typeface="Times New Roman" pitchFamily="18" charset="0"/>
              </a:rPr>
              <a:t>1555—60 годах </a:t>
            </a:r>
            <a:r>
              <a:rPr lang="ru-RU" sz="2000" dirty="0" smtClean="0">
                <a:latin typeface="Times New Roman" pitchFamily="18" charset="0"/>
                <a:cs typeface="Times New Roman" pitchFamily="18" charset="0"/>
              </a:rPr>
              <a:t>по приказу Ивана Грозного в память о взятии Казани и </a:t>
            </a:r>
            <a:r>
              <a:rPr lang="ru-RU" sz="2000" dirty="0" smtClean="0">
                <a:solidFill>
                  <a:srgbClr val="FF0000"/>
                </a:solidFill>
                <a:latin typeface="Times New Roman" pitchFamily="18" charset="0"/>
                <a:cs typeface="Times New Roman" pitchFamily="18" charset="0"/>
              </a:rPr>
              <a:t>победе над Казанским ханством.</a:t>
            </a:r>
          </a:p>
          <a:p>
            <a:r>
              <a:rPr lang="ru-RU" sz="2000" dirty="0" smtClean="0">
                <a:latin typeface="Times New Roman" pitchFamily="18" charset="0"/>
                <a:cs typeface="Times New Roman" pitchFamily="18" charset="0"/>
              </a:rPr>
              <a:t>Существует несколько версий о создателях собора.</a:t>
            </a:r>
          </a:p>
          <a:p>
            <a:r>
              <a:rPr lang="ru-RU" sz="2000" dirty="0" smtClean="0">
                <a:latin typeface="Times New Roman" pitchFamily="18" charset="0"/>
                <a:cs typeface="Times New Roman" pitchFamily="18" charset="0"/>
              </a:rPr>
              <a:t>По одной из версий, архитектором был известный псковский мастер Постник Яковлев по прозвищу Барма.</a:t>
            </a:r>
          </a:p>
          <a:p>
            <a:r>
              <a:rPr lang="ru-RU" sz="2000" dirty="0" smtClean="0">
                <a:latin typeface="Times New Roman" pitchFamily="18" charset="0"/>
                <a:cs typeface="Times New Roman" pitchFamily="18" charset="0"/>
              </a:rPr>
              <a:t>По другой, широко известной версии Барма и Постник — два разных архитектора, оба участвовавших в строительстве, эта версия ныне устарела.</a:t>
            </a:r>
          </a:p>
          <a:p>
            <a:r>
              <a:rPr lang="ru-RU" sz="2000" dirty="0" smtClean="0">
                <a:latin typeface="Times New Roman" pitchFamily="18" charset="0"/>
                <a:cs typeface="Times New Roman" pitchFamily="18" charset="0"/>
              </a:rPr>
              <a:t>По третьей версии, собор был построен неизвестным западноевропейским мастером (предположительно итальянцем, как и ранее — значительная часть сооружений Московского Кремля), отсюда и столь неповторимый стиль, сочетающий в себе традиции как русского зодчества, так и европейского зодчества эпохи Возрождения, но эта версия пока так и не нашла никакого чёткого документального подтверждения.</a:t>
            </a:r>
          </a:p>
          <a:p>
            <a:r>
              <a:rPr lang="ru-RU" sz="2000" dirty="0" smtClean="0">
                <a:latin typeface="Times New Roman" pitchFamily="18" charset="0"/>
                <a:cs typeface="Times New Roman" pitchFamily="18" charset="0"/>
              </a:rPr>
              <a:t>Согласно легенде, архитектор (архитекторы) собора были ослеплены по приказу Ивана Грозного, чтобы они не смогли больше построить подобного храма. Однако, если автором собора является Постник, то он не мог быть ослеплён, поскольку в течение нескольких лет после строительства собора участвовал в создании Казанского кремля.</a:t>
            </a:r>
            <a:endParaRPr lang="ru-RU" sz="20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2800" dirty="0" smtClean="0">
                <a:solidFill>
                  <a:schemeClr val="bg1"/>
                </a:solidFill>
                <a:latin typeface="Times New Roman" pitchFamily="18" charset="0"/>
                <a:cs typeface="Times New Roman" pitchFamily="18" charset="0"/>
              </a:rPr>
              <a:t>Когда и кем </a:t>
            </a:r>
            <a:r>
              <a:rPr lang="ru-RU" sz="2800" dirty="0" smtClean="0">
                <a:solidFill>
                  <a:schemeClr val="bg1"/>
                </a:solidFill>
                <a:latin typeface="Times New Roman" pitchFamily="18" charset="0"/>
                <a:cs typeface="Times New Roman" pitchFamily="18" charset="0"/>
              </a:rPr>
              <a:t>была построена </a:t>
            </a:r>
            <a:r>
              <a:rPr lang="ru-RU" sz="2800" dirty="0" smtClean="0">
                <a:solidFill>
                  <a:schemeClr val="bg1"/>
                </a:solidFill>
                <a:latin typeface="Times New Roman" pitchFamily="18" charset="0"/>
                <a:ea typeface="Times New Roman" pitchFamily="18" charset="0"/>
                <a:cs typeface="Times New Roman" pitchFamily="18" charset="0"/>
              </a:rPr>
              <a:t>церковь </a:t>
            </a:r>
            <a:r>
              <a:rPr lang="ru-RU" sz="2800" dirty="0" smtClean="0">
                <a:solidFill>
                  <a:schemeClr val="bg1"/>
                </a:solidFill>
                <a:latin typeface="Times New Roman" pitchFamily="18" charset="0"/>
                <a:ea typeface="Times New Roman" pitchFamily="18" charset="0"/>
                <a:cs typeface="Times New Roman" pitchFamily="18" charset="0"/>
              </a:rPr>
              <a:t>Вознесения в </a:t>
            </a:r>
            <a:r>
              <a:rPr lang="ru-RU" sz="2800" dirty="0" smtClean="0">
                <a:solidFill>
                  <a:schemeClr val="bg1"/>
                </a:solidFill>
                <a:latin typeface="Times New Roman" pitchFamily="18" charset="0"/>
                <a:ea typeface="Times New Roman" pitchFamily="18" charset="0"/>
                <a:cs typeface="Times New Roman" pitchFamily="18" charset="0"/>
              </a:rPr>
              <a:t>Коломенском?</a:t>
            </a:r>
            <a:endParaRPr lang="ru-RU" sz="2800" dirty="0">
              <a:solidFill>
                <a:schemeClr val="bg1"/>
              </a:solidFill>
            </a:endParaRPr>
          </a:p>
        </p:txBody>
      </p:sp>
      <p:pic>
        <p:nvPicPr>
          <p:cNvPr id="17410" name="Picture 2"/>
          <p:cNvPicPr>
            <a:picLocks noChangeAspect="1" noChangeArrowheads="1"/>
          </p:cNvPicPr>
          <p:nvPr/>
        </p:nvPicPr>
        <p:blipFill>
          <a:blip r:embed="rId2" cstate="print"/>
          <a:srcRect/>
          <a:stretch>
            <a:fillRect/>
          </a:stretch>
        </p:blipFill>
        <p:spPr bwMode="auto">
          <a:xfrm>
            <a:off x="2500298" y="1142984"/>
            <a:ext cx="4200532" cy="548819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8215370" cy="60016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dirty="0" smtClean="0">
                <a:latin typeface="Times New Roman" pitchFamily="18" charset="0"/>
                <a:cs typeface="Times New Roman" pitchFamily="18" charset="0"/>
              </a:rPr>
              <a:t>Возведена в Коломенском </a:t>
            </a:r>
            <a:r>
              <a:rPr lang="ru-RU" sz="2400" b="1" dirty="0" smtClean="0">
                <a:solidFill>
                  <a:srgbClr val="FF0000"/>
                </a:solidFill>
                <a:latin typeface="Times New Roman" pitchFamily="18" charset="0"/>
                <a:cs typeface="Times New Roman" pitchFamily="18" charset="0"/>
              </a:rPr>
              <a:t>в 1528—1532 годах </a:t>
            </a:r>
            <a:r>
              <a:rPr lang="ru-RU" sz="2400" dirty="0" smtClean="0">
                <a:latin typeface="Times New Roman" pitchFamily="18" charset="0"/>
                <a:cs typeface="Times New Roman" pitchFamily="18" charset="0"/>
              </a:rPr>
              <a:t>(предположительно итальянским </a:t>
            </a:r>
            <a:r>
              <a:rPr lang="ru-RU" sz="2400" dirty="0" smtClean="0">
                <a:solidFill>
                  <a:srgbClr val="FF0000"/>
                </a:solidFill>
                <a:latin typeface="Times New Roman" pitchFamily="18" charset="0"/>
                <a:cs typeface="Times New Roman" pitchFamily="18" charset="0"/>
              </a:rPr>
              <a:t>архитектором Петром Францизском Анибале</a:t>
            </a:r>
            <a:r>
              <a:rPr lang="ru-RU" sz="2400" dirty="0" smtClean="0">
                <a:latin typeface="Times New Roman" pitchFamily="18" charset="0"/>
                <a:cs typeface="Times New Roman" pitchFamily="18" charset="0"/>
              </a:rPr>
              <a:t>, по русским летописям </a:t>
            </a:r>
            <a:r>
              <a:rPr lang="ru-RU" sz="2400" dirty="0" smtClean="0">
                <a:solidFill>
                  <a:srgbClr val="FF0000"/>
                </a:solidFill>
                <a:latin typeface="Times New Roman" pitchFamily="18" charset="0"/>
                <a:cs typeface="Times New Roman" pitchFamily="18" charset="0"/>
              </a:rPr>
              <a:t>Петроком Малым</a:t>
            </a:r>
            <a:r>
              <a:rPr lang="ru-RU" sz="2400" dirty="0" smtClean="0">
                <a:latin typeface="Times New Roman" pitchFamily="18" charset="0"/>
                <a:cs typeface="Times New Roman" pitchFamily="18" charset="0"/>
              </a:rPr>
              <a:t>) на правом берегу Москвы-реки. Ктитор храма — великий князь Московский Василий III. Храм возведен как моленный, для моления о чадородии великокняжеской четы. Сразу после окончания двухгодичного срока епитимьи, выпрошенной Василием III для очищения от греха двоеженства, к папе римскому явились послы великого князя. По его просьбе Климент VII отпустил в Москву архитектора Анибале для строительства моленных церквей в соответствии с моленной программой. В Москву архитектор приехал в начале лета 1528 года и через 2-3 недели уже приступил к работе. Место для церкви Вознесения выбрали на крутом берегу, в основании которого бил ключ, считавшийся чудодейственным.</a:t>
            </a:r>
            <a:endParaRPr lang="ru-RU"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28670"/>
          </a:xfrm>
        </p:spPr>
        <p:txBody>
          <a:bodyPr>
            <a:normAutofit fontScale="90000"/>
          </a:bodyPr>
          <a:lstStyle/>
          <a:p>
            <a:r>
              <a:rPr lang="ru-RU" sz="3200" dirty="0" smtClean="0">
                <a:solidFill>
                  <a:schemeClr val="bg1"/>
                </a:solidFill>
                <a:latin typeface="Times New Roman" pitchFamily="18" charset="0"/>
                <a:cs typeface="Times New Roman" pitchFamily="18" charset="0"/>
              </a:rPr>
              <a:t>Когда и кем </a:t>
            </a:r>
            <a:r>
              <a:rPr lang="ru-RU" sz="3200" dirty="0" smtClean="0">
                <a:solidFill>
                  <a:schemeClr val="bg1"/>
                </a:solidFill>
                <a:latin typeface="Times New Roman" pitchFamily="18" charset="0"/>
                <a:cs typeface="Times New Roman" pitchFamily="18" charset="0"/>
              </a:rPr>
              <a:t>построено </a:t>
            </a:r>
            <a:r>
              <a:rPr lang="ru-RU" sz="3200" dirty="0" smtClean="0">
                <a:solidFill>
                  <a:schemeClr val="bg1"/>
                </a:solidFill>
                <a:latin typeface="Times New Roman" pitchFamily="18" charset="0"/>
                <a:ea typeface="Times New Roman" pitchFamily="18" charset="0"/>
                <a:cs typeface="Times New Roman" pitchFamily="18" charset="0"/>
              </a:rPr>
              <a:t>здание Адмиралтейства?</a:t>
            </a:r>
            <a:endParaRPr lang="ru-RU" sz="3200" dirty="0">
              <a:solidFill>
                <a:schemeClr val="bg1"/>
              </a:solidFill>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cstate="print"/>
          <a:srcRect/>
          <a:stretch>
            <a:fillRect/>
          </a:stretch>
        </p:blipFill>
        <p:spPr bwMode="auto">
          <a:xfrm>
            <a:off x="857224" y="1000108"/>
            <a:ext cx="7242420" cy="5429288"/>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642918"/>
            <a:ext cx="7143768"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b="1" dirty="0" smtClean="0">
                <a:solidFill>
                  <a:srgbClr val="FF0000"/>
                </a:solidFill>
                <a:latin typeface="Times New Roman" pitchFamily="18" charset="0"/>
                <a:cs typeface="Times New Roman" pitchFamily="18" charset="0"/>
              </a:rPr>
              <a:t>Адмиралтейство </a:t>
            </a:r>
            <a:r>
              <a:rPr lang="ru-RU" sz="2400" dirty="0" smtClean="0">
                <a:latin typeface="Times New Roman" pitchFamily="18" charset="0"/>
                <a:cs typeface="Times New Roman" pitchFamily="18" charset="0"/>
              </a:rPr>
              <a:t>было заложено 5 ноября 1704 года. Изначально Адмиралтейство строилось как верфь по чертежам самого Петра I. В условиях войны необходимо было защищать верфь, поэтому в 1706 году Адмиралтейство представляло собой крепость. Оно было ограждено земляным валом с пятью земляными бастионами. По периметру — рвы, заполненные водой, насыпь гласиса и обширный луг для обзора местности обстрела в случае внезапного нападения противника.</a:t>
            </a:r>
          </a:p>
          <a:p>
            <a:r>
              <a:rPr lang="ru-RU" sz="2400" dirty="0" smtClean="0">
                <a:latin typeface="Times New Roman" pitchFamily="18" charset="0"/>
                <a:cs typeface="Times New Roman" pitchFamily="18" charset="0"/>
              </a:rPr>
              <a:t>29 апреля 1706 года состоялся первый спуск корабля на воду. К 1715 году в этом подразделении Адмиралтейского приказа работало около десяти тысяч человек.</a:t>
            </a:r>
            <a:endParaRPr lang="ru-RU" sz="2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85794"/>
          </a:xfrm>
        </p:spPr>
        <p:txBody>
          <a:bodyPr>
            <a:normAutofit/>
          </a:bodyPr>
          <a:lstStyle/>
          <a:p>
            <a:r>
              <a:rPr lang="ru-RU" sz="2800" dirty="0" smtClean="0">
                <a:solidFill>
                  <a:schemeClr val="bg1"/>
                </a:solidFill>
                <a:latin typeface="Times New Roman" pitchFamily="18" charset="0"/>
                <a:cs typeface="Times New Roman" pitchFamily="18" charset="0"/>
              </a:rPr>
              <a:t>Когда и кем </a:t>
            </a:r>
            <a:r>
              <a:rPr lang="ru-RU" sz="2800" dirty="0" smtClean="0">
                <a:solidFill>
                  <a:schemeClr val="bg1"/>
                </a:solidFill>
                <a:latin typeface="Times New Roman" pitchFamily="18" charset="0"/>
                <a:cs typeface="Times New Roman" pitchFamily="18" charset="0"/>
              </a:rPr>
              <a:t>построен </a:t>
            </a:r>
            <a:r>
              <a:rPr lang="ru-RU" sz="2800" dirty="0" smtClean="0">
                <a:solidFill>
                  <a:schemeClr val="bg1"/>
                </a:solidFill>
                <a:latin typeface="Times New Roman" pitchFamily="18" charset="0"/>
                <a:cs typeface="Times New Roman" pitchFamily="18" charset="0"/>
              </a:rPr>
              <a:t>Петропавловский </a:t>
            </a:r>
            <a:r>
              <a:rPr lang="ru-RU" sz="2800" dirty="0" smtClean="0">
                <a:solidFill>
                  <a:schemeClr val="bg1"/>
                </a:solidFill>
                <a:latin typeface="Times New Roman" pitchFamily="18" charset="0"/>
                <a:cs typeface="Times New Roman" pitchFamily="18" charset="0"/>
              </a:rPr>
              <a:t>собор?</a:t>
            </a:r>
            <a:endParaRPr lang="ru-RU" sz="2800" dirty="0" smtClean="0">
              <a:solidFill>
                <a:schemeClr val="bg1"/>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714348" y="928670"/>
            <a:ext cx="7620053" cy="571504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428604"/>
            <a:ext cx="7215238" cy="60016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b="1" dirty="0" smtClean="0">
                <a:solidFill>
                  <a:srgbClr val="FF0000"/>
                </a:solidFill>
                <a:latin typeface="Times New Roman" pitchFamily="18" charset="0"/>
                <a:cs typeface="Times New Roman" pitchFamily="18" charset="0"/>
              </a:rPr>
              <a:t>«Моление Даниила Заточника» </a:t>
            </a:r>
            <a:r>
              <a:rPr lang="ru-RU" sz="2400" dirty="0" smtClean="0">
                <a:solidFill>
                  <a:srgbClr val="FF0000"/>
                </a:solidFill>
                <a:latin typeface="Times New Roman" pitchFamily="18" charset="0"/>
                <a:cs typeface="Times New Roman" pitchFamily="18" charset="0"/>
              </a:rPr>
              <a:t>— памятник древнерусской литературы XIII века. </a:t>
            </a:r>
            <a:r>
              <a:rPr lang="ru-RU" sz="2400" dirty="0" smtClean="0">
                <a:solidFill>
                  <a:schemeClr val="dk1"/>
                </a:solidFill>
                <a:latin typeface="Times New Roman" pitchFamily="18" charset="0"/>
                <a:cs typeface="Times New Roman" pitchFamily="18" charset="0"/>
              </a:rPr>
              <a:t>Написан как обращение к переяславско-суздальскому князю Ярославу Всеволодовичу в период с 1213 до 1236 (по версии В. М. Истрина).</a:t>
            </a:r>
          </a:p>
          <a:p>
            <a:r>
              <a:rPr lang="ru-RU" sz="2400" dirty="0" smtClean="0">
                <a:solidFill>
                  <a:schemeClr val="dk1"/>
                </a:solidFill>
                <a:latin typeface="Times New Roman" pitchFamily="18" charset="0"/>
                <a:cs typeface="Times New Roman" pitchFamily="18" charset="0"/>
              </a:rPr>
              <a:t>Попавший в тяжелое положение автор просит князя о помощи. Некоторые исследователи считают «Моление Даниила Заточника» первым опытом древнерусской дворянской публицистики. Для стиля «Моления Даниила Заточника» свойственны сочетание цитат из Библии, летописи с живой речью, сатирой, направленной против бояр и духовенства. Отличается книжными познаниями автора, богатством образов, сатирическим отношением к окружающим. Нарочитая униженность сочетается с подчёркнутым умственным превосходством.</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785794"/>
            <a:ext cx="7715304"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smtClean="0">
                <a:solidFill>
                  <a:srgbClr val="FF0000"/>
                </a:solidFill>
                <a:latin typeface="Times New Roman" pitchFamily="18" charset="0"/>
                <a:cs typeface="Times New Roman" pitchFamily="18" charset="0"/>
              </a:rPr>
              <a:t>Возведён в 1712—1733 годах (архитектор Доменико Трезини) </a:t>
            </a:r>
            <a:r>
              <a:rPr lang="ru-RU" sz="2000" dirty="0" smtClean="0">
                <a:solidFill>
                  <a:schemeClr val="dk1"/>
                </a:solidFill>
                <a:latin typeface="Times New Roman" pitchFamily="18" charset="0"/>
                <a:cs typeface="Times New Roman" pitchFamily="18" charset="0"/>
              </a:rPr>
              <a:t>на месте одноимённой деревянной церкви (1703—1704). До 1859 года — кафедральный.</a:t>
            </a:r>
          </a:p>
          <a:p>
            <a:r>
              <a:rPr lang="ru-RU" sz="2000" dirty="0" smtClean="0">
                <a:solidFill>
                  <a:schemeClr val="dk1"/>
                </a:solidFill>
                <a:latin typeface="Times New Roman" pitchFamily="18" charset="0"/>
                <a:cs typeface="Times New Roman" pitchFamily="18" charset="0"/>
              </a:rPr>
              <a:t>Трёхъярусная колокольня </a:t>
            </a:r>
            <a:r>
              <a:rPr lang="ru-RU" sz="2000" b="1" dirty="0" smtClean="0">
                <a:solidFill>
                  <a:srgbClr val="FF0000"/>
                </a:solidFill>
                <a:latin typeface="Times New Roman" pitchFamily="18" charset="0"/>
                <a:cs typeface="Times New Roman" pitchFamily="18" charset="0"/>
              </a:rPr>
              <a:t>Петропавловского собора </a:t>
            </a:r>
            <a:r>
              <a:rPr lang="ru-RU" sz="2000" dirty="0" smtClean="0">
                <a:solidFill>
                  <a:schemeClr val="dk1"/>
                </a:solidFill>
                <a:latin typeface="Times New Roman" pitchFamily="18" charset="0"/>
                <a:cs typeface="Times New Roman" pitchFamily="18" charset="0"/>
              </a:rPr>
              <a:t>высотой 122,5 метра, увенчанная золочёным шпилем с фигурой летящего ангела, является высотной доминантой и символом города. Шпиль колокольни водружён голландским мастером Г. ван </a:t>
            </a:r>
            <a:r>
              <a:rPr lang="ru-RU" sz="2000" dirty="0" smtClean="0">
                <a:solidFill>
                  <a:schemeClr val="dk1"/>
                </a:solidFill>
                <a:latin typeface="Times New Roman" pitchFamily="18" charset="0"/>
                <a:cs typeface="Times New Roman" pitchFamily="18" charset="0"/>
              </a:rPr>
              <a:t>Болесом. </a:t>
            </a:r>
            <a:r>
              <a:rPr lang="ru-RU" sz="2000" dirty="0" smtClean="0">
                <a:solidFill>
                  <a:schemeClr val="dk1"/>
                </a:solidFill>
                <a:latin typeface="Times New Roman" pitchFamily="18" charset="0"/>
                <a:cs typeface="Times New Roman" pitchFamily="18" charset="0"/>
              </a:rPr>
              <a:t>Зального типа здание внутри разделено пилонами на три нефа и по стенам украшено раскрепованными пилястрами. В интерьере помещены копии трофейных знамён (подлинники находятся в Эрмитаже).</a:t>
            </a:r>
          </a:p>
          <a:p>
            <a:r>
              <a:rPr lang="ru-RU" sz="2000" dirty="0" smtClean="0">
                <a:solidFill>
                  <a:schemeClr val="dk1"/>
                </a:solidFill>
                <a:latin typeface="Times New Roman" pitchFamily="18" charset="0"/>
                <a:cs typeface="Times New Roman" pitchFamily="18" charset="0"/>
              </a:rPr>
              <a:t>Позолоченный резной иконостас исполнен в 1722—1726 году в Москве (архитектор И. П. Зарудный, резьба — Трофим Иванов, Иван Телега; иконы — М. А. Меркурьев, Ф. Артемьев), лепной декор выполнили И. Росси и А. Квадри, росписи — Г. Гзель, В. Ярошевский, М. А. Захаров и другие.</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358246" cy="796908"/>
          </a:xfrm>
        </p:spPr>
        <p:txBody>
          <a:bodyPr>
            <a:normAutofit/>
          </a:bodyPr>
          <a:lstStyle/>
          <a:p>
            <a:r>
              <a:rPr lang="ru-RU" sz="3200" dirty="0" smtClean="0">
                <a:solidFill>
                  <a:schemeClr val="bg1"/>
                </a:solidFill>
                <a:latin typeface="Times New Roman" pitchFamily="18" charset="0"/>
                <a:cs typeface="Times New Roman" pitchFamily="18" charset="0"/>
              </a:rPr>
              <a:t>Когда </a:t>
            </a:r>
            <a:r>
              <a:rPr lang="ru-RU" sz="3200" dirty="0" smtClean="0">
                <a:solidFill>
                  <a:schemeClr val="bg1"/>
                </a:solidFill>
                <a:latin typeface="Times New Roman" pitchFamily="18" charset="0"/>
                <a:cs typeface="Times New Roman" pitchFamily="18" charset="0"/>
              </a:rPr>
              <a:t>и кем построен </a:t>
            </a:r>
            <a:r>
              <a:rPr lang="ru-RU" sz="3200" dirty="0" smtClean="0">
                <a:solidFill>
                  <a:schemeClr val="bg1"/>
                </a:solidFill>
                <a:latin typeface="Times New Roman" pitchFamily="18" charset="0"/>
                <a:cs typeface="Times New Roman" pitchFamily="18" charset="0"/>
              </a:rPr>
              <a:t>дом </a:t>
            </a:r>
            <a:r>
              <a:rPr lang="ru-RU" sz="3200" dirty="0" smtClean="0">
                <a:solidFill>
                  <a:schemeClr val="bg1"/>
                </a:solidFill>
                <a:latin typeface="Times New Roman" pitchFamily="18" charset="0"/>
                <a:cs typeface="Times New Roman" pitchFamily="18" charset="0"/>
              </a:rPr>
              <a:t>Пашкова в </a:t>
            </a:r>
            <a:r>
              <a:rPr lang="ru-RU" sz="3200" dirty="0" smtClean="0">
                <a:solidFill>
                  <a:schemeClr val="bg1"/>
                </a:solidFill>
                <a:latin typeface="Times New Roman" pitchFamily="18" charset="0"/>
                <a:cs typeface="Times New Roman" pitchFamily="18" charset="0"/>
              </a:rPr>
              <a:t>Москве?</a:t>
            </a:r>
            <a:endParaRPr lang="ru-RU" sz="3200" dirty="0" smtClean="0">
              <a:solidFill>
                <a:schemeClr val="bg1"/>
              </a:solidFill>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714348" y="1428736"/>
            <a:ext cx="7582882" cy="4857784"/>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500042"/>
            <a:ext cx="7286676"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dirty="0" smtClean="0">
                <a:latin typeface="Times New Roman" pitchFamily="18" charset="0"/>
                <a:cs typeface="Times New Roman" pitchFamily="18" charset="0"/>
              </a:rPr>
              <a:t>Пашков дом был построен </a:t>
            </a:r>
            <a:r>
              <a:rPr lang="ru-RU" sz="2800" dirty="0" smtClean="0">
                <a:solidFill>
                  <a:srgbClr val="FF0000"/>
                </a:solidFill>
                <a:latin typeface="Times New Roman" pitchFamily="18" charset="0"/>
                <a:cs typeface="Times New Roman" pitchFamily="18" charset="0"/>
              </a:rPr>
              <a:t>в 1784—1786 гг</a:t>
            </a:r>
            <a:r>
              <a:rPr lang="ru-RU" sz="2800" dirty="0" smtClean="0">
                <a:latin typeface="Times New Roman" pitchFamily="18" charset="0"/>
                <a:cs typeface="Times New Roman" pitchFamily="18" charset="0"/>
              </a:rPr>
              <a:t>. по заказу капитан-поручика лейб-гвардии Семеновского полка Петра Егоровича </a:t>
            </a:r>
            <a:r>
              <a:rPr lang="ru-RU" sz="2800" dirty="0" smtClean="0">
                <a:latin typeface="Times New Roman" pitchFamily="18" charset="0"/>
                <a:cs typeface="Times New Roman" pitchFamily="18" charset="0"/>
              </a:rPr>
              <a:t>Пашкова, </a:t>
            </a:r>
            <a:r>
              <a:rPr lang="ru-RU" sz="2800" dirty="0" smtClean="0">
                <a:latin typeface="Times New Roman" pitchFamily="18" charset="0"/>
                <a:cs typeface="Times New Roman" pitchFamily="18" charset="0"/>
              </a:rPr>
              <a:t>сына денщика Петра I, предположительно, по </a:t>
            </a:r>
            <a:r>
              <a:rPr lang="ru-RU" sz="2800" dirty="0" smtClean="0">
                <a:solidFill>
                  <a:srgbClr val="FF0000"/>
                </a:solidFill>
                <a:latin typeface="Times New Roman" pitchFamily="18" charset="0"/>
                <a:cs typeface="Times New Roman" pitchFamily="18" charset="0"/>
              </a:rPr>
              <a:t>проекту архитектора Василия Ивановича Баженова. </a:t>
            </a:r>
            <a:r>
              <a:rPr lang="ru-RU" sz="2800" dirty="0" smtClean="0">
                <a:latin typeface="Times New Roman" pitchFamily="18" charset="0"/>
                <a:cs typeface="Times New Roman" pitchFamily="18" charset="0"/>
              </a:rPr>
              <a:t>На протяжении XX в. высказывались различные точки зрения по вопросу его авторства, так как письменных свидетельств не сохранилось, и единственное, что доказывает принадлежность его Баженову, это устная традиция и архитектурная баженовская манера.</a:t>
            </a:r>
            <a:endParaRPr lang="ru-RU" sz="28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2800" dirty="0" smtClean="0">
                <a:solidFill>
                  <a:schemeClr val="bg1"/>
                </a:solidFill>
                <a:latin typeface="Times New Roman" pitchFamily="18" charset="0"/>
                <a:cs typeface="Times New Roman" pitchFamily="18" charset="0"/>
              </a:rPr>
              <a:t>Когда и кем </a:t>
            </a:r>
            <a:r>
              <a:rPr lang="ru-RU" sz="2800" dirty="0" smtClean="0">
                <a:solidFill>
                  <a:schemeClr val="bg1"/>
                </a:solidFill>
                <a:latin typeface="Times New Roman" pitchFamily="18" charset="0"/>
                <a:cs typeface="Times New Roman" pitchFamily="18" charset="0"/>
              </a:rPr>
              <a:t>построен Летний дворец Петра </a:t>
            </a:r>
            <a:r>
              <a:rPr lang="en-US" sz="2800" dirty="0" smtClean="0">
                <a:solidFill>
                  <a:schemeClr val="bg1"/>
                </a:solidFill>
                <a:latin typeface="Times New Roman" pitchFamily="18" charset="0"/>
                <a:cs typeface="Times New Roman" pitchFamily="18" charset="0"/>
              </a:rPr>
              <a:t>I</a:t>
            </a:r>
            <a:r>
              <a:rPr lang="ru-RU" sz="2800" dirty="0" smtClean="0">
                <a:solidFill>
                  <a:schemeClr val="bg1"/>
                </a:solidFill>
                <a:latin typeface="Times New Roman" pitchFamily="18" charset="0"/>
                <a:cs typeface="Times New Roman" pitchFamily="18" charset="0"/>
              </a:rPr>
              <a:t>?</a:t>
            </a:r>
            <a:endParaRPr lang="ru-RU" sz="2800" dirty="0"/>
          </a:p>
        </p:txBody>
      </p:sp>
      <p:pic>
        <p:nvPicPr>
          <p:cNvPr id="21506" name="Picture 2"/>
          <p:cNvPicPr>
            <a:picLocks noChangeAspect="1" noChangeArrowheads="1"/>
          </p:cNvPicPr>
          <p:nvPr/>
        </p:nvPicPr>
        <p:blipFill>
          <a:blip r:embed="rId2" cstate="print"/>
          <a:srcRect/>
          <a:stretch>
            <a:fillRect/>
          </a:stretch>
        </p:blipFill>
        <p:spPr bwMode="auto">
          <a:xfrm>
            <a:off x="857224" y="1500174"/>
            <a:ext cx="7385246" cy="4929222"/>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0100" y="642918"/>
            <a:ext cx="7286676"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smtClean="0">
                <a:latin typeface="Times New Roman" pitchFamily="18" charset="0"/>
                <a:cs typeface="Times New Roman" pitchFamily="18" charset="0"/>
              </a:rPr>
              <a:t>Летний дворец был построен в стиле барокко </a:t>
            </a:r>
            <a:r>
              <a:rPr lang="ru-RU" sz="2000" dirty="0" smtClean="0">
                <a:solidFill>
                  <a:srgbClr val="FF0000"/>
                </a:solidFill>
                <a:latin typeface="Times New Roman" pitchFamily="18" charset="0"/>
                <a:cs typeface="Times New Roman" pitchFamily="18" charset="0"/>
              </a:rPr>
              <a:t>по проекту Доменико Трезини в 1710—1714 годах</a:t>
            </a:r>
            <a:r>
              <a:rPr lang="ru-RU" sz="2000" dirty="0" smtClean="0">
                <a:latin typeface="Times New Roman" pitchFamily="18" charset="0"/>
                <a:cs typeface="Times New Roman" pitchFamily="18" charset="0"/>
              </a:rPr>
              <a:t>. Это одно из старейших зданий города. Двухэтажный дворец достаточно скромен и состоит всего из 14 комнат.</a:t>
            </a:r>
          </a:p>
          <a:p>
            <a:r>
              <a:rPr lang="ru-RU" sz="2000" dirty="0" smtClean="0">
                <a:latin typeface="Times New Roman" pitchFamily="18" charset="0"/>
                <a:cs typeface="Times New Roman" pitchFamily="18" charset="0"/>
              </a:rPr>
              <a:t>Фасад дворца украшен 28-ю барельефами, на которых в аллегорической форме изображены события Северной войны. Барельефы выполнены немецким архитектором и скульптором Андреасом Шлютером.</a:t>
            </a:r>
          </a:p>
          <a:p>
            <a:r>
              <a:rPr lang="ru-RU" sz="2000" dirty="0" smtClean="0">
                <a:latin typeface="Times New Roman" pitchFamily="18" charset="0"/>
                <a:cs typeface="Times New Roman" pitchFamily="18" charset="0"/>
              </a:rPr>
              <a:t>Резиденция предназначалась для использования только в тёплое время года — с мая по октябрь, поэтому стены в ней достаточно тонкие, а в окнах — одинарные рамы. Отделка помещений была создана художниками А.Захаровым, И.Заварзиным, Ф.Матвеевым.</a:t>
            </a:r>
          </a:p>
          <a:p>
            <a:r>
              <a:rPr lang="ru-RU" sz="2000" dirty="0" smtClean="0">
                <a:latin typeface="Times New Roman" pitchFamily="18" charset="0"/>
                <a:cs typeface="Times New Roman" pitchFamily="18" charset="0"/>
              </a:rPr>
              <a:t>Пётр въехал в частично отделанный дворец в 1712 году и жил там летом до самой смерти (1725). Он занимал нижний этаж, а помещения второго этажа предназначались для Екатерины.</a:t>
            </a:r>
            <a:endParaRPr lang="ru-RU"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1" algn="ctr" rtl="0">
              <a:spcBef>
                <a:spcPct val="0"/>
              </a:spcBef>
            </a:pPr>
            <a:r>
              <a:rPr lang="ru-RU" sz="2800" dirty="0" smtClean="0">
                <a:solidFill>
                  <a:schemeClr val="bg2"/>
                </a:solidFill>
                <a:latin typeface="Times New Roman" pitchFamily="18" charset="0"/>
                <a:ea typeface="Times New Roman" pitchFamily="18" charset="0"/>
                <a:cs typeface="Times New Roman" pitchFamily="18" charset="0"/>
              </a:rPr>
              <a:t>В какое время появилось произведение  «Задонщина</a:t>
            </a:r>
            <a:r>
              <a:rPr lang="ru-RU" sz="2800" dirty="0">
                <a:solidFill>
                  <a:schemeClr val="bg2"/>
                </a:solidFill>
                <a:latin typeface="Times New Roman" pitchFamily="18" charset="0"/>
                <a:ea typeface="Times New Roman" pitchFamily="18" charset="0"/>
                <a:cs typeface="Times New Roman" pitchFamily="18" charset="0"/>
              </a:rPr>
              <a:t>»</a:t>
            </a:r>
            <a:br>
              <a:rPr lang="ru-RU" sz="2800" dirty="0">
                <a:solidFill>
                  <a:schemeClr val="bg2"/>
                </a:solidFill>
                <a:latin typeface="Times New Roman" pitchFamily="18" charset="0"/>
                <a:ea typeface="Times New Roman" pitchFamily="18" charset="0"/>
                <a:cs typeface="Times New Roman" pitchFamily="18" charset="0"/>
              </a:rPr>
            </a:br>
            <a:r>
              <a:rPr lang="ru-RU" sz="2800" dirty="0" smtClean="0">
                <a:solidFill>
                  <a:schemeClr val="bg2"/>
                </a:solidFill>
                <a:latin typeface="Times New Roman" pitchFamily="18" charset="0"/>
                <a:ea typeface="Times New Roman" pitchFamily="18" charset="0"/>
                <a:cs typeface="Times New Roman" pitchFamily="18" charset="0"/>
              </a:rPr>
              <a:t> </a:t>
            </a:r>
            <a:r>
              <a:rPr lang="ru-RU" sz="2800" dirty="0">
                <a:solidFill>
                  <a:schemeClr val="bg2"/>
                </a:solidFill>
                <a:latin typeface="Times New Roman" pitchFamily="18" charset="0"/>
                <a:ea typeface="Times New Roman" pitchFamily="18" charset="0"/>
                <a:cs typeface="Times New Roman" pitchFamily="18" charset="0"/>
              </a:rPr>
              <a:t>И о чем оно?</a:t>
            </a:r>
          </a:p>
        </p:txBody>
      </p:sp>
      <p:pic>
        <p:nvPicPr>
          <p:cNvPr id="1026" name="Picture 2"/>
          <p:cNvPicPr>
            <a:picLocks noChangeAspect="1" noChangeArrowheads="1"/>
          </p:cNvPicPr>
          <p:nvPr/>
        </p:nvPicPr>
        <p:blipFill>
          <a:blip r:embed="rId2" cstate="print"/>
          <a:srcRect/>
          <a:stretch>
            <a:fillRect/>
          </a:stretch>
        </p:blipFill>
        <p:spPr bwMode="auto">
          <a:xfrm>
            <a:off x="2000232" y="1571612"/>
            <a:ext cx="5143536" cy="417655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857232"/>
            <a:ext cx="7286676"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b="1" dirty="0" smtClean="0">
                <a:latin typeface="Times New Roman" pitchFamily="18" charset="0"/>
                <a:cs typeface="Times New Roman" pitchFamily="18" charset="0"/>
              </a:rPr>
              <a:t>«Задонщина»</a:t>
            </a:r>
            <a:r>
              <a:rPr lang="ru-RU" sz="2400" dirty="0" smtClean="0">
                <a:latin typeface="Times New Roman" pitchFamily="18" charset="0"/>
                <a:cs typeface="Times New Roman" pitchFamily="18" charset="0"/>
              </a:rPr>
              <a:t> (в рукописях имеет заглавия «Задонщина великого князя господина Дмитрия Ивановича и брата его князя Владимира Андреевича», «Слово о великом князе Дмитрии Ивановиче и о брате его, князе Владимире Андреевиче, как победили супостата своего царя Мамая» и др.) — </a:t>
            </a:r>
            <a:r>
              <a:rPr lang="ru-RU" sz="2400" b="1" dirty="0" smtClean="0">
                <a:solidFill>
                  <a:srgbClr val="FF0000"/>
                </a:solidFill>
                <a:latin typeface="Times New Roman" pitchFamily="18" charset="0"/>
                <a:cs typeface="Times New Roman" pitchFamily="18" charset="0"/>
              </a:rPr>
              <a:t>памятник древнерусской литературы конца XIV — начала XV вв.</a:t>
            </a:r>
            <a:r>
              <a:rPr lang="ru-RU" sz="2400" dirty="0" smtClean="0">
                <a:latin typeface="Times New Roman" pitchFamily="18" charset="0"/>
                <a:cs typeface="Times New Roman" pitchFamily="18" charset="0"/>
              </a:rPr>
              <a:t> </a:t>
            </a:r>
            <a:endParaRPr lang="ru-RU" sz="2400" smtClean="0">
              <a:latin typeface="Times New Roman" pitchFamily="18" charset="0"/>
              <a:cs typeface="Times New Roman" pitchFamily="18" charset="0"/>
            </a:endParaRPr>
          </a:p>
          <a:p>
            <a:r>
              <a:rPr lang="ru-RU" sz="2400" smtClean="0">
                <a:latin typeface="Times New Roman" pitchFamily="18" charset="0"/>
                <a:cs typeface="Times New Roman" pitchFamily="18" charset="0"/>
              </a:rPr>
              <a:t>Рассказывает </a:t>
            </a:r>
            <a:r>
              <a:rPr lang="ru-RU" sz="2400" dirty="0" smtClean="0">
                <a:latin typeface="Times New Roman" pitchFamily="18" charset="0"/>
                <a:cs typeface="Times New Roman" pitchFamily="18" charset="0"/>
              </a:rPr>
              <a:t>о победе русских войск, возглавлявшихся великим князем Московским Дмитрием Ивановичем (Донским) и его двоюродным братом Владимиром Андреевичем, над монголо-татарскими войсками правителя Золотой Орды Мамая.</a:t>
            </a:r>
            <a:endParaRPr lang="ru-RU"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chemeClr val="bg2"/>
                </a:solidFill>
                <a:latin typeface="Times New Roman" pitchFamily="18" charset="0"/>
                <a:ea typeface="Times New Roman" pitchFamily="18" charset="0"/>
                <a:cs typeface="Times New Roman" pitchFamily="18" charset="0"/>
              </a:rPr>
              <a:t>В какое время появилось </a:t>
            </a:r>
            <a:r>
              <a:rPr lang="ru-RU" sz="2800" dirty="0">
                <a:solidFill>
                  <a:schemeClr val="bg2"/>
                </a:solidFill>
                <a:latin typeface="Times New Roman" pitchFamily="18" charset="0"/>
                <a:ea typeface="Times New Roman" pitchFamily="18" charset="0"/>
                <a:cs typeface="Times New Roman" pitchFamily="18" charset="0"/>
              </a:rPr>
              <a:t>произведение  «Слово о полку Игореве»  </a:t>
            </a:r>
            <a:r>
              <a:rPr lang="ru-RU" sz="2800" dirty="0" smtClean="0">
                <a:solidFill>
                  <a:schemeClr val="bg2"/>
                </a:solidFill>
                <a:latin typeface="Times New Roman" pitchFamily="18" charset="0"/>
                <a:ea typeface="Times New Roman" pitchFamily="18" charset="0"/>
                <a:cs typeface="Times New Roman" pitchFamily="18" charset="0"/>
              </a:rPr>
              <a:t>И о чем оно?</a:t>
            </a:r>
            <a:endParaRPr lang="ru-RU" sz="2800" dirty="0"/>
          </a:p>
        </p:txBody>
      </p:sp>
      <p:pic>
        <p:nvPicPr>
          <p:cNvPr id="3074" name="Picture 2"/>
          <p:cNvPicPr>
            <a:picLocks noChangeAspect="1" noChangeArrowheads="1"/>
          </p:cNvPicPr>
          <p:nvPr/>
        </p:nvPicPr>
        <p:blipFill>
          <a:blip r:embed="rId2" cstate="print"/>
          <a:srcRect/>
          <a:stretch>
            <a:fillRect/>
          </a:stretch>
        </p:blipFill>
        <p:spPr bwMode="auto">
          <a:xfrm>
            <a:off x="2643174" y="1357298"/>
            <a:ext cx="3690950" cy="524114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1071546"/>
            <a:ext cx="7286676"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b="1" dirty="0" smtClean="0">
                <a:solidFill>
                  <a:schemeClr val="dk1"/>
                </a:solidFill>
                <a:latin typeface="Times New Roman" pitchFamily="18" charset="0"/>
                <a:cs typeface="Times New Roman" pitchFamily="18" charset="0"/>
              </a:rPr>
              <a:t>«Слово о полку Игореве» </a:t>
            </a:r>
            <a:r>
              <a:rPr lang="ru-RU" sz="2800" dirty="0" smtClean="0">
                <a:solidFill>
                  <a:schemeClr val="dk1"/>
                </a:solidFill>
                <a:latin typeface="Times New Roman" pitchFamily="18" charset="0"/>
                <a:cs typeface="Times New Roman" pitchFamily="18" charset="0"/>
              </a:rPr>
              <a:t> — самый известный памятник древнерусской литературы. В основе сюжета — неудачный поход 1185 года русских князей на половцев, предпринятый новгород-северским князем Игорем Святославичем. Подавляющее большинство исследователей датируют «Слово» </a:t>
            </a:r>
            <a:r>
              <a:rPr lang="ru-RU" sz="2800" b="1" dirty="0" smtClean="0">
                <a:solidFill>
                  <a:srgbClr val="FF0000"/>
                </a:solidFill>
                <a:latin typeface="Times New Roman" pitchFamily="18" charset="0"/>
                <a:cs typeface="Times New Roman" pitchFamily="18" charset="0"/>
              </a:rPr>
              <a:t>концом XII века, </a:t>
            </a:r>
            <a:r>
              <a:rPr lang="ru-RU" sz="2800" dirty="0" smtClean="0">
                <a:solidFill>
                  <a:schemeClr val="dk1"/>
                </a:solidFill>
                <a:latin typeface="Times New Roman" pitchFamily="18" charset="0"/>
                <a:cs typeface="Times New Roman" pitchFamily="18" charset="0"/>
              </a:rPr>
              <a:t>вскоре после описываемого события (часто тем же 1185 годом, реже одним-двумя годами позже).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bg1"/>
                </a:solidFill>
                <a:latin typeface="Times New Roman" pitchFamily="18" charset="0"/>
                <a:ea typeface="Times New Roman" pitchFamily="18" charset="0"/>
                <a:cs typeface="Times New Roman" pitchFamily="18" charset="0"/>
              </a:rPr>
              <a:t>Когда </a:t>
            </a:r>
            <a:r>
              <a:rPr lang="ru-RU" sz="3200" dirty="0" smtClean="0">
                <a:solidFill>
                  <a:schemeClr val="bg1"/>
                </a:solidFill>
                <a:latin typeface="Times New Roman" pitchFamily="18" charset="0"/>
                <a:ea typeface="Times New Roman" pitchFamily="18" charset="0"/>
                <a:cs typeface="Times New Roman" pitchFamily="18" charset="0"/>
              </a:rPr>
              <a:t>был </a:t>
            </a:r>
            <a:r>
              <a:rPr lang="ru-RU" sz="3200" dirty="0" smtClean="0">
                <a:solidFill>
                  <a:schemeClr val="bg1"/>
                </a:solidFill>
                <a:latin typeface="Times New Roman" pitchFamily="18" charset="0"/>
                <a:ea typeface="Times New Roman" pitchFamily="18" charset="0"/>
                <a:cs typeface="Times New Roman" pitchFamily="18" charset="0"/>
              </a:rPr>
              <a:t>построен Софийский собор в Новгороде?</a:t>
            </a:r>
            <a:endParaRPr lang="ru-RU" sz="3200" dirty="0">
              <a:solidFill>
                <a:schemeClr val="bg1"/>
              </a:solidFill>
            </a:endParaRPr>
          </a:p>
        </p:txBody>
      </p:sp>
      <p:pic>
        <p:nvPicPr>
          <p:cNvPr id="3" name="Picture 2"/>
          <p:cNvPicPr>
            <a:picLocks noChangeAspect="1" noChangeArrowheads="1"/>
          </p:cNvPicPr>
          <p:nvPr/>
        </p:nvPicPr>
        <p:blipFill>
          <a:blip r:embed="rId2" cstate="email"/>
          <a:srcRect/>
          <a:stretch>
            <a:fillRect/>
          </a:stretch>
        </p:blipFill>
        <p:spPr bwMode="auto">
          <a:xfrm>
            <a:off x="1071538" y="1714488"/>
            <a:ext cx="7143800" cy="475509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961</Words>
  <Application>Microsoft Office PowerPoint</Application>
  <PresentationFormat>Экран (4:3)</PresentationFormat>
  <Paragraphs>88</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Слайд 1</vt:lpstr>
      <vt:lpstr>Слайд 2</vt:lpstr>
      <vt:lpstr>В какое время  появилось произведение «Моление Даниила Заточника » И о чем оно?</vt:lpstr>
      <vt:lpstr>Слайд 4</vt:lpstr>
      <vt:lpstr>В какое время появилось произведение  «Задонщина»  И о чем оно?</vt:lpstr>
      <vt:lpstr>Слайд 6</vt:lpstr>
      <vt:lpstr>В какое время появилось произведение  «Слово о полку Игореве»  И о чем оно?</vt:lpstr>
      <vt:lpstr>Слайд 8</vt:lpstr>
      <vt:lpstr>Когда был построен Софийский собор в Новгороде?</vt:lpstr>
      <vt:lpstr>Слайд 10</vt:lpstr>
      <vt:lpstr>Когда был построен Софийский собор в Киеве?</vt:lpstr>
      <vt:lpstr>Слайд 12</vt:lpstr>
      <vt:lpstr> Когда и кем был создан алфавит на Руси?</vt:lpstr>
      <vt:lpstr>Слайд 14</vt:lpstr>
      <vt:lpstr>Когда был построен Московский Кремль?</vt:lpstr>
      <vt:lpstr>Слайд 16</vt:lpstr>
      <vt:lpstr>Кто расписывал Ферапонтов монастырь?</vt:lpstr>
      <vt:lpstr>Слайд 18</vt:lpstr>
      <vt:lpstr>Слайд 19</vt:lpstr>
      <vt:lpstr>Слайд 20</vt:lpstr>
      <vt:lpstr>Начало книгопечатания на Руси</vt:lpstr>
      <vt:lpstr>Слайд 22</vt:lpstr>
      <vt:lpstr>Что такое узорочье?</vt:lpstr>
      <vt:lpstr>Слайд 24</vt:lpstr>
      <vt:lpstr>Что такое Смальта?</vt:lpstr>
      <vt:lpstr>Слайд 26</vt:lpstr>
      <vt:lpstr>Какой стиль в архитектуре называют шатровым?</vt:lpstr>
      <vt:lpstr>Слайд 28</vt:lpstr>
      <vt:lpstr>Какой стиль называют классическим?</vt:lpstr>
      <vt:lpstr>Слайд 30</vt:lpstr>
      <vt:lpstr>Что за стиль – «нарышкинское барокко»?</vt:lpstr>
      <vt:lpstr>Слайд 32</vt:lpstr>
      <vt:lpstr>Когда и кем построен Собор Василия Блаженного?</vt:lpstr>
      <vt:lpstr>Слайд 34</vt:lpstr>
      <vt:lpstr>Когда и кем была построена церковь Вознесения в Коломенском?</vt:lpstr>
      <vt:lpstr>Слайд 36</vt:lpstr>
      <vt:lpstr>Когда и кем построено здание Адмиралтейства?</vt:lpstr>
      <vt:lpstr>Слайд 38</vt:lpstr>
      <vt:lpstr>Когда и кем построен Петропавловский собор?</vt:lpstr>
      <vt:lpstr>Слайд 40</vt:lpstr>
      <vt:lpstr>Когда и кем построен дом Пашкова в Москве?</vt:lpstr>
      <vt:lpstr>Слайд 42</vt:lpstr>
      <vt:lpstr>Когда и кем построен Летний дворец Петра I?</vt:lpstr>
      <vt:lpstr>Слайд 44</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Леонид</dc:creator>
  <cp:lastModifiedBy>Леонид</cp:lastModifiedBy>
  <cp:revision>94</cp:revision>
  <dcterms:created xsi:type="dcterms:W3CDTF">2009-11-08T04:31:10Z</dcterms:created>
  <dcterms:modified xsi:type="dcterms:W3CDTF">2009-11-08T10:05:10Z</dcterms:modified>
</cp:coreProperties>
</file>