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21"/>
  </p:notesMasterIdLst>
  <p:sldIdLst>
    <p:sldId id="263" r:id="rId2"/>
    <p:sldId id="262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8" r:id="rId14"/>
    <p:sldId id="283" r:id="rId15"/>
    <p:sldId id="284" r:id="rId16"/>
    <p:sldId id="285" r:id="rId17"/>
    <p:sldId id="277" r:id="rId18"/>
    <p:sldId id="288" r:id="rId19"/>
    <p:sldId id="290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00FF"/>
    <a:srgbClr val="003366"/>
    <a:srgbClr val="008080"/>
    <a:srgbClr val="333399"/>
    <a:srgbClr val="666699"/>
    <a:srgbClr val="009999"/>
    <a:srgbClr val="FF3300"/>
    <a:srgbClr val="33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493" autoAdjust="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87D341-96C3-4F2E-9A5C-6F306A74B611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A9653E-97EB-4174-B897-B83103FD0844}">
      <dgm:prSet phldrT="[Текст]" custT="1"/>
      <dgm:spPr/>
      <dgm:t>
        <a:bodyPr/>
        <a:lstStyle/>
        <a:p>
          <a:r>
            <a:rPr lang="ru-RU" sz="2400" dirty="0" smtClean="0"/>
            <a:t>клетка</a:t>
          </a:r>
          <a:endParaRPr lang="ru-RU" sz="2400" dirty="0"/>
        </a:p>
      </dgm:t>
    </dgm:pt>
    <dgm:pt modelId="{D4F46B6F-2AC5-4E2B-8346-6357EB8EB47C}" type="parTrans" cxnId="{E0971281-A66D-4B14-B97B-6DBBF79F2B20}">
      <dgm:prSet/>
      <dgm:spPr/>
      <dgm:t>
        <a:bodyPr/>
        <a:lstStyle/>
        <a:p>
          <a:endParaRPr lang="ru-RU"/>
        </a:p>
      </dgm:t>
    </dgm:pt>
    <dgm:pt modelId="{227214A0-B264-46A8-BBAD-ABB6668E1530}" type="sibTrans" cxnId="{E0971281-A66D-4B14-B97B-6DBBF79F2B20}">
      <dgm:prSet/>
      <dgm:spPr/>
      <dgm:t>
        <a:bodyPr/>
        <a:lstStyle/>
        <a:p>
          <a:endParaRPr lang="ru-RU"/>
        </a:p>
      </dgm:t>
    </dgm:pt>
    <dgm:pt modelId="{E9CB8667-64DE-4366-A622-25A39708F113}">
      <dgm:prSet phldrT="[Текст]" custT="1"/>
      <dgm:spPr/>
      <dgm:t>
        <a:bodyPr/>
        <a:lstStyle/>
        <a:p>
          <a:r>
            <a:rPr lang="ru-RU" sz="1800" dirty="0" smtClean="0"/>
            <a:t>Клеточная оболочка</a:t>
          </a:r>
          <a:endParaRPr lang="ru-RU" sz="1800" dirty="0"/>
        </a:p>
      </dgm:t>
    </dgm:pt>
    <dgm:pt modelId="{1ECAC45E-DC54-45BC-9C7A-D4E08EA0AE95}" type="parTrans" cxnId="{13F7FA2C-37F5-498B-98DA-F0463C5E8777}">
      <dgm:prSet/>
      <dgm:spPr/>
      <dgm:t>
        <a:bodyPr/>
        <a:lstStyle/>
        <a:p>
          <a:endParaRPr lang="ru-RU"/>
        </a:p>
      </dgm:t>
    </dgm:pt>
    <dgm:pt modelId="{5E34CB7B-8966-4F84-924C-66F14D896950}" type="sibTrans" cxnId="{13F7FA2C-37F5-498B-98DA-F0463C5E8777}">
      <dgm:prSet/>
      <dgm:spPr/>
      <dgm:t>
        <a:bodyPr/>
        <a:lstStyle/>
        <a:p>
          <a:endParaRPr lang="ru-RU"/>
        </a:p>
      </dgm:t>
    </dgm:pt>
    <dgm:pt modelId="{182266E0-BFC8-47BE-9DFE-26B50537396D}">
      <dgm:prSet phldrT="[Текст]" custT="1"/>
      <dgm:spPr/>
      <dgm:t>
        <a:bodyPr/>
        <a:lstStyle/>
        <a:p>
          <a:r>
            <a:rPr lang="ru-RU" sz="1200" dirty="0" smtClean="0"/>
            <a:t>Органоиды и включения</a:t>
          </a:r>
          <a:endParaRPr lang="ru-RU" sz="1200" dirty="0"/>
        </a:p>
      </dgm:t>
    </dgm:pt>
    <dgm:pt modelId="{04AF566D-1B9F-4EAD-8D21-FC7C36EA70F7}" type="parTrans" cxnId="{72AE7840-ADF1-462E-A5BD-8DDBF9D0E1F6}">
      <dgm:prSet/>
      <dgm:spPr/>
      <dgm:t>
        <a:bodyPr/>
        <a:lstStyle/>
        <a:p>
          <a:endParaRPr lang="ru-RU"/>
        </a:p>
      </dgm:t>
    </dgm:pt>
    <dgm:pt modelId="{0BDB19D0-7BC0-42F1-A3B7-49483F243B07}" type="sibTrans" cxnId="{72AE7840-ADF1-462E-A5BD-8DDBF9D0E1F6}">
      <dgm:prSet/>
      <dgm:spPr/>
      <dgm:t>
        <a:bodyPr/>
        <a:lstStyle/>
        <a:p>
          <a:endParaRPr lang="ru-RU"/>
        </a:p>
      </dgm:t>
    </dgm:pt>
    <dgm:pt modelId="{DE72DFD5-3688-44DC-A6BE-291F86DFC968}">
      <dgm:prSet phldrT="[Текст]" custT="1"/>
      <dgm:spPr/>
      <dgm:t>
        <a:bodyPr/>
        <a:lstStyle/>
        <a:p>
          <a:r>
            <a:rPr lang="ru-RU" sz="1800" dirty="0" smtClean="0"/>
            <a:t>Цитоплазма</a:t>
          </a:r>
          <a:endParaRPr lang="ru-RU" sz="1800" dirty="0"/>
        </a:p>
      </dgm:t>
    </dgm:pt>
    <dgm:pt modelId="{CF2C1DA4-B3A7-4986-B6B4-42F93B648AB1}" type="parTrans" cxnId="{C01C3AEA-B8BE-49E3-AA77-8FB7C65B9BFC}">
      <dgm:prSet/>
      <dgm:spPr/>
      <dgm:t>
        <a:bodyPr/>
        <a:lstStyle/>
        <a:p>
          <a:endParaRPr lang="ru-RU"/>
        </a:p>
      </dgm:t>
    </dgm:pt>
    <dgm:pt modelId="{7D72544C-0A3D-4908-B37B-73BC02012742}" type="sibTrans" cxnId="{C01C3AEA-B8BE-49E3-AA77-8FB7C65B9BFC}">
      <dgm:prSet/>
      <dgm:spPr/>
      <dgm:t>
        <a:bodyPr/>
        <a:lstStyle/>
        <a:p>
          <a:endParaRPr lang="ru-RU"/>
        </a:p>
      </dgm:t>
    </dgm:pt>
    <dgm:pt modelId="{FBA7EECC-8760-4F53-AAD7-0D1DF283E1BA}">
      <dgm:prSet phldrT="[Текст]" custT="1"/>
      <dgm:spPr/>
      <dgm:t>
        <a:bodyPr/>
        <a:lstStyle/>
        <a:p>
          <a:r>
            <a:rPr lang="ru-RU" sz="1400" dirty="0" smtClean="0"/>
            <a:t>Живое содержимое</a:t>
          </a:r>
          <a:endParaRPr lang="ru-RU" sz="1400" dirty="0"/>
        </a:p>
      </dgm:t>
    </dgm:pt>
    <dgm:pt modelId="{4B1FE017-B6E2-4503-A72C-2015485EAB83}" type="parTrans" cxnId="{F3AF709E-D69A-4A45-8980-2BF4F12CB910}">
      <dgm:prSet/>
      <dgm:spPr/>
      <dgm:t>
        <a:bodyPr/>
        <a:lstStyle/>
        <a:p>
          <a:endParaRPr lang="ru-RU"/>
        </a:p>
      </dgm:t>
    </dgm:pt>
    <dgm:pt modelId="{4842F445-61C9-4D9E-AB6A-BA6205B8D748}" type="sibTrans" cxnId="{F3AF709E-D69A-4A45-8980-2BF4F12CB910}">
      <dgm:prSet/>
      <dgm:spPr/>
      <dgm:t>
        <a:bodyPr/>
        <a:lstStyle/>
        <a:p>
          <a:endParaRPr lang="ru-RU"/>
        </a:p>
      </dgm:t>
    </dgm:pt>
    <dgm:pt modelId="{764045D0-CC72-4458-9EC7-1CAF02CD5FF6}">
      <dgm:prSet phldrT="[Текст]" custT="1"/>
      <dgm:spPr/>
      <dgm:t>
        <a:bodyPr/>
        <a:lstStyle/>
        <a:p>
          <a:r>
            <a:rPr lang="ru-RU" sz="2000" dirty="0" smtClean="0"/>
            <a:t>Ядро</a:t>
          </a:r>
          <a:endParaRPr lang="ru-RU" sz="2000" dirty="0"/>
        </a:p>
      </dgm:t>
    </dgm:pt>
    <dgm:pt modelId="{7EF32A27-B302-4F3F-BDC6-DB445CFD4B90}" type="parTrans" cxnId="{351A3108-392A-4967-912A-A415D1C2D307}">
      <dgm:prSet/>
      <dgm:spPr/>
      <dgm:t>
        <a:bodyPr/>
        <a:lstStyle/>
        <a:p>
          <a:endParaRPr lang="ru-RU"/>
        </a:p>
      </dgm:t>
    </dgm:pt>
    <dgm:pt modelId="{60758178-2F4B-4C0B-9363-F2CC8CA94A0B}" type="sibTrans" cxnId="{351A3108-392A-4967-912A-A415D1C2D307}">
      <dgm:prSet/>
      <dgm:spPr/>
      <dgm:t>
        <a:bodyPr/>
        <a:lstStyle/>
        <a:p>
          <a:endParaRPr lang="ru-RU"/>
        </a:p>
      </dgm:t>
    </dgm:pt>
    <dgm:pt modelId="{72A768EB-F3C1-4DC3-8594-7DCD82CC9A82}" type="pres">
      <dgm:prSet presAssocID="{5E87D341-96C3-4F2E-9A5C-6F306A74B61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13433C1-7B1E-4995-89ED-1C8241B28852}" type="pres">
      <dgm:prSet presAssocID="{7FA9653E-97EB-4174-B897-B83103FD0844}" presName="vertOne" presStyleCnt="0"/>
      <dgm:spPr/>
    </dgm:pt>
    <dgm:pt modelId="{0AAE9777-B332-4782-931B-6DCA81E7C877}" type="pres">
      <dgm:prSet presAssocID="{7FA9653E-97EB-4174-B897-B83103FD0844}" presName="txOne" presStyleLbl="node0" presStyleIdx="0" presStyleCnt="1" custLinFactY="-197084" custLinFactNeighborX="-770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D8525A-2DCC-4FE6-9304-5B3D798D5881}" type="pres">
      <dgm:prSet presAssocID="{7FA9653E-97EB-4174-B897-B83103FD0844}" presName="parTransOne" presStyleCnt="0"/>
      <dgm:spPr/>
    </dgm:pt>
    <dgm:pt modelId="{18E95C77-8800-4E64-970E-4F7804E7C99F}" type="pres">
      <dgm:prSet presAssocID="{7FA9653E-97EB-4174-B897-B83103FD0844}" presName="horzOne" presStyleCnt="0"/>
      <dgm:spPr/>
    </dgm:pt>
    <dgm:pt modelId="{363A258B-D739-40F6-A8A2-663E2419B957}" type="pres">
      <dgm:prSet presAssocID="{E9CB8667-64DE-4366-A622-25A39708F113}" presName="vertTwo" presStyleCnt="0"/>
      <dgm:spPr/>
    </dgm:pt>
    <dgm:pt modelId="{1BC68C04-4C76-4532-8C11-05987E522947}" type="pres">
      <dgm:prSet presAssocID="{E9CB8667-64DE-4366-A622-25A39708F113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3CC2FE-A9A8-4E2C-B4F2-CFF0C4789219}" type="pres">
      <dgm:prSet presAssocID="{E9CB8667-64DE-4366-A622-25A39708F113}" presName="parTransTwo" presStyleCnt="0"/>
      <dgm:spPr/>
    </dgm:pt>
    <dgm:pt modelId="{EF58C103-3E69-4918-B2E8-DACF7C85151C}" type="pres">
      <dgm:prSet presAssocID="{E9CB8667-64DE-4366-A622-25A39708F113}" presName="horzTwo" presStyleCnt="0"/>
      <dgm:spPr/>
    </dgm:pt>
    <dgm:pt modelId="{6E56E835-9805-4D5B-94C0-4DFC8252D917}" type="pres">
      <dgm:prSet presAssocID="{182266E0-BFC8-47BE-9DFE-26B50537396D}" presName="vertThree" presStyleCnt="0"/>
      <dgm:spPr/>
    </dgm:pt>
    <dgm:pt modelId="{83973FB0-8054-471E-8234-3875B593C65B}" type="pres">
      <dgm:prSet presAssocID="{182266E0-BFC8-47BE-9DFE-26B50537396D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A6C978-4755-4436-80A4-E1041A43A142}" type="pres">
      <dgm:prSet presAssocID="{182266E0-BFC8-47BE-9DFE-26B50537396D}" presName="horzThree" presStyleCnt="0"/>
      <dgm:spPr/>
    </dgm:pt>
    <dgm:pt modelId="{07593132-3C0E-4D6F-BA20-7033423F8EC1}" type="pres">
      <dgm:prSet presAssocID="{0BDB19D0-7BC0-42F1-A3B7-49483F243B07}" presName="sibSpaceThree" presStyleCnt="0"/>
      <dgm:spPr/>
    </dgm:pt>
    <dgm:pt modelId="{6B67F632-48A5-4C78-929F-83339145EF7C}" type="pres">
      <dgm:prSet presAssocID="{DE72DFD5-3688-44DC-A6BE-291F86DFC968}" presName="vertThree" presStyleCnt="0"/>
      <dgm:spPr/>
    </dgm:pt>
    <dgm:pt modelId="{13314DE7-40BB-45F6-B391-0DF50A3C282C}" type="pres">
      <dgm:prSet presAssocID="{DE72DFD5-3688-44DC-A6BE-291F86DFC968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FA7078-15AE-4313-87E4-4EDCBDCB8A91}" type="pres">
      <dgm:prSet presAssocID="{DE72DFD5-3688-44DC-A6BE-291F86DFC968}" presName="horzThree" presStyleCnt="0"/>
      <dgm:spPr/>
    </dgm:pt>
    <dgm:pt modelId="{6C81A9F4-7E05-4EF4-A39C-5502F296F68E}" type="pres">
      <dgm:prSet presAssocID="{5E34CB7B-8966-4F84-924C-66F14D896950}" presName="sibSpaceTwo" presStyleCnt="0"/>
      <dgm:spPr/>
    </dgm:pt>
    <dgm:pt modelId="{C9784963-4D3A-40E6-ACAB-589CC956124D}" type="pres">
      <dgm:prSet presAssocID="{FBA7EECC-8760-4F53-AAD7-0D1DF283E1BA}" presName="vertTwo" presStyleCnt="0"/>
      <dgm:spPr/>
    </dgm:pt>
    <dgm:pt modelId="{060EA30F-3D01-4C72-B17D-BF7D9AAEB576}" type="pres">
      <dgm:prSet presAssocID="{FBA7EECC-8760-4F53-AAD7-0D1DF283E1BA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087F7B-F639-4DE0-9804-A60946BDC704}" type="pres">
      <dgm:prSet presAssocID="{FBA7EECC-8760-4F53-AAD7-0D1DF283E1BA}" presName="parTransTwo" presStyleCnt="0"/>
      <dgm:spPr/>
    </dgm:pt>
    <dgm:pt modelId="{4EEA1321-6E08-403F-962A-4C39D1597A49}" type="pres">
      <dgm:prSet presAssocID="{FBA7EECC-8760-4F53-AAD7-0D1DF283E1BA}" presName="horzTwo" presStyleCnt="0"/>
      <dgm:spPr/>
    </dgm:pt>
    <dgm:pt modelId="{9723F66B-8A94-4736-98E3-8480993235CB}" type="pres">
      <dgm:prSet presAssocID="{764045D0-CC72-4458-9EC7-1CAF02CD5FF6}" presName="vertThree" presStyleCnt="0"/>
      <dgm:spPr/>
    </dgm:pt>
    <dgm:pt modelId="{B8D05CC2-4878-4D83-8A21-E61919CEFBF0}" type="pres">
      <dgm:prSet presAssocID="{764045D0-CC72-4458-9EC7-1CAF02CD5FF6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CBA7AA-E3F5-4401-A49B-BD3B34185403}" type="pres">
      <dgm:prSet presAssocID="{764045D0-CC72-4458-9EC7-1CAF02CD5FF6}" presName="horzThree" presStyleCnt="0"/>
      <dgm:spPr/>
    </dgm:pt>
  </dgm:ptLst>
  <dgm:cxnLst>
    <dgm:cxn modelId="{C01C3AEA-B8BE-49E3-AA77-8FB7C65B9BFC}" srcId="{E9CB8667-64DE-4366-A622-25A39708F113}" destId="{DE72DFD5-3688-44DC-A6BE-291F86DFC968}" srcOrd="1" destOrd="0" parTransId="{CF2C1DA4-B3A7-4986-B6B4-42F93B648AB1}" sibTransId="{7D72544C-0A3D-4908-B37B-73BC02012742}"/>
    <dgm:cxn modelId="{2E4DF708-BA44-4A8C-B5C6-62B02347DEE1}" type="presOf" srcId="{5E87D341-96C3-4F2E-9A5C-6F306A74B611}" destId="{72A768EB-F3C1-4DC3-8594-7DCD82CC9A82}" srcOrd="0" destOrd="0" presId="urn:microsoft.com/office/officeart/2005/8/layout/hierarchy4"/>
    <dgm:cxn modelId="{44968205-C5D0-40EA-95D5-BFDD94CF63A2}" type="presOf" srcId="{182266E0-BFC8-47BE-9DFE-26B50537396D}" destId="{83973FB0-8054-471E-8234-3875B593C65B}" srcOrd="0" destOrd="0" presId="urn:microsoft.com/office/officeart/2005/8/layout/hierarchy4"/>
    <dgm:cxn modelId="{E0971281-A66D-4B14-B97B-6DBBF79F2B20}" srcId="{5E87D341-96C3-4F2E-9A5C-6F306A74B611}" destId="{7FA9653E-97EB-4174-B897-B83103FD0844}" srcOrd="0" destOrd="0" parTransId="{D4F46B6F-2AC5-4E2B-8346-6357EB8EB47C}" sibTransId="{227214A0-B264-46A8-BBAD-ABB6668E1530}"/>
    <dgm:cxn modelId="{351A3108-392A-4967-912A-A415D1C2D307}" srcId="{FBA7EECC-8760-4F53-AAD7-0D1DF283E1BA}" destId="{764045D0-CC72-4458-9EC7-1CAF02CD5FF6}" srcOrd="0" destOrd="0" parTransId="{7EF32A27-B302-4F3F-BDC6-DB445CFD4B90}" sibTransId="{60758178-2F4B-4C0B-9363-F2CC8CA94A0B}"/>
    <dgm:cxn modelId="{F8E62752-0068-41FA-963D-5BFD11AAAACD}" type="presOf" srcId="{7FA9653E-97EB-4174-B897-B83103FD0844}" destId="{0AAE9777-B332-4782-931B-6DCA81E7C877}" srcOrd="0" destOrd="0" presId="urn:microsoft.com/office/officeart/2005/8/layout/hierarchy4"/>
    <dgm:cxn modelId="{7275EFD5-5146-404D-82AE-BC4985899363}" type="presOf" srcId="{E9CB8667-64DE-4366-A622-25A39708F113}" destId="{1BC68C04-4C76-4532-8C11-05987E522947}" srcOrd="0" destOrd="0" presId="urn:microsoft.com/office/officeart/2005/8/layout/hierarchy4"/>
    <dgm:cxn modelId="{0A6D5C15-3D8E-42CA-991A-318C4DC34BFD}" type="presOf" srcId="{764045D0-CC72-4458-9EC7-1CAF02CD5FF6}" destId="{B8D05CC2-4878-4D83-8A21-E61919CEFBF0}" srcOrd="0" destOrd="0" presId="urn:microsoft.com/office/officeart/2005/8/layout/hierarchy4"/>
    <dgm:cxn modelId="{72AE7840-ADF1-462E-A5BD-8DDBF9D0E1F6}" srcId="{E9CB8667-64DE-4366-A622-25A39708F113}" destId="{182266E0-BFC8-47BE-9DFE-26B50537396D}" srcOrd="0" destOrd="0" parTransId="{04AF566D-1B9F-4EAD-8D21-FC7C36EA70F7}" sibTransId="{0BDB19D0-7BC0-42F1-A3B7-49483F243B07}"/>
    <dgm:cxn modelId="{57611B96-C3DF-4DF5-97BB-D0B5456C2F37}" type="presOf" srcId="{DE72DFD5-3688-44DC-A6BE-291F86DFC968}" destId="{13314DE7-40BB-45F6-B391-0DF50A3C282C}" srcOrd="0" destOrd="0" presId="urn:microsoft.com/office/officeart/2005/8/layout/hierarchy4"/>
    <dgm:cxn modelId="{F3AF709E-D69A-4A45-8980-2BF4F12CB910}" srcId="{7FA9653E-97EB-4174-B897-B83103FD0844}" destId="{FBA7EECC-8760-4F53-AAD7-0D1DF283E1BA}" srcOrd="1" destOrd="0" parTransId="{4B1FE017-B6E2-4503-A72C-2015485EAB83}" sibTransId="{4842F445-61C9-4D9E-AB6A-BA6205B8D748}"/>
    <dgm:cxn modelId="{90CFD1ED-89EE-472B-82E3-C1DAA5BFC6A9}" type="presOf" srcId="{FBA7EECC-8760-4F53-AAD7-0D1DF283E1BA}" destId="{060EA30F-3D01-4C72-B17D-BF7D9AAEB576}" srcOrd="0" destOrd="0" presId="urn:microsoft.com/office/officeart/2005/8/layout/hierarchy4"/>
    <dgm:cxn modelId="{13F7FA2C-37F5-498B-98DA-F0463C5E8777}" srcId="{7FA9653E-97EB-4174-B897-B83103FD0844}" destId="{E9CB8667-64DE-4366-A622-25A39708F113}" srcOrd="0" destOrd="0" parTransId="{1ECAC45E-DC54-45BC-9C7A-D4E08EA0AE95}" sibTransId="{5E34CB7B-8966-4F84-924C-66F14D896950}"/>
    <dgm:cxn modelId="{247D72FD-A091-44EA-B97E-A14BE1B09B1B}" type="presParOf" srcId="{72A768EB-F3C1-4DC3-8594-7DCD82CC9A82}" destId="{A13433C1-7B1E-4995-89ED-1C8241B28852}" srcOrd="0" destOrd="0" presId="urn:microsoft.com/office/officeart/2005/8/layout/hierarchy4"/>
    <dgm:cxn modelId="{4B57CC42-7952-4F2C-B9C3-81DC7E5DC1F7}" type="presParOf" srcId="{A13433C1-7B1E-4995-89ED-1C8241B28852}" destId="{0AAE9777-B332-4782-931B-6DCA81E7C877}" srcOrd="0" destOrd="0" presId="urn:microsoft.com/office/officeart/2005/8/layout/hierarchy4"/>
    <dgm:cxn modelId="{ED2B6C01-08E1-447E-B599-C71B3C0E1694}" type="presParOf" srcId="{A13433C1-7B1E-4995-89ED-1C8241B28852}" destId="{52D8525A-2DCC-4FE6-9304-5B3D798D5881}" srcOrd="1" destOrd="0" presId="urn:microsoft.com/office/officeart/2005/8/layout/hierarchy4"/>
    <dgm:cxn modelId="{38D58FA9-7213-4AB2-B383-FD6149CD8BEF}" type="presParOf" srcId="{A13433C1-7B1E-4995-89ED-1C8241B28852}" destId="{18E95C77-8800-4E64-970E-4F7804E7C99F}" srcOrd="2" destOrd="0" presId="urn:microsoft.com/office/officeart/2005/8/layout/hierarchy4"/>
    <dgm:cxn modelId="{3045B670-7DEC-4D64-8808-6CF18CE0682D}" type="presParOf" srcId="{18E95C77-8800-4E64-970E-4F7804E7C99F}" destId="{363A258B-D739-40F6-A8A2-663E2419B957}" srcOrd="0" destOrd="0" presId="urn:microsoft.com/office/officeart/2005/8/layout/hierarchy4"/>
    <dgm:cxn modelId="{0E5DDD4D-3675-4140-9BCE-955C7D5A513E}" type="presParOf" srcId="{363A258B-D739-40F6-A8A2-663E2419B957}" destId="{1BC68C04-4C76-4532-8C11-05987E522947}" srcOrd="0" destOrd="0" presId="urn:microsoft.com/office/officeart/2005/8/layout/hierarchy4"/>
    <dgm:cxn modelId="{CD72C9EC-C080-4C34-84E4-7B49D65321E9}" type="presParOf" srcId="{363A258B-D739-40F6-A8A2-663E2419B957}" destId="{D23CC2FE-A9A8-4E2C-B4F2-CFF0C4789219}" srcOrd="1" destOrd="0" presId="urn:microsoft.com/office/officeart/2005/8/layout/hierarchy4"/>
    <dgm:cxn modelId="{B1C517DE-CA69-46C3-A4B8-89B156D0D42F}" type="presParOf" srcId="{363A258B-D739-40F6-A8A2-663E2419B957}" destId="{EF58C103-3E69-4918-B2E8-DACF7C85151C}" srcOrd="2" destOrd="0" presId="urn:microsoft.com/office/officeart/2005/8/layout/hierarchy4"/>
    <dgm:cxn modelId="{A3E3F14B-E4F2-461F-BCB3-C0976358BC6C}" type="presParOf" srcId="{EF58C103-3E69-4918-B2E8-DACF7C85151C}" destId="{6E56E835-9805-4D5B-94C0-4DFC8252D917}" srcOrd="0" destOrd="0" presId="urn:microsoft.com/office/officeart/2005/8/layout/hierarchy4"/>
    <dgm:cxn modelId="{FD61D6E2-737D-4EF2-A413-ABF89B835FB2}" type="presParOf" srcId="{6E56E835-9805-4D5B-94C0-4DFC8252D917}" destId="{83973FB0-8054-471E-8234-3875B593C65B}" srcOrd="0" destOrd="0" presId="urn:microsoft.com/office/officeart/2005/8/layout/hierarchy4"/>
    <dgm:cxn modelId="{A9E645A3-A65F-4C5E-890E-1702524626F0}" type="presParOf" srcId="{6E56E835-9805-4D5B-94C0-4DFC8252D917}" destId="{22A6C978-4755-4436-80A4-E1041A43A142}" srcOrd="1" destOrd="0" presId="urn:microsoft.com/office/officeart/2005/8/layout/hierarchy4"/>
    <dgm:cxn modelId="{85253143-5E13-4513-8087-27B91884143D}" type="presParOf" srcId="{EF58C103-3E69-4918-B2E8-DACF7C85151C}" destId="{07593132-3C0E-4D6F-BA20-7033423F8EC1}" srcOrd="1" destOrd="0" presId="urn:microsoft.com/office/officeart/2005/8/layout/hierarchy4"/>
    <dgm:cxn modelId="{6E660F43-7FFF-4B47-A4C3-68FBE88B8ACE}" type="presParOf" srcId="{EF58C103-3E69-4918-B2E8-DACF7C85151C}" destId="{6B67F632-48A5-4C78-929F-83339145EF7C}" srcOrd="2" destOrd="0" presId="urn:microsoft.com/office/officeart/2005/8/layout/hierarchy4"/>
    <dgm:cxn modelId="{FC74D324-FD96-449B-ADD6-E3C7DE0F0897}" type="presParOf" srcId="{6B67F632-48A5-4C78-929F-83339145EF7C}" destId="{13314DE7-40BB-45F6-B391-0DF50A3C282C}" srcOrd="0" destOrd="0" presId="urn:microsoft.com/office/officeart/2005/8/layout/hierarchy4"/>
    <dgm:cxn modelId="{5F3CE686-E575-4F9A-B1B2-F1410BD141D0}" type="presParOf" srcId="{6B67F632-48A5-4C78-929F-83339145EF7C}" destId="{4FFA7078-15AE-4313-87E4-4EDCBDCB8A91}" srcOrd="1" destOrd="0" presId="urn:microsoft.com/office/officeart/2005/8/layout/hierarchy4"/>
    <dgm:cxn modelId="{51D2CC78-C3D6-4290-93CA-DDCDE881E5A5}" type="presParOf" srcId="{18E95C77-8800-4E64-970E-4F7804E7C99F}" destId="{6C81A9F4-7E05-4EF4-A39C-5502F296F68E}" srcOrd="1" destOrd="0" presId="urn:microsoft.com/office/officeart/2005/8/layout/hierarchy4"/>
    <dgm:cxn modelId="{F06916B7-956A-44B9-A7BE-E1637319F33D}" type="presParOf" srcId="{18E95C77-8800-4E64-970E-4F7804E7C99F}" destId="{C9784963-4D3A-40E6-ACAB-589CC956124D}" srcOrd="2" destOrd="0" presId="urn:microsoft.com/office/officeart/2005/8/layout/hierarchy4"/>
    <dgm:cxn modelId="{EC011E52-F4A3-46E0-ABF5-B11A6D82A681}" type="presParOf" srcId="{C9784963-4D3A-40E6-ACAB-589CC956124D}" destId="{060EA30F-3D01-4C72-B17D-BF7D9AAEB576}" srcOrd="0" destOrd="0" presId="urn:microsoft.com/office/officeart/2005/8/layout/hierarchy4"/>
    <dgm:cxn modelId="{7B2E5529-F714-4F5F-9B6E-FD8C88BC9772}" type="presParOf" srcId="{C9784963-4D3A-40E6-ACAB-589CC956124D}" destId="{51087F7B-F639-4DE0-9804-A60946BDC704}" srcOrd="1" destOrd="0" presId="urn:microsoft.com/office/officeart/2005/8/layout/hierarchy4"/>
    <dgm:cxn modelId="{699983B9-E112-4B15-9452-CEB90095961C}" type="presParOf" srcId="{C9784963-4D3A-40E6-ACAB-589CC956124D}" destId="{4EEA1321-6E08-403F-962A-4C39D1597A49}" srcOrd="2" destOrd="0" presId="urn:microsoft.com/office/officeart/2005/8/layout/hierarchy4"/>
    <dgm:cxn modelId="{6DC0180F-C7BC-4FD1-AA0B-E140481A9427}" type="presParOf" srcId="{4EEA1321-6E08-403F-962A-4C39D1597A49}" destId="{9723F66B-8A94-4736-98E3-8480993235CB}" srcOrd="0" destOrd="0" presId="urn:microsoft.com/office/officeart/2005/8/layout/hierarchy4"/>
    <dgm:cxn modelId="{4B1BD419-283A-4E89-A502-01A95434596B}" type="presParOf" srcId="{9723F66B-8A94-4736-98E3-8480993235CB}" destId="{B8D05CC2-4878-4D83-8A21-E61919CEFBF0}" srcOrd="0" destOrd="0" presId="urn:microsoft.com/office/officeart/2005/8/layout/hierarchy4"/>
    <dgm:cxn modelId="{766D9212-0F31-433E-AD2E-8AE1F8DC72A8}" type="presParOf" srcId="{9723F66B-8A94-4736-98E3-8480993235CB}" destId="{25CBA7AA-E3F5-4401-A49B-BD3B34185403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zh-CN" altLang="en-US"/>
              <a:t>*</a:t>
            </a:r>
            <a:endParaRPr lang="zh-CN" alt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r>
              <a:rPr lang="zh-CN" altLang="en-US"/>
              <a:t>07/16/96</a:t>
            </a:r>
            <a:endParaRPr lang="zh-CN" altLang="en-US" sz="12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zh-CN" altLang="en-US"/>
              <a:t>*</a:t>
            </a:r>
            <a:endParaRPr lang="zh-CN" alt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r>
              <a:rPr lang="zh-CN" altLang="en-US"/>
              <a:t>##</a:t>
            </a:r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57600" y="2362200"/>
            <a:ext cx="5181600" cy="403225"/>
          </a:xfrm>
        </p:spPr>
        <p:txBody>
          <a:bodyPr>
            <a:spAutoFit/>
          </a:bodyPr>
          <a:lstStyle>
            <a:lvl1pPr marL="0" indent="0">
              <a:lnSpc>
                <a:spcPct val="85000"/>
              </a:lnSpc>
              <a:buFontTx/>
              <a:buNone/>
              <a:defRPr sz="2400"/>
            </a:lvl1pPr>
          </a:lstStyle>
          <a:p>
            <a:r>
              <a:rPr lang="ru-RU" altLang="zh-CN" smtClean="0"/>
              <a:t>Образец подзаголовка</a:t>
            </a:r>
            <a:endParaRPr lang="en-US" altLang="zh-CN"/>
          </a:p>
        </p:txBody>
      </p:sp>
      <p:sp>
        <p:nvSpPr>
          <p:cNvPr id="16387" name="Rectangle 1027"/>
          <p:cNvSpPr>
            <a:spLocks noChangeArrowheads="1"/>
          </p:cNvSpPr>
          <p:nvPr/>
        </p:nvSpPr>
        <p:spPr bwMode="auto">
          <a:xfrm>
            <a:off x="0" y="1676400"/>
            <a:ext cx="914876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ctrTitle" sz="quarter"/>
          </p:nvPr>
        </p:nvSpPr>
        <p:spPr>
          <a:xfrm>
            <a:off x="3657600" y="1524000"/>
            <a:ext cx="5181600" cy="506413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 altLang="zh-CN" smtClean="0"/>
              <a:t>Образец заголовка</a:t>
            </a:r>
            <a:endParaRPr lang="en-US" altLang="zh-CN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685800"/>
            <a:ext cx="175260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00200" y="685800"/>
            <a:ext cx="51054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5064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676400" y="1981200"/>
            <a:ext cx="6781800" cy="44958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314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3500" y="1981200"/>
            <a:ext cx="3314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685800"/>
            <a:ext cx="7010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zh-CN" smtClean="0"/>
              <a:t>Click add title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6781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add text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ransition spd="med">
    <p:dissolve/>
  </p:transition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666699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66CC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66CC"/>
        </a:buClr>
        <a:buChar char="•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66CC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66CC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66CC"/>
        </a:buClr>
        <a:buChar char="•"/>
        <a:defRPr kumimoj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66CC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66CC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66CC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66CC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1928794" y="571480"/>
            <a:ext cx="5181600" cy="930127"/>
          </a:xfrm>
        </p:spPr>
        <p:txBody>
          <a:bodyPr/>
          <a:lstStyle/>
          <a:p>
            <a:r>
              <a:rPr lang="ru-RU" dirty="0" smtClean="0"/>
              <a:t>Клеточный </a:t>
            </a:r>
            <a:r>
              <a:rPr lang="ru-RU" dirty="0"/>
              <a:t>уровень </a:t>
            </a:r>
            <a:r>
              <a:rPr lang="ru-RU" dirty="0" smtClean="0"/>
              <a:t>организации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1280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2362200"/>
            <a:ext cx="5181600" cy="1034771"/>
          </a:xfrm>
        </p:spPr>
        <p:txBody>
          <a:bodyPr/>
          <a:lstStyle/>
          <a:p>
            <a:r>
              <a:rPr lang="ru-RU" dirty="0"/>
              <a:t>Основные положения клеточной теории. Общие сведения о клетке. Клеточная мембрана. Цитоплазма.</a:t>
            </a:r>
            <a:endParaRPr lang="en-US" altLang="zh-CN" dirty="0">
              <a:ea typeface="宋体" pitchFamily="2" charset="-122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9" grpId="0"/>
      <p:bldP spid="1128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511551"/>
          </a:xfrm>
        </p:spPr>
        <p:txBody>
          <a:bodyPr/>
          <a:lstStyle/>
          <a:p>
            <a:r>
              <a:rPr lang="ru-RU" dirty="0"/>
              <a:t>первая клеточная теория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всему </a:t>
            </a:r>
            <a:r>
              <a:rPr lang="ru-RU" dirty="0"/>
              <a:t>живому свойственно клеточное строение</a:t>
            </a:r>
          </a:p>
          <a:p>
            <a:r>
              <a:rPr lang="ru-RU" dirty="0" smtClean="0"/>
              <a:t> </a:t>
            </a:r>
            <a:r>
              <a:rPr lang="ru-RU" dirty="0"/>
              <a:t>рост сопровождается возникновением новых клеток</a:t>
            </a:r>
          </a:p>
          <a:p>
            <a:r>
              <a:rPr lang="ru-RU" dirty="0" smtClean="0"/>
              <a:t>клетка </a:t>
            </a:r>
            <a:r>
              <a:rPr lang="ru-RU" dirty="0"/>
              <a:t>является самой маленькой единицей живого, а целый организм совокупностью клеток</a:t>
            </a:r>
          </a:p>
          <a:p>
            <a:r>
              <a:rPr lang="ru-RU" dirty="0" smtClean="0"/>
              <a:t>клетки </a:t>
            </a:r>
            <a:r>
              <a:rPr lang="ru-RU" dirty="0"/>
              <a:t>возникают путём новообразования из первичного неклеточного вещества.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1348704"/>
          </a:xfrm>
        </p:spPr>
        <p:txBody>
          <a:bodyPr/>
          <a:lstStyle/>
          <a:p>
            <a:r>
              <a:rPr lang="ru-RU" dirty="0" smtClean="0"/>
              <a:t>1855 г Вирхов опроверг четвёртый постулат, доказав, что всякая «клетка из клетки»</a:t>
            </a:r>
            <a:endParaRPr lang="ru-RU" dirty="0"/>
          </a:p>
        </p:txBody>
      </p:sp>
      <p:pic>
        <p:nvPicPr>
          <p:cNvPr id="4" name="Содержимое 3" descr="Вирхов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6249" y="2071678"/>
            <a:ext cx="3102102" cy="44053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85729"/>
            <a:ext cx="7010400" cy="928694"/>
          </a:xfrm>
        </p:spPr>
        <p:txBody>
          <a:bodyPr/>
          <a:lstStyle/>
          <a:p>
            <a:r>
              <a:rPr lang="ru-RU" dirty="0" smtClean="0"/>
              <a:t>Положения современной клеточной теории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76400" y="1285860"/>
            <a:ext cx="6781800" cy="5357850"/>
          </a:xfrm>
        </p:spPr>
        <p:txBody>
          <a:bodyPr/>
          <a:lstStyle/>
          <a:p>
            <a:pPr lvl="0" algn="just"/>
            <a:r>
              <a:rPr lang="ru-RU" sz="2400" dirty="0" smtClean="0"/>
              <a:t>Клетка универсальная структурная единица всего живого</a:t>
            </a:r>
          </a:p>
          <a:p>
            <a:pPr lvl="0" algn="just"/>
            <a:r>
              <a:rPr lang="ru-RU" sz="2400" dirty="0" smtClean="0"/>
              <a:t>Клетки размножаются путём деления</a:t>
            </a:r>
          </a:p>
          <a:p>
            <a:pPr lvl="0" algn="just"/>
            <a:r>
              <a:rPr lang="ru-RU" sz="2400" dirty="0" smtClean="0"/>
              <a:t>Клетки хранят, перерабатывают, реализуют и передают наследственную информацию</a:t>
            </a:r>
          </a:p>
          <a:p>
            <a:pPr lvl="0" algn="just"/>
            <a:r>
              <a:rPr lang="ru-RU" sz="2400" dirty="0" smtClean="0"/>
              <a:t>Клетка это биосистема, отражающая определённый структурный уровень</a:t>
            </a:r>
          </a:p>
          <a:p>
            <a:pPr lvl="0" algn="just"/>
            <a:r>
              <a:rPr lang="ru-RU" sz="2400" dirty="0" smtClean="0"/>
              <a:t>Многоклеточные организмы это комплекс взаимодействующих систем различных клеток</a:t>
            </a:r>
          </a:p>
          <a:p>
            <a:pPr lvl="0" algn="just"/>
            <a:r>
              <a:rPr lang="ru-RU" sz="2400" dirty="0" smtClean="0"/>
              <a:t>Клетки всех организмов сходны по своему строению, составу и функциям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551"/>
          </a:xfrm>
        </p:spPr>
        <p:txBody>
          <a:bodyPr/>
          <a:lstStyle/>
          <a:p>
            <a:pPr algn="ctr"/>
            <a:r>
              <a:rPr lang="ru-RU" dirty="0" smtClean="0"/>
              <a:t>Состав клетки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428604"/>
            <a:ext cx="4040188" cy="639762"/>
          </a:xfrm>
        </p:spPr>
        <p:txBody>
          <a:bodyPr/>
          <a:lstStyle/>
          <a:p>
            <a:r>
              <a:rPr lang="ru-RU" dirty="0" smtClean="0"/>
              <a:t>Клетка животных</a:t>
            </a:r>
            <a:endParaRPr lang="ru-RU" dirty="0"/>
          </a:p>
        </p:txBody>
      </p:sp>
      <p:pic>
        <p:nvPicPr>
          <p:cNvPr id="7" name="Содержимое 6" descr="Клетка животных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34" y="1214422"/>
            <a:ext cx="4040188" cy="414340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2225" y="428604"/>
            <a:ext cx="4041775" cy="639762"/>
          </a:xfrm>
        </p:spPr>
        <p:txBody>
          <a:bodyPr/>
          <a:lstStyle/>
          <a:p>
            <a:r>
              <a:rPr lang="ru-RU" dirty="0" smtClean="0"/>
              <a:t>Клетка растений</a:t>
            </a:r>
            <a:endParaRPr lang="ru-RU" dirty="0"/>
          </a:p>
        </p:txBody>
      </p:sp>
      <p:pic>
        <p:nvPicPr>
          <p:cNvPr id="8" name="Содержимое 7" descr="Клетка растений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286380" y="1214422"/>
            <a:ext cx="3496715" cy="414340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graphicFrame>
        <p:nvGraphicFramePr>
          <p:cNvPr id="9" name="Схема 8"/>
          <p:cNvGraphicFramePr/>
          <p:nvPr/>
        </p:nvGraphicFramePr>
        <p:xfrm>
          <a:off x="1714480" y="5643578"/>
          <a:ext cx="6096000" cy="1071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AAE9777-B332-4782-931B-6DCA81E7C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>
                                            <p:graphicEl>
                                              <a:dgm id="{0AAE9777-B332-4782-931B-6DCA81E7C8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BC68C04-4C76-4532-8C11-05987E522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>
                                            <p:graphicEl>
                                              <a:dgm id="{1BC68C04-4C76-4532-8C11-05987E5229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60EA30F-3D01-4C72-B17D-BF7D9AAEB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>
                                            <p:graphicEl>
                                              <a:dgm id="{060EA30F-3D01-4C72-B17D-BF7D9AAEB5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3973FB0-8054-471E-8234-3875B593C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>
                                            <p:graphicEl>
                                              <a:dgm id="{83973FB0-8054-471E-8234-3875B593C6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3314DE7-40BB-45F6-B391-0DF50A3C2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">
                                            <p:graphicEl>
                                              <a:dgm id="{13314DE7-40BB-45F6-B391-0DF50A3C28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8D05CC2-4878-4D83-8A21-E61919CEF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">
                                            <p:graphicEl>
                                              <a:dgm id="{B8D05CC2-4878-4D83-8A21-E61919CEFB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5" grpId="0" build="allAtOnce"/>
      <p:bldGraphic spid="9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511551"/>
          </a:xfrm>
        </p:spPr>
        <p:txBody>
          <a:bodyPr/>
          <a:lstStyle/>
          <a:p>
            <a:r>
              <a:rPr lang="ru-RU" dirty="0" smtClean="0"/>
              <a:t>Строение клетки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500174"/>
          <a:ext cx="785818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546"/>
                <a:gridCol w="1964546"/>
                <a:gridCol w="1964546"/>
                <a:gridCol w="1964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Органоид</a:t>
                      </a:r>
                      <a:endParaRPr lang="ru-RU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Строение или химический состав</a:t>
                      </a:r>
                      <a:endParaRPr lang="ru-RU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Функции</a:t>
                      </a:r>
                      <a:endParaRPr lang="ru-RU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Особенность</a:t>
                      </a:r>
                      <a:endParaRPr lang="ru-RU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Клеточная оболочка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состоит из 2-х слоёв: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наружный: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Гликокаликс (у животных) образован углеводами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жирами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Клеточная стенка (у растений) образована клетчаткой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Придаёт форму клетке, защищает её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Опорная, защитная, служит каркасом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Тонкий, эластичный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Толстая,</a:t>
                      </a:r>
                    </a:p>
                    <a:p>
                      <a:r>
                        <a:rPr lang="ru-RU" dirty="0" smtClean="0"/>
                        <a:t>плотная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Образуются в процессе </a:t>
                      </a:r>
                      <a:r>
                        <a:rPr lang="ru-RU" dirty="0" err="1" smtClean="0"/>
                        <a:t>жинедеятельности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0127"/>
          </a:xfrm>
        </p:spPr>
        <p:txBody>
          <a:bodyPr/>
          <a:lstStyle/>
          <a:p>
            <a:r>
              <a:rPr lang="ru-RU" kern="1200" dirty="0" smtClean="0">
                <a:solidFill>
                  <a:schemeClr val="dk1"/>
                </a:solidFill>
              </a:rPr>
              <a:t>жидкостно - мозаичная модель строения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клеточная оболочка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85720" y="1571612"/>
            <a:ext cx="3929090" cy="4050517"/>
          </a:xfrm>
        </p:spPr>
      </p:pic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429124" y="928670"/>
            <a:ext cx="4541841" cy="5715040"/>
          </a:xfrm>
        </p:spPr>
        <p:txBody>
          <a:bodyPr/>
          <a:lstStyle/>
          <a:p>
            <a:pPr algn="just"/>
            <a:r>
              <a:rPr lang="ru-RU" sz="2200" dirty="0" smtClean="0"/>
              <a:t>Вода: окружает жиры образуя 2 слоя</a:t>
            </a:r>
          </a:p>
          <a:p>
            <a:pPr algn="just"/>
            <a:r>
              <a:rPr lang="ru-RU" sz="2200" dirty="0" smtClean="0"/>
              <a:t>Жиры: придают мембране текучесть, пластичность, самозамыкаемость, полупроницаемость</a:t>
            </a:r>
          </a:p>
          <a:p>
            <a:r>
              <a:rPr lang="ru-RU" sz="2200" dirty="0" smtClean="0"/>
              <a:t>Белки: погружены в слой жиров: </a:t>
            </a:r>
            <a:r>
              <a:rPr lang="ru-RU" sz="2200" dirty="0" err="1" smtClean="0"/>
              <a:t>переферические</a:t>
            </a:r>
            <a:r>
              <a:rPr lang="ru-RU" sz="2200" dirty="0" smtClean="0"/>
              <a:t> (на поверхности), погружены в слой жиров на различную глубину(</a:t>
            </a:r>
            <a:r>
              <a:rPr lang="ru-RU" sz="2200" dirty="0" err="1" smtClean="0"/>
              <a:t>полуинтегральные</a:t>
            </a:r>
            <a:r>
              <a:rPr lang="ru-RU" sz="2200" dirty="0" smtClean="0"/>
              <a:t>) или пронизывают его насквозь (интегральные)</a:t>
            </a:r>
          </a:p>
          <a:p>
            <a:r>
              <a:rPr lang="ru-RU" sz="2200" dirty="0" smtClean="0"/>
              <a:t>Углеводы: Присоединяются к белкам и жирам. Функция: распознают внешние сигналы.</a:t>
            </a:r>
            <a:endParaRPr lang="ru-RU" sz="22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511551"/>
          </a:xfrm>
        </p:spPr>
        <p:txBody>
          <a:bodyPr/>
          <a:lstStyle/>
          <a:p>
            <a:pPr algn="ctr"/>
            <a:r>
              <a:rPr lang="ru-RU" dirty="0" smtClean="0"/>
              <a:t>Строение клетки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60" y="1500174"/>
          <a:ext cx="8429684" cy="3560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1"/>
                <a:gridCol w="2107421"/>
                <a:gridCol w="2107421"/>
                <a:gridCol w="2107421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Органоид</a:t>
                      </a:r>
                      <a:endParaRPr lang="ru-RU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Строение или химический состав</a:t>
                      </a:r>
                      <a:endParaRPr lang="ru-RU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Функции</a:t>
                      </a:r>
                      <a:endParaRPr lang="ru-RU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Особенность</a:t>
                      </a:r>
                      <a:endParaRPr lang="ru-RU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u="sng" dirty="0" smtClean="0"/>
                        <a:t>внутренний </a:t>
                      </a:r>
                      <a:r>
                        <a:rPr lang="ru-RU" dirty="0" smtClean="0"/>
                        <a:t>– плазматическая мембрана.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состав мембраны входят молекулы воды, жиры, белки и углеводы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-отделяет клетку от окружающей среды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-образует многие клеточные структуры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очень тонкая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511551"/>
          </a:xfrm>
        </p:spPr>
        <p:txBody>
          <a:bodyPr/>
          <a:lstStyle/>
          <a:p>
            <a:pPr algn="ctr"/>
            <a:r>
              <a:rPr lang="ru-RU" dirty="0" smtClean="0"/>
              <a:t>Строение клетки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60" y="1508776"/>
          <a:ext cx="8429683" cy="3630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9104"/>
                <a:gridCol w="2069104"/>
                <a:gridCol w="2069104"/>
                <a:gridCol w="2222371"/>
              </a:tblGrid>
              <a:tr h="106296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Органоид</a:t>
                      </a:r>
                      <a:endParaRPr lang="ru-RU" sz="1800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Строение или химический состав</a:t>
                      </a:r>
                      <a:endParaRPr lang="ru-RU" sz="1800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Функции</a:t>
                      </a:r>
                      <a:endParaRPr lang="ru-RU" sz="1800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Особенности</a:t>
                      </a:r>
                      <a:endParaRPr lang="ru-RU" sz="1800" dirty="0"/>
                    </a:p>
                  </a:txBody>
                  <a:tcPr>
                    <a:solidFill>
                      <a:srgbClr val="6600FF"/>
                    </a:solidFill>
                  </a:tcPr>
                </a:tc>
              </a:tr>
              <a:tr h="256710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Цитоплазма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Вода,</a:t>
                      </a:r>
                      <a:r>
                        <a:rPr lang="ru-RU" sz="1800" baseline="0" dirty="0" smtClean="0"/>
                        <a:t> белки, жиры, аминокислоты, нуклеотиды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Является местом прохождения процессов обмена веществ.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Способна к движению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511551"/>
          </a:xfrm>
        </p:spPr>
        <p:txBody>
          <a:bodyPr/>
          <a:lstStyle/>
          <a:p>
            <a:pPr algn="ctr"/>
            <a:r>
              <a:rPr lang="ru-RU" dirty="0" smtClean="0"/>
              <a:t>Подумай!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76400" y="1142984"/>
            <a:ext cx="6781800" cy="5334016"/>
          </a:xfrm>
        </p:spPr>
        <p:txBody>
          <a:bodyPr/>
          <a:lstStyle/>
          <a:p>
            <a:pPr lvl="0"/>
            <a:r>
              <a:rPr lang="ru-RU" dirty="0" smtClean="0"/>
              <a:t>Назовите учёного, который изобрёл микроскоп.</a:t>
            </a:r>
          </a:p>
          <a:p>
            <a:pPr lvl="0"/>
            <a:r>
              <a:rPr lang="ru-RU" dirty="0" smtClean="0"/>
              <a:t>Назовите фамилии учёных – авторов первой клеточной теории</a:t>
            </a:r>
          </a:p>
          <a:p>
            <a:pPr lvl="0"/>
            <a:r>
              <a:rPr lang="ru-RU" dirty="0" smtClean="0"/>
              <a:t>Назовите особенность цитоплазмы</a:t>
            </a:r>
          </a:p>
          <a:p>
            <a:pPr lvl="0"/>
            <a:r>
              <a:rPr lang="ru-RU" dirty="0" smtClean="0"/>
              <a:t>Какой слой клеточной оболочки образуется в результате процессов жизнедеятельности</a:t>
            </a:r>
          </a:p>
          <a:p>
            <a:r>
              <a:rPr lang="ru-RU" dirty="0" smtClean="0"/>
              <a:t>Какие вещества придают мембране текучесть</a:t>
            </a:r>
          </a:p>
          <a:p>
            <a:pPr lvl="0"/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511551"/>
          </a:xfrm>
        </p:spPr>
        <p:txBody>
          <a:bodyPr/>
          <a:lstStyle/>
          <a:p>
            <a:pPr algn="ctr"/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Янсен</a:t>
            </a:r>
            <a:r>
              <a:rPr lang="ru-RU" dirty="0" smtClean="0"/>
              <a:t> </a:t>
            </a:r>
            <a:r>
              <a:rPr lang="ru-RU" dirty="0" err="1" smtClean="0"/>
              <a:t>Ханс</a:t>
            </a:r>
            <a:endParaRPr lang="ru-RU" dirty="0" smtClean="0"/>
          </a:p>
          <a:p>
            <a:r>
              <a:rPr lang="ru-RU" dirty="0" err="1" smtClean="0"/>
              <a:t>Шлейден</a:t>
            </a:r>
            <a:r>
              <a:rPr lang="ru-RU" dirty="0" smtClean="0"/>
              <a:t>, Шванн</a:t>
            </a:r>
          </a:p>
          <a:p>
            <a:r>
              <a:rPr lang="ru-RU" dirty="0" smtClean="0"/>
              <a:t>Способность двигаться</a:t>
            </a:r>
          </a:p>
          <a:p>
            <a:r>
              <a:rPr lang="ru-RU" dirty="0" smtClean="0"/>
              <a:t>Наружный слой</a:t>
            </a:r>
          </a:p>
          <a:p>
            <a:r>
              <a:rPr lang="ru-RU" dirty="0" smtClean="0"/>
              <a:t>Жиры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7010400" cy="511551"/>
          </a:xfrm>
        </p:spPr>
        <p:txBody>
          <a:bodyPr/>
          <a:lstStyle/>
          <a:p>
            <a:r>
              <a:rPr lang="ru-RU" altLang="zh-CN" dirty="0" smtClean="0">
                <a:ea typeface="宋体" pitchFamily="2" charset="-122"/>
              </a:rPr>
              <a:t>Цель: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вспомним </a:t>
            </a:r>
            <a:r>
              <a:rPr lang="ru-RU" dirty="0" smtClean="0"/>
              <a:t>историю </a:t>
            </a:r>
            <a:r>
              <a:rPr lang="ru-RU" dirty="0"/>
              <a:t>изучения клетки, </a:t>
            </a:r>
            <a:endParaRPr lang="ru-RU" dirty="0" smtClean="0"/>
          </a:p>
          <a:p>
            <a:r>
              <a:rPr lang="ru-RU" dirty="0" smtClean="0"/>
              <a:t>познакомимся </a:t>
            </a:r>
            <a:r>
              <a:rPr lang="ru-RU" dirty="0"/>
              <a:t>с современными положениями клеточной теории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познакомимся </a:t>
            </a:r>
            <a:r>
              <a:rPr lang="ru-RU" dirty="0"/>
              <a:t>со строением и функциями клеточной </a:t>
            </a:r>
            <a:r>
              <a:rPr lang="ru-RU" dirty="0" smtClean="0"/>
              <a:t>оболочкой </a:t>
            </a:r>
            <a:r>
              <a:rPr lang="ru-RU" dirty="0"/>
              <a:t>и цитоплазмы.</a:t>
            </a:r>
          </a:p>
          <a:p>
            <a:endParaRPr lang="zh-CN" altLang="en-US" dirty="0">
              <a:ea typeface="宋体" pitchFamily="2" charset="-122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4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1244060"/>
          </a:xfrm>
        </p:spPr>
        <p:txBody>
          <a:bodyPr/>
          <a:lstStyle/>
          <a:p>
            <a:r>
              <a:rPr lang="ru-RU" sz="4400" dirty="0" smtClean="0"/>
              <a:t>история </a:t>
            </a:r>
            <a:r>
              <a:rPr lang="ru-RU" sz="4400" dirty="0"/>
              <a:t>изучения клетки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Цитология – наука о клетке</a:t>
            </a:r>
          </a:p>
          <a:p>
            <a:r>
              <a:rPr lang="ru-RU" dirty="0" smtClean="0"/>
              <a:t>1590 год </a:t>
            </a:r>
            <a:r>
              <a:rPr lang="ru-RU" dirty="0" err="1" smtClean="0"/>
              <a:t>Янсен</a:t>
            </a:r>
            <a:r>
              <a:rPr lang="ru-RU" dirty="0" smtClean="0"/>
              <a:t> </a:t>
            </a:r>
            <a:r>
              <a:rPr lang="ru-RU" dirty="0" err="1" smtClean="0"/>
              <a:t>Ханс</a:t>
            </a:r>
            <a:r>
              <a:rPr lang="ru-RU" dirty="0" smtClean="0"/>
              <a:t> изобрёл микроскоп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1348704"/>
          </a:xfrm>
        </p:spPr>
        <p:txBody>
          <a:bodyPr/>
          <a:lstStyle/>
          <a:p>
            <a:r>
              <a:rPr lang="ru-RU" dirty="0" smtClean="0"/>
              <a:t>1665 г </a:t>
            </a:r>
            <a:r>
              <a:rPr lang="ru-RU" dirty="0"/>
              <a:t>Роберт Гук рассмотрел оболочки растительных клеток на буковой пробке</a:t>
            </a:r>
          </a:p>
        </p:txBody>
      </p:sp>
      <p:pic>
        <p:nvPicPr>
          <p:cNvPr id="7" name="Содержимое 6" descr="микроскоп Гука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6941" y="2143116"/>
            <a:ext cx="3914683" cy="435771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434" name="Picture 2" descr="C:\Users\sergey\Desktop\gyk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lum contrast="40000"/>
          </a:blip>
          <a:srcRect/>
          <a:stretch>
            <a:fillRect/>
          </a:stretch>
        </p:blipFill>
        <p:spPr bwMode="auto">
          <a:xfrm>
            <a:off x="934495" y="2143116"/>
            <a:ext cx="3637505" cy="435771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1767280"/>
          </a:xfrm>
        </p:spPr>
        <p:txBody>
          <a:bodyPr/>
          <a:lstStyle/>
          <a:p>
            <a:r>
              <a:rPr lang="ru-RU" dirty="0"/>
              <a:t>1674 А. В. </a:t>
            </a:r>
            <a:r>
              <a:rPr lang="ru-RU" dirty="0" err="1"/>
              <a:t>Ливенгук</a:t>
            </a:r>
            <a:r>
              <a:rPr lang="ru-RU" dirty="0"/>
              <a:t> изобрёл </a:t>
            </a:r>
            <a:r>
              <a:rPr lang="ru-RU" dirty="0" smtClean="0"/>
              <a:t>микроскоп </a:t>
            </a:r>
            <a:r>
              <a:rPr lang="ru-RU" dirty="0"/>
              <a:t>в который и увидел простейших и некоторые клетки животных</a:t>
            </a:r>
          </a:p>
        </p:txBody>
      </p:sp>
      <p:pic>
        <p:nvPicPr>
          <p:cNvPr id="7" name="Содержимое 6" descr="Ливенгу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678" y="2571745"/>
            <a:ext cx="3095638" cy="412751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930127"/>
          </a:xfrm>
        </p:spPr>
        <p:txBody>
          <a:bodyPr/>
          <a:lstStyle/>
          <a:p>
            <a:r>
              <a:rPr lang="ru-RU" dirty="0"/>
              <a:t>1827 г Бэр открыл яйцеклетку млекопитающих</a:t>
            </a:r>
          </a:p>
        </p:txBody>
      </p:sp>
      <p:pic>
        <p:nvPicPr>
          <p:cNvPr id="4" name="Содержимое 3" descr="Бэр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678" y="1823097"/>
            <a:ext cx="3214710" cy="41749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930127"/>
          </a:xfrm>
        </p:spPr>
        <p:txBody>
          <a:bodyPr/>
          <a:lstStyle/>
          <a:p>
            <a:r>
              <a:rPr lang="ru-RU" dirty="0"/>
              <a:t>1831 г Броун описал ядро в растительных клетках</a:t>
            </a:r>
          </a:p>
        </p:txBody>
      </p:sp>
      <p:pic>
        <p:nvPicPr>
          <p:cNvPr id="4" name="Содержимое 3" descr="Броу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785926"/>
            <a:ext cx="3738574" cy="44435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1348704"/>
          </a:xfrm>
        </p:spPr>
        <p:txBody>
          <a:bodyPr/>
          <a:lstStyle/>
          <a:p>
            <a:r>
              <a:rPr lang="ru-RU" dirty="0"/>
              <a:t>1839 г </a:t>
            </a:r>
            <a:r>
              <a:rPr lang="ru-RU" dirty="0" err="1"/>
              <a:t>Шлейден</a:t>
            </a:r>
            <a:r>
              <a:rPr lang="ru-RU" dirty="0"/>
              <a:t> пришёл к выводу что ткани растений состоят из клеток</a:t>
            </a:r>
          </a:p>
        </p:txBody>
      </p:sp>
      <p:pic>
        <p:nvPicPr>
          <p:cNvPr id="4" name="Содержимое 3" descr="Шлейде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2214554"/>
            <a:ext cx="3214710" cy="42862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7010400" cy="1767280"/>
          </a:xfrm>
        </p:spPr>
        <p:txBody>
          <a:bodyPr/>
          <a:lstStyle/>
          <a:p>
            <a:r>
              <a:rPr lang="ru-RU" dirty="0"/>
              <a:t>Тогда же Шванн опубликовал вывод, что клетка является структурной и функциональной единицей всего живого</a:t>
            </a:r>
          </a:p>
        </p:txBody>
      </p:sp>
      <p:pic>
        <p:nvPicPr>
          <p:cNvPr id="4" name="Содержимое 3" descr="Шван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7554" y="2571744"/>
            <a:ext cx="2903653" cy="40350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2"/>
</p:tagLst>
</file>

<file path=ppt/theme/theme1.xml><?xml version="1.0" encoding="utf-8"?>
<a:theme xmlns:a="http://schemas.openxmlformats.org/drawingml/2006/main" name="08-02">
  <a:themeElements>
    <a:clrScheme name="">
      <a:dk1>
        <a:srgbClr val="000066"/>
      </a:dk1>
      <a:lt1>
        <a:srgbClr val="FFFFFF"/>
      </a:lt1>
      <a:dk2>
        <a:srgbClr val="666699"/>
      </a:dk2>
      <a:lt2>
        <a:srgbClr val="000000"/>
      </a:lt2>
      <a:accent1>
        <a:srgbClr val="33CCCC"/>
      </a:accent1>
      <a:accent2>
        <a:srgbClr val="FFFF66"/>
      </a:accent2>
      <a:accent3>
        <a:srgbClr val="FFFFFF"/>
      </a:accent3>
      <a:accent4>
        <a:srgbClr val="000056"/>
      </a:accent4>
      <a:accent5>
        <a:srgbClr val="ADE2E2"/>
      </a:accent5>
      <a:accent6>
        <a:srgbClr val="E7E75C"/>
      </a:accent6>
      <a:hlink>
        <a:srgbClr val="3399FF"/>
      </a:hlink>
      <a:folHlink>
        <a:srgbClr val="9966FF"/>
      </a:folHlink>
    </a:clrScheme>
    <a:fontScheme name="08-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8-02 1">
        <a:dk1>
          <a:srgbClr val="000000"/>
        </a:dk1>
        <a:lt1>
          <a:srgbClr val="FFFFFF"/>
        </a:lt1>
        <a:dk2>
          <a:srgbClr val="996633"/>
        </a:dk2>
        <a:lt2>
          <a:srgbClr val="FF9900"/>
        </a:lt2>
        <a:accent1>
          <a:srgbClr val="D60093"/>
        </a:accent1>
        <a:accent2>
          <a:srgbClr val="FFFF66"/>
        </a:accent2>
        <a:accent3>
          <a:srgbClr val="CAB8AD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-02 2">
        <a:dk1>
          <a:srgbClr val="FFFFCC"/>
        </a:dk1>
        <a:lt1>
          <a:srgbClr val="FFFFFF"/>
        </a:lt1>
        <a:dk2>
          <a:srgbClr val="FFFFCC"/>
        </a:dk2>
        <a:lt2>
          <a:srgbClr val="996600"/>
        </a:lt2>
        <a:accent1>
          <a:srgbClr val="FFCC00"/>
        </a:accent1>
        <a:accent2>
          <a:srgbClr val="6666FF"/>
        </a:accent2>
        <a:accent3>
          <a:srgbClr val="FFFFE2"/>
        </a:accent3>
        <a:accent4>
          <a:srgbClr val="DADADA"/>
        </a:accent4>
        <a:accent5>
          <a:srgbClr val="FFE2AA"/>
        </a:accent5>
        <a:accent6>
          <a:srgbClr val="5C5CE7"/>
        </a:accent6>
        <a:hlink>
          <a:srgbClr val="999933"/>
        </a:hlink>
        <a:folHlink>
          <a:srgbClr val="99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-02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-02 4">
        <a:dk1>
          <a:srgbClr val="000000"/>
        </a:dk1>
        <a:lt1>
          <a:srgbClr val="FFFFFF"/>
        </a:lt1>
        <a:dk2>
          <a:srgbClr val="990066"/>
        </a:dk2>
        <a:lt2>
          <a:srgbClr val="008080"/>
        </a:lt2>
        <a:accent1>
          <a:srgbClr val="D60093"/>
        </a:accent1>
        <a:accent2>
          <a:srgbClr val="FFFF66"/>
        </a:accent2>
        <a:accent3>
          <a:srgbClr val="CAAAB8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08-02</Template>
  <TotalTime>167</TotalTime>
  <Words>480</Words>
  <Application>Microsoft PowerPoint 7.0</Application>
  <PresentationFormat>Экран (4:3)</PresentationFormat>
  <Paragraphs>101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08-02</vt:lpstr>
      <vt:lpstr>Клеточный уровень организации</vt:lpstr>
      <vt:lpstr>Цель:</vt:lpstr>
      <vt:lpstr>история изучения клетки</vt:lpstr>
      <vt:lpstr>1665 г Роберт Гук рассмотрел оболочки растительных клеток на буковой пробке</vt:lpstr>
      <vt:lpstr>1674 А. В. Ливенгук изобрёл микроскоп в который и увидел простейших и некоторые клетки животных</vt:lpstr>
      <vt:lpstr>1827 г Бэр открыл яйцеклетку млекопитающих</vt:lpstr>
      <vt:lpstr>1831 г Броун описал ядро в растительных клетках</vt:lpstr>
      <vt:lpstr>1839 г Шлейден пришёл к выводу что ткани растений состоят из клеток</vt:lpstr>
      <vt:lpstr>Тогда же Шванн опубликовал вывод, что клетка является структурной и функциональной единицей всего живого</vt:lpstr>
      <vt:lpstr>первая клеточная теория</vt:lpstr>
      <vt:lpstr>1855 г Вирхов опроверг четвёртый постулат, доказав, что всякая «клетка из клетки»</vt:lpstr>
      <vt:lpstr>Положения современной клеточной теории</vt:lpstr>
      <vt:lpstr>Состав клетки</vt:lpstr>
      <vt:lpstr>Строение клетки</vt:lpstr>
      <vt:lpstr>жидкостно - мозаичная модель строения</vt:lpstr>
      <vt:lpstr>Строение клетки</vt:lpstr>
      <vt:lpstr>Строение клетки</vt:lpstr>
      <vt:lpstr>Подумай!</vt:lpstr>
      <vt:lpstr>Ответы</vt:lpstr>
    </vt:vector>
  </TitlesOfParts>
  <LinksUpToDate>false</LinksUpToDate>
  <SharedDoc>false</SharedDoc>
  <HyperlinkBase>http://www.inzones.com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Клеточный уровень организации</dc:title>
  <dc:creator>sergey</dc:creator>
  <cp:lastModifiedBy>sergey</cp:lastModifiedBy>
  <cp:revision>18</cp:revision>
  <dcterms:created xsi:type="dcterms:W3CDTF">2009-10-14T11:59:06Z</dcterms:created>
  <dcterms:modified xsi:type="dcterms:W3CDTF">2009-10-15T13:03:38Z</dcterms:modified>
</cp:coreProperties>
</file>