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9" r:id="rId5"/>
    <p:sldId id="268" r:id="rId6"/>
    <p:sldId id="261" r:id="rId7"/>
    <p:sldId id="262" r:id="rId8"/>
    <p:sldId id="263" r:id="rId9"/>
    <p:sldId id="27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4788-0659-4613-8464-20AB7A965A93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A7D5-2A0E-4107-993C-77234965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EE606-AA3F-49FE-AF31-CFE4184BE4BC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DD384-784D-4A9F-8C7D-FB1246D37762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64D25-B578-4F54-9DE1-66D760F931DD}" type="slidenum">
              <a:rPr lang="ru-RU"/>
              <a:pPr/>
              <a:t>3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C1C4B-3B0A-46A5-8AB4-744EDA2AC40D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6EC25-2C58-4BDA-A933-FC0B5CC52A56}" type="slidenum">
              <a:rPr lang="ru-RU"/>
              <a:pPr/>
              <a:t>7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44B4C-9B57-4E8E-9574-3811C2A23C31}" type="slidenum">
              <a:rPr lang="ru-RU"/>
              <a:pPr/>
              <a:t>8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FEF9-2A38-42C4-8F7C-56494A3425E7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1B6D-E2DA-4C0D-B297-42FA7760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28802"/>
            <a:ext cx="7929586" cy="2587629"/>
          </a:xfrm>
          <a:scene3d>
            <a:camera prst="orthographicFront">
              <a:rot lat="0" lon="0" rev="600000"/>
            </a:camera>
            <a:lightRig rig="threePt" dir="t"/>
          </a:scene3d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  <a:effectLst/>
              </a:rPr>
              <a:t>Социальная и финансовая </a:t>
            </a:r>
            <a:r>
              <a:rPr lang="ru-RU" sz="4800" dirty="0" smtClean="0">
                <a:solidFill>
                  <a:schemeClr val="bg1"/>
                </a:solidFill>
                <a:effectLst/>
              </a:rPr>
              <a:t>политика</a:t>
            </a:r>
            <a:endParaRPr lang="ru-RU" sz="4800" dirty="0">
              <a:effectLst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857521" cy="21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442549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429000"/>
            <a:ext cx="332621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57520" cy="230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39" y="0"/>
            <a:ext cx="314323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929066"/>
            <a:ext cx="1928826" cy="244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357158" y="2928934"/>
            <a:ext cx="2714644" cy="642942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Перепись населения</a:t>
            </a:r>
          </a:p>
        </p:txBody>
      </p:sp>
      <p:cxnSp>
        <p:nvCxnSpPr>
          <p:cNvPr id="4" name="Прямая со стрелкой 3"/>
          <p:cNvCxnSpPr>
            <a:stCxn id="2" idx="1"/>
            <a:endCxn id="5" idx="3"/>
          </p:cNvCxnSpPr>
          <p:nvPr/>
        </p:nvCxnSpPr>
        <p:spPr>
          <a:xfrm rot="16200000" flipH="1">
            <a:off x="1107265" y="4179091"/>
            <a:ext cx="1214446" cy="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4786322"/>
            <a:ext cx="3428992" cy="571504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Подушная подать</a:t>
            </a: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3428992" y="2428868"/>
            <a:ext cx="2000264" cy="1857388"/>
          </a:xfrm>
          <a:prstGeom prst="actionButtonBlank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>
                    <a:lumMod val="95000"/>
                  </a:schemeClr>
                </a:solidFill>
              </a:rPr>
              <a:t>Казна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5643570" y="4714884"/>
            <a:ext cx="1571636" cy="64294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Монополисты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286644" y="4714884"/>
            <a:ext cx="1500198" cy="64294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Откупщики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3428992" y="4786322"/>
            <a:ext cx="2000264" cy="571504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Налоги</a:t>
            </a:r>
          </a:p>
        </p:txBody>
      </p:sp>
      <p:cxnSp>
        <p:nvCxnSpPr>
          <p:cNvPr id="16" name="Прямая со стрелкой 15"/>
          <p:cNvCxnSpPr>
            <a:endCxn id="10" idx="0"/>
          </p:cNvCxnSpPr>
          <p:nvPr/>
        </p:nvCxnSpPr>
        <p:spPr>
          <a:xfrm rot="10800000" flipV="1">
            <a:off x="5429256" y="3321842"/>
            <a:ext cx="428628" cy="3571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</p:cNvCxnSpPr>
          <p:nvPr/>
        </p:nvCxnSpPr>
        <p:spPr>
          <a:xfrm rot="5400000" flipH="1" flipV="1">
            <a:off x="5929322" y="4214818"/>
            <a:ext cx="1000132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3"/>
          </p:cNvCxnSpPr>
          <p:nvPr/>
        </p:nvCxnSpPr>
        <p:spPr>
          <a:xfrm rot="16200000" flipV="1">
            <a:off x="7518818" y="4196958"/>
            <a:ext cx="1000132" cy="3571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3"/>
            <a:endCxn id="10" idx="1"/>
          </p:cNvCxnSpPr>
          <p:nvPr/>
        </p:nvCxnSpPr>
        <p:spPr>
          <a:xfrm rot="5400000" flipH="1" flipV="1">
            <a:off x="4179091" y="4536289"/>
            <a:ext cx="500066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428596" y="1000108"/>
            <a:ext cx="3000396" cy="78581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 от Берг привилегии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3" name="Прямая со стрелкой 52"/>
          <p:cNvCxnSpPr>
            <a:stCxn id="51" idx="1"/>
            <a:endCxn id="10" idx="3"/>
          </p:cNvCxnSpPr>
          <p:nvPr/>
        </p:nvCxnSpPr>
        <p:spPr>
          <a:xfrm rot="16200000" flipH="1">
            <a:off x="2857488" y="857232"/>
            <a:ext cx="642942" cy="25003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000760" y="928670"/>
            <a:ext cx="271464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Таможенные пошлины</a:t>
            </a:r>
          </a:p>
        </p:txBody>
      </p:sp>
      <p:cxnSp>
        <p:nvCxnSpPr>
          <p:cNvPr id="56" name="Прямая со стрелкой 55"/>
          <p:cNvCxnSpPr>
            <a:stCxn id="54" idx="2"/>
            <a:endCxn id="10" idx="0"/>
          </p:cNvCxnSpPr>
          <p:nvPr/>
        </p:nvCxnSpPr>
        <p:spPr>
          <a:xfrm rot="5400000">
            <a:off x="5536413" y="1535893"/>
            <a:ext cx="1714512" cy="19288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857884" y="2928934"/>
            <a:ext cx="3000396" cy="78581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Торговля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Подушная Подать - в России XVIII—XIX вв. основной прямой налог. Заменила в 1724 г. подворное обложение. Облагались все мужчины податных сословий независимо от возраста. Отменена в 80— 90-х гг. XIX 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3" grpId="0" animBg="1"/>
      <p:bldP spid="14" grpId="0" animBg="1"/>
      <p:bldP spid="51" grpId="0" animBg="1"/>
      <p:bldP spid="5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3642" y="1"/>
            <a:ext cx="920764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В 1724 г. Петр I издал указ, запрещавший крестьянам уходить от помещика  на заработки без помещичьего разрешения. Так в России было положено начало паспортной системе. Петр I провел переписи населения, которые дают представление о численном составе страны – он равнялся 19,5 млн. человек, из которых 5,4 млн. были мужчинами, платившими подать. Итоги проведенных реформ были противоречивы и оценки петровских преобразований вызывают споры у историков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14356"/>
            <a:ext cx="392909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1714 г. был издан "Указ о единонаследии", согласно которому дворянское поместье уравнивалось в правах с боярской вотчиной: отныне дворянское поместье можно было передавать по наследству, но только старшему сыну. 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Имение нельзя было дробить, продавать и закладывать. 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Остальные сыновья собственность себе должны были заслужить.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538"/>
            <a:ext cx="4071966" cy="30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0748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6439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1722 г. Петр I утвердил Закон о порядке государственной службы - "Табель о рангах«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основу "Табели" были положены аналогичные акты, уже существовавшие в западноевропейских странах, особенно в Дании и Пруссии. При разработке закона также учитывались чины, уже имевшиеся в России.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smtClean="0"/>
              <a:t>"Табель о рангах" устранила назначение на государственную службу по степени родовитости и ставила на первый план заслуги перед Отечеством.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33500"/>
            <a:ext cx="3000396" cy="37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87" y="2214554"/>
            <a:ext cx="55450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Вся служба в государстве была разделена на три вида: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3857652" cy="224676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воинскую (сухопутную, гвардейскую, артиллерийскую, морскую),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гражданскую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придворную.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вид службы был</a:t>
            </a:r>
          </a:p>
          <a:p>
            <a:pPr marL="342900" indent="-34290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разбит на 14 классов или</a:t>
            </a:r>
          </a:p>
          <a:p>
            <a:pPr marL="342900" indent="-34290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рангов. Высшим классом</a:t>
            </a:r>
          </a:p>
          <a:p>
            <a:pPr marL="342900" indent="-34290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считался первый, низшим –</a:t>
            </a:r>
          </a:p>
          <a:p>
            <a:pPr marL="342900" indent="-34290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четырнадцатый</a:t>
            </a:r>
            <a:endPara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000504"/>
            <a:ext cx="4572000" cy="263899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Причем военные чины объявлялись выше соответствующих им гражданских и придворных чинов. Чины в гвардии, те же, что и в армии, но на две ступени выше: высшим чином в гвардии был полковник, как правило это был сам император. На военной службе уже 14-й класс (фендрик, с 1730 г. - прапорщик) давал право на потомственное дворянство: каждый вместе со своими потомками становился дворянином</a:t>
            </a: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71480"/>
            <a:ext cx="4695820" cy="32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87182"/>
            <a:ext cx="3857652" cy="344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48103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11341"/>
            <a:ext cx="9144000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Табель о рангах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(«Табель о рангах всех чинов воинских, статских и придворных»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закон о порядке государственной службы в Российской империи (соотношение чинов по старшинству, последовательность чинопроизводства).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Утверждена 24 января (4 февраля) 1722 императором Петром I, просуществовала с многочисленными изменениями вплоть до революции 1917 года.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4929190" y="3286124"/>
            <a:ext cx="4214810" cy="171451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</a:t>
            </a:r>
            <a:r>
              <a:rPr lang="en-US" sz="9600" dirty="0" smtClean="0">
                <a:solidFill>
                  <a:srgbClr val="FF0000"/>
                </a:solidFill>
              </a:rPr>
              <a:t>21</a:t>
            </a:r>
            <a:r>
              <a:rPr lang="ru-RU" sz="9600" dirty="0" smtClean="0">
                <a:solidFill>
                  <a:srgbClr val="FF0000"/>
                </a:solidFill>
              </a:rPr>
              <a:t> г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464" y="-19377"/>
            <a:ext cx="4152536" cy="32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4214842" cy="2592387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FFCC00"/>
                </a:solidFill>
                <a:effectLst/>
              </a:rPr>
              <a:t>"Табели о рангах" не позволяла дворянскому сословию вырождаться, т.к. господствующий слой постоянно укреплялся за счет включения в свой состав наиболее талантливых представителей других сословий</a:t>
            </a:r>
            <a:r>
              <a:rPr lang="ru-RU" sz="1600" b="1" dirty="0" smtClean="0">
                <a:solidFill>
                  <a:srgbClr val="FFCC00"/>
                </a:solidFill>
                <a:effectLst/>
              </a:rPr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3571876"/>
            <a:ext cx="3929090" cy="28623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Таким образом, два сословия феодалов сливались в одно. За ним закреплялось название "дворяне". 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214686"/>
            <a:ext cx="4457601" cy="34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12" y="214291"/>
            <a:ext cx="4000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" y="0"/>
            <a:ext cx="91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/>
              </a:rPr>
              <a:t>Петровские преобразования завершили долгий процесс формирования дворянского сословия</a:t>
            </a:r>
            <a:r>
              <a:rPr lang="ru-RU" sz="1600" b="1" dirty="0" smtClean="0">
                <a:effectLst/>
              </a:rPr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4572000" cy="25545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Северная война постоянно требовала больших финансовых расходов. Государство увеличивало налоги.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 Налогами были обложены: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 дубовые гробы,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бани,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улья,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рыбные ловли,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/>
                </a:solidFill>
              </a:rPr>
              <a:t>бороды и т.д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35362"/>
            <a:ext cx="3342413" cy="19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56072"/>
            <a:ext cx="4000528" cy="31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14290"/>
            <a:ext cx="3929090" cy="29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1134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 1718-1724 гг. Петр I ввел новый налог - </a:t>
            </a:r>
            <a:r>
              <a:rPr lang="ru-RU" sz="2400" dirty="0" smtClean="0">
                <a:solidFill>
                  <a:srgbClr val="FFFF00"/>
                </a:solidFill>
              </a:rPr>
              <a:t>подушную подать. </a:t>
            </a:r>
            <a:r>
              <a:rPr lang="ru-RU" sz="1200" dirty="0" smtClean="0">
                <a:solidFill>
                  <a:schemeClr val="bg2"/>
                </a:solidFill>
              </a:rPr>
              <a:t>(а какая была?)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Теперь налогом стали облагать каждую душу мужского населения: и стариков, и младенцев. Для учета мужского населения в стране в 1720 г. была проведена перепись мужского населения - были составлены ревизские сказки.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Впоследствии перепись проводилась раз в 20 лет. Со всех числящихся в ревизских сказках взималась подушная подать.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491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615</Words>
  <Application>Microsoft Office PowerPoint</Application>
  <PresentationFormat>Экран (4:3)</PresentationFormat>
  <Paragraphs>53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Социальная и финансовая политика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и финансовая политика </dc:title>
  <dc:creator>Леонид</dc:creator>
  <cp:lastModifiedBy>Леонид</cp:lastModifiedBy>
  <cp:revision>60</cp:revision>
  <dcterms:created xsi:type="dcterms:W3CDTF">2009-11-28T15:36:15Z</dcterms:created>
  <dcterms:modified xsi:type="dcterms:W3CDTF">2009-11-29T01:29:45Z</dcterms:modified>
</cp:coreProperties>
</file>