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1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41A7-DF00-4D2B-8E64-A5083E17A18D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9E270-2E4D-4C1F-8DC2-4E6835B1A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DB03-2C17-421A-82D7-A69EAA7610B9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5A60-FFCD-42A6-9BDE-B8218F91A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7786742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направления внешней политики Алексея Михайловича..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8715436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Чупров Леонид Александрович, МОУ СОШ №3 с. Камень_Рыболов Ханкайского района Приморского края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5429288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Основные задачи и направления внешней политики России.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00240"/>
            <a:ext cx="5429288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Препятствия решению внешнеполитических задач.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428868"/>
            <a:ext cx="542928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Западное направление. Борьба за Украину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786058"/>
            <a:ext cx="542928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Достижение выхода к Балтийскому и Черному морям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143248"/>
            <a:ext cx="542928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Дальнейшее продвижение на восток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71942"/>
            <a:ext cx="2643206" cy="22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1357298"/>
            <a:ext cx="3357586" cy="23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429024" cy="23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2543343" cy="195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5072066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этап. Война со Швецией.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Поначалу она протекала успешно и уже в 1654 г. русские войска овладели Смоленском и рядом городов Белоруссии, встретив при этом поддержку местного населения. Неудачами Польши воспользовалась Швеция, стремившаяся к гегемонии в данном регионе и превращению Балтийского моря в "шведское озеро". Кроме того, шведы не желали усиления России и в 1655 г. их войска заняли Варшаву.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РУССКО-ПОЛЬСКИЕ ВОЙНЫ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dirty="0" err="1" smtClean="0">
                <a:solidFill>
                  <a:schemeClr val="bg1"/>
                </a:solidFill>
              </a:rPr>
              <a:t>войны</a:t>
            </a:r>
            <a:r>
              <a:rPr lang="ru-RU" sz="1400" dirty="0" smtClean="0">
                <a:solidFill>
                  <a:schemeClr val="bg1"/>
                </a:solidFill>
              </a:rPr>
              <a:t> между Россией (Московским государством) и Речью Посполитой (Польско-Литовским государством) во второй половине 16 – третьей четверти 17 в. за обладание западнорусскими землями (Смоленщина, Черниговщина, Белоруссия, Черная Русь, Полесье, Украина (Малороссия), Подолия, Волынь, Червонная Русь); явились продолжением войн Московского княжества с Великим княжеством Литовским в первой четверти 16 в. (1500–1503, 1507–1508, 1512–1522).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872567"/>
            <a:ext cx="4071934" cy="2985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Сильная Швеция представляла для России большую угрозу, чем разбитая Польша, вот почему заключив с ней перемирие, Россия вступила в войну со Швецией (1656-1658). Но соперничество с одной из самых передовых армий Европы оказалось не по силам русским войскам, к тому же Швеция подписала в 1660 г. мир с Польшей.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Ввиду невозможности продолжения войны, Россия в 1661 г. пошла на подписание Кардисского мира,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которому возвратила завоеванные ею земли в Ливонии и вновь лишилась выхода к морю (т.е. восстанавливались условия Столовского мира).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7"/>
            <a:ext cx="5072066" cy="37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428860" y="4286256"/>
            <a:ext cx="571504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28736"/>
            <a:ext cx="3786215" cy="195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714776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Второй этап. </a:t>
            </a:r>
            <a:r>
              <a:rPr lang="ru-RU" sz="1600" dirty="0" smtClean="0">
                <a:solidFill>
                  <a:schemeClr val="bg1"/>
                </a:solidFill>
              </a:rPr>
              <a:t>Польша, получив передышку, сумела восстановить силы и продолжить войну с Россией. К тому же, после смерти Хмельницкого часть казачьего руководства выступила на стороне Польши. Война приобрела затяжной характер, успехи сменялись поражениями. В итоге, в 1667 г. было подписано Андрусовское перемирие, по которому к России возвращался Смоленск и переходили земли Левобережной Украины.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929" y="214290"/>
            <a:ext cx="490575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86314" y="3929066"/>
            <a:ext cx="407193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Киев, расположенный на правом берегу Днепра, отдавался на два года, но так и не был возвращен Польше.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Условия этого перемирия были закреплены "Вечным миром" 1686 г., ставшим крупной дипломатической победой России.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071934" cy="26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Отношения России с Крымом и Османской империей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643710"/>
            <a:ext cx="857224" cy="21429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7166"/>
            <a:ext cx="5286380" cy="626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85765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Священная лига. </a:t>
            </a:r>
            <a:r>
              <a:rPr lang="ru-RU" dirty="0" smtClean="0">
                <a:solidFill>
                  <a:schemeClr val="bg1"/>
                </a:solidFill>
              </a:rPr>
              <a:t>Европейские страны перед лицом османской экспансии пытались объединить свои усилия. В 1684 г. была создана Священная лига - коалиция в составе Австрии, Польши и Венеции, рассчитывающая и на поддержку России.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86776" y="6643710"/>
            <a:ext cx="857224" cy="21429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4357694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Именно эта заинтересованность подтолкнула Польшу на подписание "Вечного мира" и отказ от Киева, что привело к прорыву дипломатической изоляции России и ее сближению с Польшей, способствовавшему затем решению основной внешнеполитической задачи - обеспечению выхода к морю.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673" y="214290"/>
            <a:ext cx="463883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405606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2794732"/>
            <a:ext cx="3786214" cy="13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35758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Новая война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Взяв </a:t>
            </a:r>
            <a:r>
              <a:rPr lang="ru-RU" sz="1400" dirty="0" smtClean="0">
                <a:solidFill>
                  <a:schemeClr val="bg1"/>
                </a:solidFill>
              </a:rPr>
              <a:t>на себя обязательства по отношению к Священной лиге, московское правительство разорвало перемирие и в 1686 г. объявило войну Порте. Но попытки В.В. Голицына в 1687 и 1689 гг. овладеть Крымом закончились неудачей, хотя и помогли союзникам на западном фронте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86776" y="6643710"/>
            <a:ext cx="857224" cy="21429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429000"/>
            <a:ext cx="45720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Восточное </a:t>
            </a:r>
            <a:r>
              <a:rPr lang="ru-RU" sz="1400" dirty="0" smtClean="0">
                <a:solidFill>
                  <a:srgbClr val="FF0000"/>
                </a:solidFill>
              </a:rPr>
              <a:t>направление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Менее напряженно для страны происходило продвижение на восток. В течение XVII в. русские землепроходцы продвинулись от Западной Сибири до берегов Тихого океана. По мере продвижения они создавали опорные пункты: Красноярский острог, Братский острог, Якутский острог, Иркутское зимовье и т.д. С местного населения, вошедшего в состав России, собирали ясак - меховой налог.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Одновременно </a:t>
            </a:r>
            <a:r>
              <a:rPr lang="ru-RU" sz="1400" dirty="0" smtClean="0">
                <a:solidFill>
                  <a:schemeClr val="bg1"/>
                </a:solidFill>
              </a:rPr>
              <a:t>началась крестьянская колонизация пахотных земель южной Сибири. К концу XVII в. русское население региона составляло 150 тыс. человек.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3309944" cy="41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290"/>
            <a:ext cx="4429156" cy="288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071966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Экономическая и военная отсталость России. </a:t>
            </a:r>
            <a:r>
              <a:rPr lang="ru-RU" sz="1400" dirty="0" smtClean="0">
                <a:solidFill>
                  <a:schemeClr val="bg1"/>
                </a:solidFill>
              </a:rPr>
              <a:t>В Западной Европе в годы Тридцатилетней войны (1618-1648 гг.) произошли качественные изменения в организации вооруженных сил, тактике боя и вооружении; главной ударной силой стала пехота, усиленная полевой артиллерией. В России же основу армии продолжала составлять дворянская конница, успешно боровшаяся с "осколками" Золотой Орды, но неспособная противостоять передовым армиям Европы.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3071810"/>
            <a:ext cx="4214810" cy="3631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Зависимость от импорта оружия. </a:t>
            </a:r>
            <a:r>
              <a:rPr lang="ru-RU" sz="1400" dirty="0" smtClean="0">
                <a:solidFill>
                  <a:schemeClr val="bg1"/>
                </a:solidFill>
              </a:rPr>
              <a:t>Перевооружение и тактическую переподготовку армии российское правительство пыталось обеспечить за счет ввоза оружия и найма иностранных офицеров, что ставило ее в зависимость от ведущих европейских стран. Накануне русско-польской войны 1654-1667 гг. Россия закупила в Голландии и Швеции 40 тыс. мушкетов и 20 тыс. пудов пороха, что составило 2/3 ее вооружения. Положение усугублялось еще и тем, что единственный морской порт России - Архангельск был крайне уязвим со стороны Швеции, продолжавшей претендовать на северные русские земли. Эти обстоятельства предопределили обострение русско-шведских отношений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643710"/>
            <a:ext cx="857224" cy="21429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113221" cy="261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92" y="3357562"/>
            <a:ext cx="44032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Дипломатическая и культурная изоляция России</a:t>
            </a:r>
            <a:r>
              <a:rPr lang="ru-RU" sz="1400" dirty="0" smtClean="0">
                <a:solidFill>
                  <a:schemeClr val="bg1"/>
                </a:solidFill>
              </a:rPr>
              <a:t>, которая на Западе воспринималась как отсталая восточная страна, представляющая интерес лишь как объект экспансии. Политическая граница Европы того времени проходила по Днепру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643578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Таким образом, складывался порочный круг: экономическое и военное отставание России, культурная изоляция во многом вызывались ее оторванностью от морских торговых коммуникаций, но совершить прорыв, т.е. преодолеть турецко - польско - шведский барьер, стоящий на ее пути к Европе, можно было лишь создав мощную армию и прорвав дипломатическую блокаду.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86776" y="6643710"/>
            <a:ext cx="857224" cy="214290"/>
          </a:xfrm>
          <a:prstGeom prst="actionButtonBackPrevious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928670"/>
            <a:ext cx="7572428" cy="4572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39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572264" y="160654"/>
            <a:ext cx="2571736" cy="669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Впервые пройдя проливом отделяющим Америку от Азии, Дежнев основал Анадырский острог.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В 1649-53 гг.в результате походов Е.Хабарова были </a:t>
            </a:r>
            <a:r>
              <a:rPr lang="ru-RU" dirty="0" smtClean="0">
                <a:solidFill>
                  <a:schemeClr val="bg1"/>
                </a:solidFill>
              </a:rPr>
              <a:t>составлены </a:t>
            </a:r>
            <a:r>
              <a:rPr lang="ru-RU" dirty="0" smtClean="0">
                <a:solidFill>
                  <a:schemeClr val="bg1"/>
                </a:solidFill>
              </a:rPr>
              <a:t>подробные карты Амура.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Нерчинский договор 1689 г. установил границы между Россией и Китаем.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21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Итоги</a:t>
            </a:r>
            <a:r>
              <a:rPr lang="en-US" sz="4400" u="sng" dirty="0" smtClean="0">
                <a:solidFill>
                  <a:srgbClr val="FF0000"/>
                </a:solidFill>
              </a:rPr>
              <a:t>…</a:t>
            </a:r>
            <a:endParaRPr lang="ru-RU" sz="4400" u="sng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57232"/>
            <a:ext cx="8286808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В течение XVII в. Россия непоследовательно, периодически отступая и накапливая силы, постепенно решала посильные для нее задачи. Но общий итог ее внешней политики был невелик, приобретения же доставались максимальным напряжением сил. Основные стратегические задачи - выход к морям и воссоединение русских земель - остались нерешенными и перешли следующему </a:t>
            </a:r>
            <a:r>
              <a:rPr lang="ru-RU" sz="2800" dirty="0" smtClean="0">
                <a:solidFill>
                  <a:schemeClr val="bg1"/>
                </a:solidFill>
              </a:rPr>
              <a:t>веку…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000240"/>
            <a:ext cx="607223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solidFill>
                  <a:schemeClr val="bg1"/>
                </a:solidFill>
              </a:rPr>
              <a:t>Назовите основные направления внешней политики России XVII 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Какие трудности стояли на пути страны в решении ее внешнеполитических задач?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Расскажите о причинах и последствиях присоединения Украины к России.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4. Каковы результаты внешней политики России XVII в</a:t>
            </a:r>
            <a:r>
              <a:rPr lang="ru-RU" dirty="0" smtClean="0">
                <a:solidFill>
                  <a:schemeClr val="bg1"/>
                </a:solidFill>
              </a:rPr>
              <a:t>.?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785926"/>
            <a:ext cx="5072098" cy="3570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Основные даты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1632-1634-Смоленская война.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1654-Переяславская рада.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1654-1667- Война России с Речью Посполитой.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1686 - Вечный мир с Польшей.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1687, 1689 - Походы В.В. Голицына в Крым.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142984"/>
            <a:ext cx="3643338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задачи и направления внешней политики России.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Выноска 1 (граница и черта) 3"/>
          <p:cNvSpPr/>
          <p:nvPr/>
        </p:nvSpPr>
        <p:spPr>
          <a:xfrm>
            <a:off x="5072066" y="428604"/>
            <a:ext cx="3857652" cy="928694"/>
          </a:xfrm>
          <a:prstGeom prst="accentBorderCallout1">
            <a:avLst>
              <a:gd name="adj1" fmla="val 18750"/>
              <a:gd name="adj2" fmla="val -3969"/>
              <a:gd name="adj3" fmla="val 125927"/>
              <a:gd name="adj4" fmla="val -272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Возвращение территорий, потерянных в результате Смуты, присоединение украинских и других земель, входивших в состав Древней Руси.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5072066" y="1571612"/>
            <a:ext cx="3857652" cy="571504"/>
          </a:xfrm>
          <a:prstGeom prst="accentBorderCallout1">
            <a:avLst>
              <a:gd name="adj1" fmla="val 18750"/>
              <a:gd name="adj2" fmla="val -3969"/>
              <a:gd name="adj3" fmla="val 5089"/>
              <a:gd name="adj4" fmla="val -272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Достижение выхода к Балтийскому и Черному морям.</a:t>
            </a: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5143504" y="2500306"/>
            <a:ext cx="3857652" cy="642942"/>
          </a:xfrm>
          <a:prstGeom prst="accentBorderCallout1">
            <a:avLst>
              <a:gd name="adj1" fmla="val 83396"/>
              <a:gd name="adj2" fmla="val -3610"/>
              <a:gd name="adj3" fmla="val -139784"/>
              <a:gd name="adj4" fmla="val -28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Дальнейшее продвижение на восток.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643446"/>
            <a:ext cx="3643338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Препятствия решению внешнеполитических задач. 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5072066" y="3929066"/>
            <a:ext cx="3857652" cy="928694"/>
          </a:xfrm>
          <a:prstGeom prst="accentBorderCallout1">
            <a:avLst>
              <a:gd name="adj1" fmla="val 18750"/>
              <a:gd name="adj2" fmla="val -3969"/>
              <a:gd name="adj3" fmla="val 125927"/>
              <a:gd name="adj4" fmla="val -272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Экономическая </a:t>
            </a:r>
            <a:r>
              <a:rPr lang="ru-RU" dirty="0">
                <a:solidFill>
                  <a:schemeClr val="bg1"/>
                </a:solidFill>
              </a:rPr>
              <a:t>и военная отсталость России.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5072066" y="5072074"/>
            <a:ext cx="3857652" cy="571504"/>
          </a:xfrm>
          <a:prstGeom prst="accentBorderCallout1">
            <a:avLst>
              <a:gd name="adj1" fmla="val 18750"/>
              <a:gd name="adj2" fmla="val -3969"/>
              <a:gd name="adj3" fmla="val 5089"/>
              <a:gd name="adj4" fmla="val -272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Зависимость от импорта </a:t>
            </a:r>
            <a:r>
              <a:rPr lang="ru-RU" dirty="0" smtClean="0">
                <a:solidFill>
                  <a:schemeClr val="bg1"/>
                </a:solidFill>
              </a:rPr>
              <a:t>оружия и сырья (железа, серебра).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5143504" y="6000768"/>
            <a:ext cx="3857652" cy="642942"/>
          </a:xfrm>
          <a:prstGeom prst="accentBorderCallout1">
            <a:avLst>
              <a:gd name="adj1" fmla="val 83396"/>
              <a:gd name="adj2" fmla="val -3610"/>
              <a:gd name="adj3" fmla="val -139784"/>
              <a:gd name="adj4" fmla="val -2899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Дипломатическая и культурная изоляция России.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8929718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571876"/>
            <a:ext cx="8929718" cy="32861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2" action="ppaction://hlinksldjump" highlightClick="1"/>
          </p:cNvPr>
          <p:cNvSpPr/>
          <p:nvPr/>
        </p:nvSpPr>
        <p:spPr>
          <a:xfrm>
            <a:off x="8429652" y="1928802"/>
            <a:ext cx="500066" cy="21431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3" action="ppaction://hlinksldjump" highlightClick="1"/>
          </p:cNvPr>
          <p:cNvSpPr/>
          <p:nvPr/>
        </p:nvSpPr>
        <p:spPr>
          <a:xfrm>
            <a:off x="8501090" y="2928934"/>
            <a:ext cx="500066" cy="21431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4" action="ppaction://hlinksldjump" highlightClick="1"/>
          </p:cNvPr>
          <p:cNvSpPr/>
          <p:nvPr/>
        </p:nvSpPr>
        <p:spPr>
          <a:xfrm>
            <a:off x="8501058" y="4643446"/>
            <a:ext cx="642942" cy="21431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4" action="ppaction://hlinksldjump" highlightClick="1"/>
          </p:cNvPr>
          <p:cNvSpPr/>
          <p:nvPr/>
        </p:nvSpPr>
        <p:spPr>
          <a:xfrm>
            <a:off x="8501058" y="5500702"/>
            <a:ext cx="642942" cy="21431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5" action="ppaction://hlinksldjump" highlightClick="1"/>
          </p:cNvPr>
          <p:cNvSpPr/>
          <p:nvPr/>
        </p:nvSpPr>
        <p:spPr>
          <a:xfrm>
            <a:off x="8501058" y="6429396"/>
            <a:ext cx="642942" cy="21431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214554"/>
            <a:ext cx="3643338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Западное направление. Борьба за Украину. </a:t>
            </a: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5072066" y="428604"/>
            <a:ext cx="3857652" cy="928694"/>
          </a:xfrm>
          <a:prstGeom prst="accentBorderCallout1">
            <a:avLst>
              <a:gd name="adj1" fmla="val 18750"/>
              <a:gd name="adj2" fmla="val -3969"/>
              <a:gd name="adj3" fmla="val 245273"/>
              <a:gd name="adj4" fmla="val -2863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</a:rPr>
              <a:t>Смоленская война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5072066" y="1571612"/>
            <a:ext cx="3857652" cy="1714512"/>
          </a:xfrm>
          <a:prstGeom prst="accentBorderCallout1">
            <a:avLst>
              <a:gd name="adj1" fmla="val 18750"/>
              <a:gd name="adj2" fmla="val -3969"/>
              <a:gd name="adj3" fmla="val 65695"/>
              <a:gd name="adj4" fmla="val -286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400" dirty="0">
                <a:solidFill>
                  <a:schemeClr val="bg1"/>
                </a:solidFill>
              </a:rPr>
              <a:t>Освободительное движение на Украине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Причины движения.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Запорожская Сечь.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Первые </a:t>
            </a:r>
            <a:r>
              <a:rPr lang="ru-RU" sz="1400" dirty="0">
                <a:solidFill>
                  <a:schemeClr val="bg1"/>
                </a:solidFill>
              </a:rPr>
              <a:t>победы.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Поражения </a:t>
            </a:r>
            <a:r>
              <a:rPr lang="ru-RU" sz="1400" dirty="0">
                <a:solidFill>
                  <a:schemeClr val="bg1"/>
                </a:solidFill>
              </a:rPr>
              <a:t>восставших.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Помощь </a:t>
            </a:r>
            <a:r>
              <a:rPr lang="ru-RU" sz="1400" dirty="0">
                <a:solidFill>
                  <a:schemeClr val="bg1"/>
                </a:solidFill>
              </a:rPr>
              <a:t>России.</a:t>
            </a: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5072066" y="3714752"/>
            <a:ext cx="3857652" cy="857256"/>
          </a:xfrm>
          <a:prstGeom prst="accentBorderCallout1">
            <a:avLst>
              <a:gd name="adj1" fmla="val 83396"/>
              <a:gd name="adj2" fmla="val -3610"/>
              <a:gd name="adj3" fmla="val -116621"/>
              <a:gd name="adj4" fmla="val -28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>
                <a:solidFill>
                  <a:schemeClr val="bg1"/>
                </a:solidFill>
              </a:rPr>
              <a:t>Присоединение Украины к России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Украинская Рада в Переяславле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Причины </a:t>
            </a:r>
            <a:r>
              <a:rPr lang="ru-RU" sz="1400" dirty="0">
                <a:solidFill>
                  <a:schemeClr val="bg1"/>
                </a:solidFill>
              </a:rPr>
              <a:t>присоединения.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5072066" y="5000636"/>
            <a:ext cx="3857652" cy="1143008"/>
          </a:xfrm>
          <a:prstGeom prst="accentBorderCallout1">
            <a:avLst>
              <a:gd name="adj1" fmla="val 83396"/>
              <a:gd name="adj2" fmla="val -3610"/>
              <a:gd name="adj3" fmla="val -197024"/>
              <a:gd name="adj4" fmla="val -2863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Война с Польшей и Швецией: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Первый </a:t>
            </a:r>
            <a:r>
              <a:rPr lang="ru-RU" sz="1400" dirty="0">
                <a:solidFill>
                  <a:schemeClr val="bg1"/>
                </a:solidFill>
              </a:rPr>
              <a:t>этап русско-польской войны.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Война </a:t>
            </a:r>
            <a:r>
              <a:rPr lang="ru-RU" sz="1400" dirty="0">
                <a:solidFill>
                  <a:schemeClr val="bg1"/>
                </a:solidFill>
              </a:rPr>
              <a:t>со </a:t>
            </a:r>
            <a:r>
              <a:rPr lang="ru-RU" sz="1400" dirty="0" smtClean="0">
                <a:solidFill>
                  <a:schemeClr val="bg1"/>
                </a:solidFill>
              </a:rPr>
              <a:t>Швецией.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Второй </a:t>
            </a:r>
            <a:r>
              <a:rPr lang="ru-RU" sz="1400" dirty="0">
                <a:solidFill>
                  <a:schemeClr val="bg1"/>
                </a:solidFill>
              </a:rPr>
              <a:t>этап.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286644" y="2071678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>
            <a:off x="6858016" y="2428868"/>
            <a:ext cx="428628" cy="21431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7500958" y="2714620"/>
            <a:ext cx="428628" cy="28575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215338" y="4071942"/>
            <a:ext cx="500066" cy="14287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7786710" y="4286256"/>
            <a:ext cx="714380" cy="14287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8572528" y="5357826"/>
            <a:ext cx="357190" cy="14287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6" action="ppaction://hlinksldjump" highlightClick="1"/>
          </p:cNvPr>
          <p:cNvSpPr/>
          <p:nvPr/>
        </p:nvSpPr>
        <p:spPr>
          <a:xfrm>
            <a:off x="7143768" y="5643578"/>
            <a:ext cx="357190" cy="14287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7" action="ppaction://hlinksldjump" highlightClick="1"/>
          </p:cNvPr>
          <p:cNvSpPr/>
          <p:nvPr/>
        </p:nvSpPr>
        <p:spPr>
          <a:xfrm>
            <a:off x="6643702" y="5857892"/>
            <a:ext cx="357190" cy="14287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500438"/>
            <a:ext cx="35478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42852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071966" cy="3172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dirty="0" smtClean="0">
                <a:solidFill>
                  <a:srgbClr val="FF0000"/>
                </a:solidFill>
              </a:rPr>
              <a:t>Причины движения. </a:t>
            </a:r>
          </a:p>
          <a:p>
            <a:pPr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</a:rPr>
              <a:t>В 1648 г. на Украине вспыхнуло очередное восстание, вызванное социальным гнетом, политическим, религиозным и национальным неравноправием, которое испытывало на себе украинское и белорусское православное население, находясь в составе католической Речи Посполитой.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3571876"/>
            <a:ext cx="4286248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Запорожская Сечь. </a:t>
            </a:r>
            <a:r>
              <a:rPr lang="ru-RU" sz="1400" dirty="0" smtClean="0"/>
              <a:t>Зачинщиками выступления стали запорожские казаки. Основавшись у днепровских порогов, они, как и донские казаки, не занимались земледелием, сохраняли автономию и имели выборную старшину, несли сторожевую службу, отражая набеги крымских татар и получая за это от польского правительства вознаграждение. Но денежное жалование поступало только тем казакам, кто был занесен в список (реестр). Запорожская Сечь пополнялась за счет беглых, а реестр оставался неизменным, что обостряло отношения между казачеством и властью.</a:t>
            </a:r>
            <a:endParaRPr lang="ru-RU" sz="1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869" y="214290"/>
            <a:ext cx="439141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42672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3500438"/>
            <a:ext cx="4572000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нему численность реестровых казаков увеличивалась до 40 тыс., в трех воеводствах - Киевском, Черниговском и Брацлавском - должности могли занимать только православные, что резко ограничивало власть польской шляхты. Однако сохранялись феодальные отношения и паны могли вернуться в свои владения.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 Хмельницкий, осознавая непрочность достигнутого договора и слабость повстанцев, не раз обращался за помощью к русскому правительству, выражая готовность Украины присоединиться к России. Однако, понимая, что это приведет к войне с Речью Посполитой и учитывая неготовность России к ней, правительство не решилось удовлетворить просьбу гетмана.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85728"/>
            <a:ext cx="4000528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Первые победы. </a:t>
            </a:r>
            <a:r>
              <a:rPr lang="ru-RU" sz="1400" dirty="0" smtClean="0">
                <a:solidFill>
                  <a:schemeClr val="bg1"/>
                </a:solidFill>
              </a:rPr>
              <a:t>Восстание возглавил избранный гетманом Богдан Хмельницкий. Его отряды, усиленные крестьянами и горожанами, пришедшими из Украины и Белоруссии, в ряде сражений разгромили польские войска и в декабре 1648 г. заняли Киев. В августе 1649 г. после победы повстанцев под Зборовом, омраченной предательством их союзника - крымского хана, подкупленного поляками, был подписан компромиссный мирный договор. </a:t>
            </a:r>
            <a:endParaRPr lang="ru-RU" sz="14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976724" cy="344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024" y="214290"/>
            <a:ext cx="46026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929066"/>
            <a:ext cx="4643438" cy="2644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Этого не могла уже допустить Россия, т.к. в подобном случае она лишалась реальной возможности решить свои внешнеполитические задачи на западном направлении.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В решении Земского собора 1653 г. о принятии Украины "под высокую руку" русского царя сказалось и воздействие идеи "Москва - третий Рим", усилившееся в связи с церковной реформой.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371477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</a:rPr>
              <a:t>Поражения восставших. </a:t>
            </a:r>
            <a:r>
              <a:rPr lang="ru-RU" sz="1500" dirty="0" smtClean="0">
                <a:solidFill>
                  <a:schemeClr val="bg1"/>
                </a:solidFill>
              </a:rPr>
              <a:t>Помощь России. Возобновившиеся военные действия подтвердили обоснованность опасений Б. Хмельницкого. В 1651 г. под Берестечком его войска потерпели поражение, а подписанный Белоцерковский договор сократил казацкий реестр до 20 тыс. и оставил ограничения для польской шляхты лишь в Киевском воеводстве. После поражения осенью 1653 г. нависла угроза полного разгрома сил восставших. 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46482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857652" cy="289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3643338" cy="3290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Украинская Рада в Переяславле в январе 1654 г. приняла решение о присоединении Украины к России, предоставляющее ей значительную самостоятельность. Сохранялось выборное казачье управление во главе с гетманом, который, например, имел право внешнеполитических сношений со всеми странами, за исключением Польши и Турции.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60" y="214290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4286256"/>
            <a:ext cx="4429124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Но вскоре началось постепенное ограничение автономных прав Украины и унификация органов управления в целях полной интеграции с Россией, протекавшее до конца XVIII 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957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3714776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Причины присоединения: 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1) Религиозная и этническая общность русского и украинского народов; 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2) Их общее историческое прошлое и совместная борьба с внешними врагами; 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3) Конкретно-историческая обстановка середины XVII в., когда для Украины сохранение независимости казалось нереальным и приходилось выбирать "наименьшее зло", т.е. присоединиться (а для многих и воссоединиться) к близкой по культуре и вере России, обещавшей ей к тому же сохранить внутреннюю самостоятельность. 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4) Присоединение отвечало и интересам России.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940" y="214290"/>
            <a:ext cx="45606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57628"/>
            <a:ext cx="44438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FFFF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1750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127</cp:revision>
  <dcterms:created xsi:type="dcterms:W3CDTF">2009-11-14T18:52:53Z</dcterms:created>
  <dcterms:modified xsi:type="dcterms:W3CDTF">2009-11-15T07:06:22Z</dcterms:modified>
</cp:coreProperties>
</file>