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FFA2-098F-47B3-8686-2FF520104E3C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7BF56-2269-4F96-8CDE-91E0CE5885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BF56-2269-4F96-8CDE-91E0CE58850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9A69-405A-4F46-91B0-4CB2BD72B031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B1AA-7AFA-4FAE-AE0E-273420B523A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3.jpe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hyperlink" Target="http://ru.wikipedia.org/wiki/%D0%A4%D0%B0%D0%B9%D0%BB:Vladimir_Putin-2.jpg" TargetMode="External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13" Type="http://schemas.openxmlformats.org/officeDocument/2006/relationships/image" Target="../media/image24.gif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12" Type="http://schemas.openxmlformats.org/officeDocument/2006/relationships/image" Target="../media/image2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11" Type="http://schemas.openxmlformats.org/officeDocument/2006/relationships/image" Target="../media/image22.gif"/><Relationship Id="rId5" Type="http://schemas.openxmlformats.org/officeDocument/2006/relationships/image" Target="../media/image16.gif"/><Relationship Id="rId15" Type="http://schemas.openxmlformats.org/officeDocument/2006/relationships/image" Target="../media/image26.gif"/><Relationship Id="rId10" Type="http://schemas.openxmlformats.org/officeDocument/2006/relationships/image" Target="../media/image21.gif"/><Relationship Id="rId4" Type="http://schemas.openxmlformats.org/officeDocument/2006/relationships/image" Target="../media/image15.gif"/><Relationship Id="rId9" Type="http://schemas.openxmlformats.org/officeDocument/2006/relationships/image" Target="../media/image20.gif"/><Relationship Id="rId14" Type="http://schemas.openxmlformats.org/officeDocument/2006/relationships/image" Target="../media/image2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openxmlformats.org/officeDocument/2006/relationships/image" Target="../media/image3.jpeg"/><Relationship Id="rId7" Type="http://schemas.openxmlformats.org/officeDocument/2006/relationships/image" Target="../media/image3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jpeg"/><Relationship Id="rId9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5286380" cy="511175"/>
          </a:xfrm>
        </p:spPr>
        <p:txBody>
          <a:bodyPr>
            <a:noAutofit/>
          </a:bodyPr>
          <a:lstStyle/>
          <a:p>
            <a:r>
              <a:rPr lang="ru-RU" sz="3200" dirty="0"/>
              <a:t>Что такое общество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642910" y="1357298"/>
            <a:ext cx="2357454" cy="2071702"/>
          </a:xfrm>
          <a:prstGeom prst="ellipse">
            <a:avLst/>
          </a:prstGeom>
          <a:blipFill dpi="0" rotWithShape="1">
            <a:blip r:embed="rId3"/>
            <a:srcRect/>
            <a:stretch>
              <a:fillRect l="9000" t="-1000" r="5000" b="-9000"/>
            </a:stretch>
          </a:blip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Аристотель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071802" y="1428736"/>
            <a:ext cx="2214578" cy="1928826"/>
          </a:xfrm>
          <a:prstGeom prst="rightArrow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Считал, что общество – это семья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000108"/>
            <a:ext cx="3619525" cy="27146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29256" y="4429132"/>
            <a:ext cx="3428992" cy="1015663"/>
          </a:xfrm>
          <a:prstGeom prst="rect">
            <a:avLst/>
          </a:prstGeom>
          <a:solidFill>
            <a:srgbClr val="FF00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потому, что семья  возникала путем договора — заключения брачного союза.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34" y="4000504"/>
            <a:ext cx="2500330" cy="2071702"/>
          </a:xfrm>
          <a:prstGeom prst="ellipse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Брак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143240" y="4500570"/>
            <a:ext cx="2214578" cy="928694"/>
          </a:xfrm>
          <a:prstGeom prst="rightArrow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общества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7227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СШ №3 с Камень-Рыболов Приморского края</a:t>
            </a:r>
            <a:endParaRPr lang="ru-RU" sz="12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1027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948691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31850" algn="l"/>
              </a:tabLst>
            </a:pP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значение понятий: общество, страна, государство, политическая сфера, экономическая сфера, социальная сфера, духовная сфера.</a:t>
            </a:r>
          </a:p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31850" algn="l"/>
              </a:tabLst>
            </a:pP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у слова </a:t>
            </a: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общество</a:t>
            </a: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много значений? Какое из них пригодится нам для изучения обществознания?</a:t>
            </a:r>
            <a:r>
              <a:rPr lang="ru-RU" sz="1500" dirty="0"/>
              <a:t> Объясните, как вы понимаете выражение: «Общество похоже на человеческий организм</a:t>
            </a:r>
            <a:r>
              <a:rPr lang="ru-RU" sz="1500" dirty="0" smtClean="0"/>
              <a:t>»?</a:t>
            </a:r>
          </a:p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31850" algn="l"/>
              </a:tabLst>
            </a:pPr>
            <a:r>
              <a:rPr lang="ru-RU" sz="1500" dirty="0" smtClean="0"/>
              <a:t>К </a:t>
            </a:r>
            <a:r>
              <a:rPr lang="ru-RU" sz="1500" dirty="0"/>
              <a:t>какой из сфер общества относятся: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а)	показ нового фильма в кинотеатре;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б)	покупка продуктов в магазине;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в)	сборка новых автомобилей на заводе;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г)	набор в армию;</a:t>
            </a:r>
          </a:p>
          <a:p>
            <a:pPr lvl="3">
              <a:lnSpc>
                <a:spcPct val="150000"/>
              </a:lnSpc>
            </a:pPr>
            <a:r>
              <a:rPr lang="ru-RU" sz="1500" dirty="0" err="1"/>
              <a:t>д</a:t>
            </a:r>
            <a:r>
              <a:rPr lang="ru-RU" sz="1500" dirty="0"/>
              <a:t>)	выпечка хлеба в пекарне;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е)	выборы президента;</a:t>
            </a:r>
          </a:p>
          <a:p>
            <a:pPr lvl="3">
              <a:lnSpc>
                <a:spcPct val="150000"/>
              </a:lnSpc>
            </a:pPr>
            <a:r>
              <a:rPr lang="ru-RU" sz="1500" dirty="0"/>
              <a:t>ж)	прием больных в поликлинике.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500" dirty="0"/>
              <a:t>Что такое сообщество? А что такое организация? Придумайте несколько предложений с одним и </a:t>
            </a:r>
            <a:r>
              <a:rPr lang="ru-RU" sz="1500" dirty="0" smtClean="0"/>
              <a:t>другим понятие.</a:t>
            </a:r>
            <a:endParaRPr lang="ru-RU" sz="15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500" dirty="0"/>
              <a:t>Зачем человек входит в какое-либо сообщество или организацию</a:t>
            </a:r>
            <a:r>
              <a:rPr lang="ru-RU" sz="1500" dirty="0" smtClean="0"/>
              <a:t>?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43306" y="214290"/>
            <a:ext cx="857256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?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00034" y="500042"/>
            <a:ext cx="2286016" cy="178595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Древние римляне</a:t>
            </a:r>
            <a:endParaRPr lang="ru-RU" sz="24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786050" y="1071546"/>
            <a:ext cx="2643206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Считали, </a:t>
            </a:r>
            <a:r>
              <a:rPr lang="ru-RU" sz="1400" dirty="0">
                <a:solidFill>
                  <a:schemeClr val="bg1"/>
                </a:solidFill>
              </a:rPr>
              <a:t>что </a:t>
            </a:r>
            <a:r>
              <a:rPr lang="ru-RU" sz="1400" dirty="0" smtClean="0">
                <a:solidFill>
                  <a:schemeClr val="bg1"/>
                </a:solidFill>
              </a:rPr>
              <a:t>общество –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714356"/>
            <a:ext cx="3214710" cy="1285884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оговор, заключаемый неродственниками для достижения вполне конкретной имущественной цели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714620"/>
            <a:ext cx="2786082" cy="121444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Классические значения общества в античном мире.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>
            <a:stCxn id="11" idx="3"/>
            <a:endCxn id="19" idx="1"/>
          </p:cNvCxnSpPr>
          <p:nvPr/>
        </p:nvCxnSpPr>
        <p:spPr>
          <a:xfrm flipV="1">
            <a:off x="3500430" y="2714620"/>
            <a:ext cx="2143140" cy="6072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3"/>
            <a:endCxn id="21" idx="1"/>
          </p:cNvCxnSpPr>
          <p:nvPr/>
        </p:nvCxnSpPr>
        <p:spPr>
          <a:xfrm>
            <a:off x="3500430" y="3321843"/>
            <a:ext cx="2143140" cy="4643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643570" y="2428868"/>
            <a:ext cx="2786082" cy="571504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семейный союз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43570" y="3500438"/>
            <a:ext cx="2786082" cy="571504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имущественный договор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00034" y="4429132"/>
            <a:ext cx="2286016" cy="221457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Сегодня общество это:</a:t>
            </a:r>
            <a:endParaRPr lang="ru-RU" sz="2400" dirty="0"/>
          </a:p>
        </p:txBody>
      </p:sp>
      <p:sp>
        <p:nvSpPr>
          <p:cNvPr id="44" name="Выноска 1 (граница и черта) 43"/>
          <p:cNvSpPr/>
          <p:nvPr/>
        </p:nvSpPr>
        <p:spPr>
          <a:xfrm>
            <a:off x="4214810" y="4214818"/>
            <a:ext cx="4357718" cy="714380"/>
          </a:xfrm>
          <a:prstGeom prst="accentBorderCallout1">
            <a:avLst>
              <a:gd name="adj1" fmla="val 18750"/>
              <a:gd name="adj2" fmla="val -8333"/>
              <a:gd name="adj3" fmla="val 86300"/>
              <a:gd name="adj4" fmla="val -37281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Народ</a:t>
            </a:r>
          </a:p>
        </p:txBody>
      </p:sp>
      <p:sp>
        <p:nvSpPr>
          <p:cNvPr id="46" name="Выноска 1 (граница и черта) 45"/>
          <p:cNvSpPr/>
          <p:nvPr/>
        </p:nvSpPr>
        <p:spPr>
          <a:xfrm>
            <a:off x="4214810" y="5072074"/>
            <a:ext cx="4357718" cy="714380"/>
          </a:xfrm>
          <a:prstGeom prst="accentBorderCallout1">
            <a:avLst>
              <a:gd name="adj1" fmla="val 18750"/>
              <a:gd name="adj2" fmla="val -8333"/>
              <a:gd name="adj3" fmla="val 66906"/>
              <a:gd name="adj4" fmla="val -3028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Государство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7" name="Выноска 1 (граница и черта) 46"/>
          <p:cNvSpPr/>
          <p:nvPr/>
        </p:nvSpPr>
        <p:spPr>
          <a:xfrm>
            <a:off x="4214810" y="5929330"/>
            <a:ext cx="4357718" cy="714380"/>
          </a:xfrm>
          <a:prstGeom prst="accentBorderCallout1">
            <a:avLst>
              <a:gd name="adj1" fmla="val 18750"/>
              <a:gd name="adj2" fmla="val -8333"/>
              <a:gd name="adj3" fmla="val 78542"/>
              <a:gd name="adj4" fmla="val -43958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Страна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9" grpId="0" animBg="1"/>
      <p:bldP spid="21" grpId="0" animBg="1"/>
      <p:bldP spid="30" grpId="0" animBg="1"/>
      <p:bldP spid="44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1643074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С</a:t>
            </a:r>
            <a:r>
              <a:rPr lang="ru-RU" sz="2000" dirty="0" smtClean="0">
                <a:solidFill>
                  <a:schemeClr val="bg1"/>
                </a:solidFill>
              </a:rPr>
              <a:t>трана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14290"/>
            <a:ext cx="1643074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Общество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157229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Г</a:t>
            </a:r>
            <a:r>
              <a:rPr lang="ru-RU" sz="2000" dirty="0" smtClean="0">
                <a:solidFill>
                  <a:schemeClr val="bg1"/>
                </a:solidFill>
              </a:rPr>
              <a:t>осударство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714480" y="142852"/>
            <a:ext cx="571504" cy="1571636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642918"/>
            <a:ext cx="2214578" cy="5715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Разные понятия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214290"/>
            <a:ext cx="1071570" cy="369332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Общество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7" idx="3"/>
            <a:endCxn id="11" idx="1"/>
          </p:cNvCxnSpPr>
          <p:nvPr/>
        </p:nvCxnSpPr>
        <p:spPr>
          <a:xfrm flipV="1">
            <a:off x="5857884" y="342907"/>
            <a:ext cx="714380" cy="5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572264" y="142852"/>
            <a:ext cx="2214546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социальное понятие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785794"/>
            <a:ext cx="1071570" cy="307777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Страна</a:t>
            </a:r>
          </a:p>
        </p:txBody>
      </p:sp>
      <p:cxnSp>
        <p:nvCxnSpPr>
          <p:cNvPr id="21" name="Прямая со стрелкой 20"/>
          <p:cNvCxnSpPr>
            <a:stCxn id="20" idx="3"/>
            <a:endCxn id="25" idx="1"/>
          </p:cNvCxnSpPr>
          <p:nvPr/>
        </p:nvCxnSpPr>
        <p:spPr>
          <a:xfrm flipV="1">
            <a:off x="5857884" y="914411"/>
            <a:ext cx="785818" cy="25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643702" y="714356"/>
            <a:ext cx="2214546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географическое понятие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86314" y="1214422"/>
            <a:ext cx="1174809" cy="369332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Государство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27" idx="3"/>
            <a:endCxn id="32" idx="1"/>
          </p:cNvCxnSpPr>
          <p:nvPr/>
        </p:nvCxnSpPr>
        <p:spPr>
          <a:xfrm>
            <a:off x="5961123" y="1399088"/>
            <a:ext cx="682579" cy="1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643702" y="1214422"/>
            <a:ext cx="2214546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политическое понятие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71472" y="2214554"/>
            <a:ext cx="1785950" cy="785818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Страна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cxnSp>
        <p:nvCxnSpPr>
          <p:cNvPr id="48" name="Прямая со стрелкой 47"/>
          <p:cNvCxnSpPr>
            <a:stCxn id="47" idx="3"/>
            <a:endCxn id="51" idx="1"/>
          </p:cNvCxnSpPr>
          <p:nvPr/>
        </p:nvCxnSpPr>
        <p:spPr>
          <a:xfrm>
            <a:off x="2357422" y="2607463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214678" y="2214554"/>
            <a:ext cx="5000660" cy="78581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света, которая имеет определенные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границы.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1472" y="3357562"/>
            <a:ext cx="1785950" cy="785818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Государство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cxnSp>
        <p:nvCxnSpPr>
          <p:cNvPr id="57" name="Прямая со стрелкой 56"/>
          <p:cNvCxnSpPr>
            <a:stCxn id="56" idx="3"/>
            <a:endCxn id="59" idx="1"/>
          </p:cNvCxnSpPr>
          <p:nvPr/>
        </p:nvCxnSpPr>
        <p:spPr>
          <a:xfrm flipV="1">
            <a:off x="2357422" y="3714752"/>
            <a:ext cx="928694" cy="357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286116" y="3143248"/>
            <a:ext cx="5000660" cy="114300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политическая организация данной страны, включающая определенный тип режима власти (монархия, республика).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1472" y="5072074"/>
            <a:ext cx="1785950" cy="785818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Общество образуют люди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1" name="Прямая со стрелкой 70"/>
          <p:cNvCxnSpPr>
            <a:stCxn id="70" idx="3"/>
            <a:endCxn id="74" idx="1"/>
          </p:cNvCxnSpPr>
          <p:nvPr/>
        </p:nvCxnSpPr>
        <p:spPr>
          <a:xfrm flipV="1">
            <a:off x="2357422" y="4643446"/>
            <a:ext cx="928694" cy="8215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286116" y="4429132"/>
            <a:ext cx="500066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проживающие в данной стране </a:t>
            </a:r>
          </a:p>
        </p:txBody>
      </p:sp>
      <p:cxnSp>
        <p:nvCxnSpPr>
          <p:cNvPr id="76" name="Прямая со стрелкой 75"/>
          <p:cNvCxnSpPr>
            <a:stCxn id="70" idx="3"/>
            <a:endCxn id="81" idx="1"/>
          </p:cNvCxnSpPr>
          <p:nvPr/>
        </p:nvCxnSpPr>
        <p:spPr>
          <a:xfrm flipV="1">
            <a:off x="2357422" y="5214950"/>
            <a:ext cx="928694" cy="2500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3286116" y="5000636"/>
            <a:ext cx="500066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являющиеся гражданами данного государства </a:t>
            </a:r>
          </a:p>
        </p:txBody>
      </p:sp>
      <p:cxnSp>
        <p:nvCxnSpPr>
          <p:cNvPr id="84" name="Прямая со стрелкой 83"/>
          <p:cNvCxnSpPr>
            <a:stCxn id="70" idx="3"/>
          </p:cNvCxnSpPr>
          <p:nvPr/>
        </p:nvCxnSpPr>
        <p:spPr>
          <a:xfrm>
            <a:off x="2357422" y="5464983"/>
            <a:ext cx="857256" cy="321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3286116" y="5572140"/>
            <a:ext cx="5000660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сохраняющие и преумножающие родную культуру 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Прямая со стрелкой 87"/>
          <p:cNvCxnSpPr>
            <a:stCxn id="70" idx="3"/>
            <a:endCxn id="94" idx="1"/>
          </p:cNvCxnSpPr>
          <p:nvPr/>
        </p:nvCxnSpPr>
        <p:spPr>
          <a:xfrm>
            <a:off x="2357422" y="5464983"/>
            <a:ext cx="928694" cy="10358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3286116" y="6286520"/>
            <a:ext cx="500066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вступающие между собой во взаимоотношения. 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20" grpId="0" animBg="1"/>
      <p:bldP spid="25" grpId="0" animBg="1"/>
      <p:bldP spid="27" grpId="0" animBg="1"/>
      <p:bldP spid="32" grpId="0" animBg="1"/>
      <p:bldP spid="47" grpId="0" animBg="1"/>
      <p:bldP spid="51" grpId="0" animBg="1"/>
      <p:bldP spid="56" grpId="0" animBg="1"/>
      <p:bldP spid="59" grpId="0" animBg="1"/>
      <p:bldP spid="70" grpId="0" animBg="1"/>
      <p:bldP spid="74" grpId="0" animBg="1"/>
      <p:bldP spid="81" grpId="0" animBg="1"/>
      <p:bldP spid="87" grpId="0" animBg="1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643182"/>
            <a:ext cx="8072494" cy="8572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онятие «общество» применимо к любой исторической эпохе, к любой по численности группе или объединению людей.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20" y="214290"/>
            <a:ext cx="2500330" cy="2071702"/>
          </a:xfrm>
          <a:prstGeom prst="ellipse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Общество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Выноска 1 (граница и черта) 10"/>
          <p:cNvSpPr/>
          <p:nvPr/>
        </p:nvSpPr>
        <p:spPr>
          <a:xfrm>
            <a:off x="4286248" y="285728"/>
            <a:ext cx="4357718" cy="714380"/>
          </a:xfrm>
          <a:prstGeom prst="accentBorderCallout1">
            <a:avLst>
              <a:gd name="adj1" fmla="val 18750"/>
              <a:gd name="adj2" fmla="val -8333"/>
              <a:gd name="adj3" fmla="val 76603"/>
              <a:gd name="adj4" fmla="val -34420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существовало и в ту далекую эпоху, когда не было стран и государств</a:t>
            </a:r>
            <a:endParaRPr lang="ru-RU" dirty="0"/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4286248" y="1428736"/>
            <a:ext cx="4357718" cy="714380"/>
          </a:xfrm>
          <a:prstGeom prst="accentBorderCallout1">
            <a:avLst>
              <a:gd name="adj1" fmla="val 18750"/>
              <a:gd name="adj2" fmla="val -8333"/>
              <a:gd name="adj3" fmla="val 88239"/>
              <a:gd name="adj4" fmla="val -42368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самая большая из проживающих на данной территории группа.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57158" y="3786190"/>
            <a:ext cx="2500330" cy="2928958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Все общество можно разделить на четыре главные сферы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" name="Выноска 1 (граница и черта) 14"/>
          <p:cNvSpPr/>
          <p:nvPr/>
        </p:nvSpPr>
        <p:spPr>
          <a:xfrm>
            <a:off x="4071934" y="4000504"/>
            <a:ext cx="3214710" cy="428628"/>
          </a:xfrm>
          <a:prstGeom prst="accentBorderCallout1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Э</a:t>
            </a:r>
            <a:r>
              <a:rPr lang="ru-RU" dirty="0" smtClean="0">
                <a:solidFill>
                  <a:schemeClr val="bg1"/>
                </a:solidFill>
              </a:rPr>
              <a:t>кономическую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Выноска 1 (граница и черта) 15"/>
          <p:cNvSpPr/>
          <p:nvPr/>
        </p:nvSpPr>
        <p:spPr>
          <a:xfrm>
            <a:off x="4071934" y="4500570"/>
            <a:ext cx="3214710" cy="428628"/>
          </a:xfrm>
          <a:prstGeom prst="accentBorderCallout1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олитическую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Выноска 1 (граница и черта) 16"/>
          <p:cNvSpPr/>
          <p:nvPr/>
        </p:nvSpPr>
        <p:spPr>
          <a:xfrm>
            <a:off x="4071934" y="5000636"/>
            <a:ext cx="3214710" cy="428628"/>
          </a:xfrm>
          <a:prstGeom prst="accentBorderCallout1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Социальную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Выноска 1 (граница и черта) 17"/>
          <p:cNvSpPr/>
          <p:nvPr/>
        </p:nvSpPr>
        <p:spPr>
          <a:xfrm>
            <a:off x="4071934" y="5500702"/>
            <a:ext cx="3214710" cy="428628"/>
          </a:xfrm>
          <a:prstGeom prst="accentBorderCallout1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Духовную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 rot="15517746">
            <a:off x="642907" y="-61538"/>
            <a:ext cx="1857823" cy="2339738"/>
          </a:xfrm>
          <a:prstGeom prst="wedgeEllipseCallout">
            <a:avLst>
              <a:gd name="adj1" fmla="val -30833"/>
              <a:gd name="adj2" fmla="val 1091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Экономическая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555" name="Picture 3" descr="C:\Documents and Settings\Чупров Леонид\Мои документы\А. наглядность\Анимации исторические\m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7166"/>
            <a:ext cx="1045111" cy="1428760"/>
          </a:xfrm>
          <a:prstGeom prst="rect">
            <a:avLst/>
          </a:prstGeom>
          <a:noFill/>
        </p:spPr>
      </p:pic>
      <p:pic>
        <p:nvPicPr>
          <p:cNvPr id="23557" name="Picture 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00042"/>
            <a:ext cx="1428760" cy="121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00042"/>
            <a:ext cx="15525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71480"/>
            <a:ext cx="666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C:\Documents and Settings\Чупров Леонид\Мои документы\А. наглядность\Анимации денежные\oth-money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285728"/>
            <a:ext cx="381000" cy="666750"/>
          </a:xfrm>
          <a:prstGeom prst="rect">
            <a:avLst/>
          </a:prstGeom>
          <a:noFill/>
        </p:spPr>
      </p:pic>
      <p:pic>
        <p:nvPicPr>
          <p:cNvPr id="23564" name="Picture 12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6116" y="1357298"/>
            <a:ext cx="1214446" cy="119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ьная выноска 17"/>
          <p:cNvSpPr/>
          <p:nvPr/>
        </p:nvSpPr>
        <p:spPr>
          <a:xfrm rot="15517746">
            <a:off x="401138" y="2257453"/>
            <a:ext cx="1857823" cy="2339738"/>
          </a:xfrm>
          <a:prstGeom prst="wedgeEllipseCallout">
            <a:avLst>
              <a:gd name="adj1" fmla="val -30833"/>
              <a:gd name="adj2" fmla="val 1091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Политическая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565" name="Picture 13" descr="C:\Documents and Settings\Чупров Леонид\Мои документы\А. наглядность\Анимации исторические\POLITICN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5" y="2714625"/>
            <a:ext cx="1428750" cy="1428750"/>
          </a:xfrm>
          <a:prstGeom prst="rect">
            <a:avLst/>
          </a:prstGeom>
          <a:noFill/>
        </p:spPr>
      </p:pic>
      <p:pic>
        <p:nvPicPr>
          <p:cNvPr id="23566" name="Picture 14" descr="C:\Documents and Settings\Чупров Леонид\Мои документы\А. наглядность\Анимации исторические\sniper_firing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43834" y="3000372"/>
            <a:ext cx="1347117" cy="1071570"/>
          </a:xfrm>
          <a:prstGeom prst="rect">
            <a:avLst/>
          </a:prstGeom>
          <a:noFill/>
        </p:spPr>
      </p:pic>
      <p:pic>
        <p:nvPicPr>
          <p:cNvPr id="25" name="Picture 9" descr="Владимир Владимирович Путин">
            <a:hlinkClick r:id="rId11" tooltip="Владимир Владимирович Путин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72264" y="2928934"/>
            <a:ext cx="915669" cy="1242774"/>
          </a:xfrm>
          <a:prstGeom prst="rect">
            <a:avLst/>
          </a:prstGeom>
          <a:noFill/>
        </p:spPr>
      </p:pic>
      <p:pic>
        <p:nvPicPr>
          <p:cNvPr id="26" name="Picture 14" descr="В.Путин выступит сегодня с ежегодным посланием Федеральному Собранию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98432" y="2928934"/>
            <a:ext cx="767448" cy="1143008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285720" y="4643446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Политическая сфера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президент и аппарат президента, правительство и парламент (Федеральное собрание), местные органы власти (губернские, областные), армия, милиция, налоговая и таможенная службы, которые все вместе составляют государство, а также политические партии, не входящие в него.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593467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задача государства — обеспечение порядка в обществе, издание новых законов и контроль за их исполнением, сохранение государственной власти, защита внешних границ, сбор налогов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35743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Духовная сфера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(культура, наука, религия и образование) включает университеты, музеи и театры, художественные галереи, журналы и газеты, памятники культуры и национальные художественные сокровища, религиозные общины и т.д. Именно в этой сфере создаются новые машины, дети получают новые знания, пишутся новые книги и ставятся спектакли.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 rot="15517746">
            <a:off x="401138" y="185749"/>
            <a:ext cx="1857823" cy="2339738"/>
          </a:xfrm>
          <a:prstGeom prst="wedgeEllipseCallout">
            <a:avLst>
              <a:gd name="adj1" fmla="val -30833"/>
              <a:gd name="adj2" fmla="val 1091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Духовная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657671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сфера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охватывает повседневные взаимоотношения простых граждан.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этой сфере относятся те учреждения, которые нужны для нормальной жизни людей: магазины, метро и автобусы, столовые и кафе, больницы и поликлиники, телефон, почта, стадионы.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8" name="Picture 2" descr="C:\Documents and Settings\Чупров Леонид\Мои документы\А. наглядность\Анимации исторические\1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0"/>
            <a:ext cx="2214578" cy="1928802"/>
          </a:xfrm>
          <a:prstGeom prst="rect">
            <a:avLst/>
          </a:prstGeom>
          <a:noFill/>
        </p:spPr>
      </p:pic>
      <p:pic>
        <p:nvPicPr>
          <p:cNvPr id="24579" name="Picture 3" descr="C:\Documents and Settings\Чупров Леонид\Мои документы\А. наглядность\Анимации исторические\elv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500042"/>
            <a:ext cx="552450" cy="1524000"/>
          </a:xfrm>
          <a:prstGeom prst="rect">
            <a:avLst/>
          </a:prstGeom>
          <a:noFill/>
        </p:spPr>
      </p:pic>
      <p:pic>
        <p:nvPicPr>
          <p:cNvPr id="24580" name="Picture 4" descr="C:\Documents and Settings\Чупров Леонид\Мои документы\А. наглядность\Анимации исторические\peo-bookworm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535781"/>
            <a:ext cx="1357290" cy="1131075"/>
          </a:xfrm>
          <a:prstGeom prst="rect">
            <a:avLst/>
          </a:prstGeom>
          <a:noFill/>
        </p:spPr>
      </p:pic>
      <p:pic>
        <p:nvPicPr>
          <p:cNvPr id="24582" name="Picture 6" descr="C:\Documents and Settings\Чупров Леонид\Мои документы\А. наглядность\Анимации исторические\chap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214290"/>
            <a:ext cx="800100" cy="2028825"/>
          </a:xfrm>
          <a:prstGeom prst="rect">
            <a:avLst/>
          </a:prstGeom>
          <a:noFill/>
        </p:spPr>
      </p:pic>
      <p:pic>
        <p:nvPicPr>
          <p:cNvPr id="24584" name="Picture 8" descr="C:\Documents and Settings\Чупров Леонид\Мои документы\А. наглядность\Анимации исторические\man116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85728"/>
            <a:ext cx="1071565" cy="1614491"/>
          </a:xfrm>
          <a:prstGeom prst="rect">
            <a:avLst/>
          </a:prstGeom>
          <a:noFill/>
        </p:spPr>
      </p:pic>
      <p:pic>
        <p:nvPicPr>
          <p:cNvPr id="24585" name="Picture 9" descr="C:\Documents and Settings\Чупров Леонид\Мои документы\А. наглядность\Анимации исторические\arg-film-mini-left-tr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214290"/>
            <a:ext cx="872195" cy="1071570"/>
          </a:xfrm>
          <a:prstGeom prst="rect">
            <a:avLst/>
          </a:prstGeom>
          <a:noFill/>
        </p:spPr>
      </p:pic>
      <p:sp>
        <p:nvSpPr>
          <p:cNvPr id="13" name="Овальная выноска 12"/>
          <p:cNvSpPr/>
          <p:nvPr/>
        </p:nvSpPr>
        <p:spPr>
          <a:xfrm rot="15517746">
            <a:off x="401137" y="3329022"/>
            <a:ext cx="1857823" cy="2339738"/>
          </a:xfrm>
          <a:prstGeom prst="wedgeEllipseCallout">
            <a:avLst>
              <a:gd name="adj1" fmla="val -30833"/>
              <a:gd name="adj2" fmla="val 10916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586" name="Picture 10" descr="C:\Documents and Settings\Чупров Леонид\Мои документы\А. наглядность\Анимации исторические\8f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43834" y="4429132"/>
            <a:ext cx="1285884" cy="1285884"/>
          </a:xfrm>
          <a:prstGeom prst="rect">
            <a:avLst/>
          </a:prstGeom>
          <a:noFill/>
        </p:spPr>
      </p:pic>
      <p:pic>
        <p:nvPicPr>
          <p:cNvPr id="24587" name="Picture 11" descr="C:\Documents and Settings\Чупров Леонид\Мои документы\А. наглядность\Анимации исторические\1-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3571876"/>
            <a:ext cx="1428760" cy="1428760"/>
          </a:xfrm>
          <a:prstGeom prst="rect">
            <a:avLst/>
          </a:prstGeom>
          <a:noFill/>
        </p:spPr>
      </p:pic>
      <p:pic>
        <p:nvPicPr>
          <p:cNvPr id="24589" name="Picture 13" descr="C:\Documents and Settings\Чупров Леонид\Мои документы\А. наглядность\Анимации исторические\peo-oldman_wheelchair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3929066"/>
            <a:ext cx="1185156" cy="1500198"/>
          </a:xfrm>
          <a:prstGeom prst="rect">
            <a:avLst/>
          </a:prstGeom>
          <a:noFill/>
        </p:spPr>
      </p:pic>
      <p:pic>
        <p:nvPicPr>
          <p:cNvPr id="24590" name="Picture 14" descr="C:\Documents and Settings\Чупров Леонид\Мои документы\А. наглядность\Анимации исторические\peo-eye_doctor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15272" y="3286124"/>
            <a:ext cx="1238250" cy="1238250"/>
          </a:xfrm>
          <a:prstGeom prst="rect">
            <a:avLst/>
          </a:prstGeom>
          <a:noFill/>
        </p:spPr>
      </p:pic>
      <p:pic>
        <p:nvPicPr>
          <p:cNvPr id="24591" name="Picture 15" descr="C:\Documents and Settings\Чупров Леонид\Мои документы\А. наглядность\Анимации исторические\kickboxer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36214" y="3714753"/>
            <a:ext cx="750099" cy="1000132"/>
          </a:xfrm>
          <a:prstGeom prst="rect">
            <a:avLst/>
          </a:prstGeom>
          <a:noFill/>
        </p:spPr>
      </p:pic>
      <p:pic>
        <p:nvPicPr>
          <p:cNvPr id="24592" name="Picture 16" descr="C:\Documents and Settings\Чупров Леонид\Мои документы\А. наглядность\Анимации исторические\woman_reader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628" y="3643314"/>
            <a:ext cx="969511" cy="814389"/>
          </a:xfrm>
          <a:prstGeom prst="rect">
            <a:avLst/>
          </a:prstGeom>
          <a:noFill/>
        </p:spPr>
      </p:pic>
      <p:pic>
        <p:nvPicPr>
          <p:cNvPr id="24593" name="Picture 17" descr="C:\Documents and Settings\Чупров Леонид\Мои документы\А. наглядность\Анимации исторические\42R1.gif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929190" y="4643446"/>
            <a:ext cx="1285873" cy="818283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428604"/>
            <a:ext cx="2571768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Люди в обществе дорожат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ыноска 1 (граница и черта) 3"/>
          <p:cNvSpPr/>
          <p:nvPr/>
        </p:nvSpPr>
        <p:spPr>
          <a:xfrm>
            <a:off x="3929058" y="785794"/>
            <a:ext cx="2071702" cy="500066"/>
          </a:xfrm>
          <a:prstGeom prst="accentBorderCallout1">
            <a:avLst>
              <a:gd name="adj1" fmla="val 18750"/>
              <a:gd name="adj2" fmla="val -8333"/>
              <a:gd name="adj3" fmla="val 20084"/>
              <a:gd name="adj4" fmla="val -40439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ценностями и святынями</a:t>
            </a:r>
          </a:p>
        </p:txBody>
      </p:sp>
      <p:sp>
        <p:nvSpPr>
          <p:cNvPr id="5" name="Овал 4"/>
          <p:cNvSpPr/>
          <p:nvPr/>
        </p:nvSpPr>
        <p:spPr>
          <a:xfrm>
            <a:off x="7286644" y="0"/>
            <a:ext cx="857256" cy="57150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714356"/>
            <a:ext cx="2500298" cy="615553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Перечислите ценности и святыни нашего общества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1643050"/>
            <a:ext cx="2571768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Люди в обществе стремятся уничтожить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Выноска 1 (граница и черта) 10"/>
          <p:cNvSpPr/>
          <p:nvPr/>
        </p:nvSpPr>
        <p:spPr>
          <a:xfrm>
            <a:off x="4000496" y="1857364"/>
            <a:ext cx="2071702" cy="500066"/>
          </a:xfrm>
          <a:prstGeom prst="accentBorderCallout1">
            <a:avLst>
              <a:gd name="adj1" fmla="val 18750"/>
              <a:gd name="adj2" fmla="val -8333"/>
              <a:gd name="adj3" fmla="val 20084"/>
              <a:gd name="adj4" fmla="val -40439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то, что их разъединяет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1785926"/>
            <a:ext cx="250029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Что может разъединять людей?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2928934"/>
            <a:ext cx="2571768" cy="114300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Кого изгоняют или лишают жизни в обществе?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Выноска 1 (граница и черта) 14"/>
          <p:cNvSpPr/>
          <p:nvPr/>
        </p:nvSpPr>
        <p:spPr>
          <a:xfrm>
            <a:off x="4000496" y="3000372"/>
            <a:ext cx="4643470" cy="428628"/>
          </a:xfrm>
          <a:prstGeom prst="accentBorderCallout1">
            <a:avLst>
              <a:gd name="adj1" fmla="val 18750"/>
              <a:gd name="adj2" fmla="val -8333"/>
              <a:gd name="adj3" fmla="val 18592"/>
              <a:gd name="adj4" fmla="val -16271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Предателей </a:t>
            </a:r>
            <a:r>
              <a:rPr lang="ru-RU" sz="1600" dirty="0" smtClean="0">
                <a:solidFill>
                  <a:schemeClr val="bg1"/>
                </a:solidFill>
              </a:rPr>
              <a:t>родины , убийц 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7" name="Выноска 1 (граница и черта) 16"/>
          <p:cNvSpPr/>
          <p:nvPr/>
        </p:nvSpPr>
        <p:spPr>
          <a:xfrm>
            <a:off x="4000496" y="3500438"/>
            <a:ext cx="4643470" cy="571504"/>
          </a:xfrm>
          <a:prstGeom prst="accentBorderCallout1">
            <a:avLst>
              <a:gd name="adj1" fmla="val 18750"/>
              <a:gd name="adj2" fmla="val -8333"/>
              <a:gd name="adj3" fmla="val 18592"/>
              <a:gd name="adj4" fmla="val -16271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тех, кто не уважает своих предков, родителей, друзей</a:t>
            </a:r>
          </a:p>
        </p:txBody>
      </p:sp>
      <p:pic>
        <p:nvPicPr>
          <p:cNvPr id="28673" name="Picture 1" descr="C:\Documents and Settings\Чупров Леонид\Мои документы\А. наглядность\Анимации исторические\flash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94" y="4429132"/>
            <a:ext cx="2071702" cy="2071702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500034" y="5072074"/>
            <a:ext cx="5500726" cy="1477328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 какие дела о поступки: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Людей уважают окружающие и считают их достойными членами общества?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Людей не уважают и стараются не общаться с ними?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3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repeatCount="2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5" grpId="1" animBg="1"/>
      <p:bldP spid="5" grpId="2" animBg="1"/>
      <p:bldP spid="5" grpId="3" animBg="1"/>
      <p:bldP spid="5" grpId="4" animBg="1"/>
      <p:bldP spid="7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1 3"/>
          <p:cNvSpPr/>
          <p:nvPr/>
        </p:nvSpPr>
        <p:spPr>
          <a:xfrm>
            <a:off x="285720" y="3500438"/>
            <a:ext cx="2286016" cy="500066"/>
          </a:xfrm>
          <a:prstGeom prst="borderCallout1">
            <a:avLst>
              <a:gd name="adj1" fmla="val 46130"/>
              <a:gd name="adj2" fmla="val 109242"/>
              <a:gd name="adj3" fmla="val 136946"/>
              <a:gd name="adj4" fmla="val 151363"/>
            </a:avLst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организации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7620" y="4000504"/>
            <a:ext cx="4929222" cy="200026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Рабочих и служащих увольняют и нанимают. Уходят старики, приходит молодежь. Люди вступают в организацию и покидают ее, принимаются и увольняются, но организация продолжает существовать. 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Потому и считается, что организация существует дольше своего персонала, иногда десятилетиями, а редко и столетия.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Выноска 3 (граница и черта) 5"/>
          <p:cNvSpPr/>
          <p:nvPr/>
        </p:nvSpPr>
        <p:spPr>
          <a:xfrm>
            <a:off x="571472" y="285728"/>
            <a:ext cx="2071702" cy="785818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1171"/>
              <a:gd name="adj8" fmla="val 6144"/>
            </a:avLst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Организация 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Выноска 3 (граница и черта) 6"/>
          <p:cNvSpPr/>
          <p:nvPr/>
        </p:nvSpPr>
        <p:spPr>
          <a:xfrm>
            <a:off x="714348" y="1428736"/>
            <a:ext cx="2786082" cy="571504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0730"/>
              <a:gd name="adj8" fmla="val -1066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группы людей, создающиеся ради достижения какой-либо цели.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285992"/>
            <a:ext cx="8143932" cy="50006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1"/>
                </a:solidFill>
              </a:rPr>
              <a:t>Объединяет желание </a:t>
            </a:r>
            <a:r>
              <a:rPr lang="ru-RU" sz="1600" dirty="0">
                <a:solidFill>
                  <a:schemeClr val="bg1"/>
                </a:solidFill>
              </a:rPr>
              <a:t>найти духовное общение, вместе бороться за достижение </a:t>
            </a:r>
            <a:r>
              <a:rPr lang="ru-RU" sz="1600" dirty="0" smtClean="0">
                <a:solidFill>
                  <a:schemeClr val="bg1"/>
                </a:solidFill>
              </a:rPr>
              <a:t>каких-либо высоких </a:t>
            </a:r>
            <a:r>
              <a:rPr lang="ru-RU" sz="1600" dirty="0">
                <a:solidFill>
                  <a:schemeClr val="bg1"/>
                </a:solidFill>
              </a:rPr>
              <a:t>целей и идеалов</a:t>
            </a:r>
            <a:r>
              <a:rPr lang="ru-RU" sz="1600" dirty="0"/>
              <a:t>.</a:t>
            </a:r>
          </a:p>
        </p:txBody>
      </p:sp>
      <p:pic>
        <p:nvPicPr>
          <p:cNvPr id="26626" name="Picture 2" descr="C:\Documents and Settings\Чупров Леонид\Мои документы\А. наглядность\Анимации исторические\m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14290"/>
            <a:ext cx="1857388" cy="1762944"/>
          </a:xfrm>
          <a:prstGeom prst="rect">
            <a:avLst/>
          </a:prstGeom>
          <a:noFill/>
        </p:spPr>
      </p:pic>
      <p:pic>
        <p:nvPicPr>
          <p:cNvPr id="26627" name="Picture 3" descr="C:\Documents and Settings\Чупров Леонид\Мои документы\А. наглядность\Анимации исторические\m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357166"/>
            <a:ext cx="1395417" cy="1483735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86256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C:\Documents and Settings\Чупров Леонид\Мои документы\А. наглядность\Анимации исторические\str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4357694"/>
            <a:ext cx="1338523" cy="1714512"/>
          </a:xfrm>
          <a:prstGeom prst="rect">
            <a:avLst/>
          </a:prstGeom>
          <a:noFill/>
        </p:spPr>
      </p:pic>
      <p:pic>
        <p:nvPicPr>
          <p:cNvPr id="26630" name="Picture 6" descr="C:\Documents and Settings\Чупров Леонид\Мои документы\А. наглядность\Анимации исторические\str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86380" y="2857496"/>
            <a:ext cx="1257300" cy="1066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63579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Какой целью объединены люди данной организации?</a:t>
            </a:r>
            <a:endParaRPr lang="ru-RU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3 (граница и черта) 2"/>
          <p:cNvSpPr/>
          <p:nvPr/>
        </p:nvSpPr>
        <p:spPr>
          <a:xfrm>
            <a:off x="571472" y="285728"/>
            <a:ext cx="2071702" cy="500066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68877"/>
              <a:gd name="adj8" fmla="val 614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Сообщество —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ыноска 3 (граница и черта) 3"/>
          <p:cNvSpPr/>
          <p:nvPr/>
        </p:nvSpPr>
        <p:spPr>
          <a:xfrm>
            <a:off x="857224" y="1214422"/>
            <a:ext cx="6215106" cy="571504"/>
          </a:xfrm>
          <a:prstGeom prst="accentBorderCallout3">
            <a:avLst>
              <a:gd name="adj1" fmla="val 18750"/>
              <a:gd name="adj2" fmla="val -4425"/>
              <a:gd name="adj3" fmla="val 21250"/>
              <a:gd name="adj4" fmla="val -7702"/>
              <a:gd name="adj5" fmla="val 122500"/>
              <a:gd name="adj6" fmla="val -7242"/>
              <a:gd name="adj7" fmla="val 178457"/>
              <a:gd name="adj8" fmla="val -1884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совокупность людей, которые согласны между собой в главных, основных вопросах культуры, экономики, политики.</a:t>
            </a:r>
            <a:endParaRPr lang="ru-RU" sz="1400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6215106" cy="50006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Сообщества людей возникают как бы сами собой.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Выноска 1 (с границей) 7"/>
          <p:cNvSpPr/>
          <p:nvPr/>
        </p:nvSpPr>
        <p:spPr>
          <a:xfrm>
            <a:off x="3786182" y="285728"/>
            <a:ext cx="4643470" cy="571504"/>
          </a:xfrm>
          <a:prstGeom prst="accentCallout1">
            <a:avLst>
              <a:gd name="adj1" fmla="val 42992"/>
              <a:gd name="adj2" fmla="val -3007"/>
              <a:gd name="adj3" fmla="val 44622"/>
              <a:gd name="adj4" fmla="val -23938"/>
            </a:avLst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это </a:t>
            </a:r>
            <a:r>
              <a:rPr lang="ru-RU" dirty="0">
                <a:solidFill>
                  <a:srgbClr val="FF0000"/>
                </a:solidFill>
              </a:rPr>
              <a:t>группа, в которой у людей общие цели и идеалы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071810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к чему причислить школу?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1472" y="4143380"/>
            <a:ext cx="2214578" cy="1928826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ШКОЛА</a:t>
            </a:r>
            <a:endParaRPr lang="ru-RU" sz="2800" dirty="0"/>
          </a:p>
        </p:txBody>
      </p:sp>
      <p:cxnSp>
        <p:nvCxnSpPr>
          <p:cNvPr id="14" name="Прямая со стрелкой 13"/>
          <p:cNvCxnSpPr>
            <a:stCxn id="12" idx="7"/>
            <a:endCxn id="25" idx="1"/>
          </p:cNvCxnSpPr>
          <p:nvPr/>
        </p:nvCxnSpPr>
        <p:spPr>
          <a:xfrm rot="5400000" flipH="1" flipV="1">
            <a:off x="3250615" y="3390217"/>
            <a:ext cx="246751" cy="182451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2" idx="6"/>
            <a:endCxn id="30" idx="1"/>
          </p:cNvCxnSpPr>
          <p:nvPr/>
        </p:nvCxnSpPr>
        <p:spPr>
          <a:xfrm>
            <a:off x="2786050" y="5107793"/>
            <a:ext cx="1500198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5"/>
          </p:cNvCxnSpPr>
          <p:nvPr/>
        </p:nvCxnSpPr>
        <p:spPr>
          <a:xfrm rot="16200000" flipH="1">
            <a:off x="3197036" y="5054432"/>
            <a:ext cx="353908" cy="182451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286248" y="3929066"/>
            <a:ext cx="4429156" cy="50006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Дает знания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6248" y="4857760"/>
            <a:ext cx="4500594" cy="50006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Развивает практические навыки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357686" y="5500702"/>
            <a:ext cx="1295408" cy="1152532"/>
          </a:xfrm>
          <a:prstGeom prst="ellips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???</a:t>
            </a:r>
            <a:endParaRPr lang="ru-RU" sz="2800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1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11" grpId="0"/>
      <p:bldP spid="12" grpId="0" animBg="1"/>
      <p:bldP spid="25" grpId="0" animBg="1"/>
      <p:bldP spid="30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668</Words>
  <Application>Microsoft Office PowerPoint</Application>
  <PresentationFormat>Экран (4:3)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такое общество?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общество?</dc:title>
  <dc:creator>Леонид</dc:creator>
  <cp:lastModifiedBy>Леонид</cp:lastModifiedBy>
  <cp:revision>111</cp:revision>
  <dcterms:created xsi:type="dcterms:W3CDTF">2009-09-07T15:23:05Z</dcterms:created>
  <dcterms:modified xsi:type="dcterms:W3CDTF">2009-09-07T19:53:21Z</dcterms:modified>
</cp:coreProperties>
</file>