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65" r:id="rId19"/>
    <p:sldId id="276" r:id="rId20"/>
    <p:sldId id="266" r:id="rId21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6502" autoAdjust="0"/>
  </p:normalViewPr>
  <p:slideViewPr>
    <p:cSldViewPr>
      <p:cViewPr>
        <p:scale>
          <a:sx n="100" d="100"/>
          <a:sy n="100" d="100"/>
        </p:scale>
        <p:origin x="-1506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171450" y="304800"/>
            <a:ext cx="6521450" cy="804703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158750" y="7138988"/>
            <a:ext cx="6542088" cy="17748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08842" y="4500682"/>
              <a:ext cx="4297058" cy="1015546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108" y="4317884"/>
              <a:ext cx="8278387" cy="12101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462" y="4334810"/>
              <a:ext cx="8164725" cy="1101866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5286" y="4316191"/>
              <a:ext cx="4941141" cy="927532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B3B55-9B46-4FB5-AD66-87062FEC317B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72D4-31EB-4003-A5C6-E8EB761E6B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22C7-D16D-442E-BE73-8C79AAB2B1E7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A9195-86E6-4593-A839-228E2820BA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171450" y="304800"/>
            <a:ext cx="6521450" cy="19018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158750" y="952500"/>
            <a:ext cx="6542088" cy="17748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08842" y="4500682"/>
              <a:ext cx="4297058" cy="1015546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108" y="4317884"/>
              <a:ext cx="8278387" cy="12101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462" y="4334810"/>
              <a:ext cx="8164725" cy="1101868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5286" y="4316192"/>
              <a:ext cx="4941141" cy="927532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2"/>
            <a:ext cx="1543050" cy="5983111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9E09-5954-4B38-A1E9-510306F676F7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8B9A3-C442-4997-A456-D22CE288DF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42900" y="450850"/>
            <a:ext cx="6172200" cy="77168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873500" y="8332788"/>
            <a:ext cx="2840038" cy="487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B7D49-D93D-41A0-B9D5-A618DC471C96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44463" y="8332788"/>
            <a:ext cx="2840037" cy="487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2994025" y="8332788"/>
            <a:ext cx="869950" cy="487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15209-0CAE-40A5-8EE9-0CAF862A86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A093-7E32-461C-9FA7-2127F096F1EE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26152-4EED-4A08-AE29-BCD6AB5D4B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171450" y="304800"/>
            <a:ext cx="6521450" cy="63150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4535488" y="5605463"/>
            <a:ext cx="2157412" cy="950912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1963738" y="5434013"/>
            <a:ext cx="4159250" cy="1133475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120900" y="5449888"/>
            <a:ext cx="4102100" cy="1031875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4206875" y="5432425"/>
            <a:ext cx="2481263" cy="8683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158750" y="5411788"/>
            <a:ext cx="6542088" cy="17732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5" y="1916599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97C15-7B5E-4500-B6BB-6AE363C37C87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00A9-3CC9-4A24-A156-B97F57433A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F4128-23ED-41E8-8901-257DE599611C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8B2E-F61A-4ECF-ACF3-FBEF84FF50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572002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2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909C5-BF51-48F2-8810-9A84E9026976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F7C41-90F0-44C3-9A02-B3FC37A3D7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57A9E-5387-4829-BE29-631F6354825F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DE5D-8D23-43D5-A26F-432A17B4F3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171450" y="304800"/>
            <a:ext cx="6521450" cy="19018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158750" y="952500"/>
            <a:ext cx="6542088" cy="1773238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535" y="4500867"/>
              <a:ext cx="4296246" cy="1016455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10819" y="4317905"/>
              <a:ext cx="8282683" cy="120958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2152" y="4334846"/>
              <a:ext cx="8165715" cy="110285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139" y="4316212"/>
              <a:ext cx="4941159" cy="92666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A243B-E48A-4E83-808B-7E575699274E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2CD8-A40A-4268-8AC6-84F5130465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171450" y="304800"/>
            <a:ext cx="6521450" cy="19018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158750" y="952500"/>
            <a:ext cx="6542088" cy="17748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08842" y="4500682"/>
              <a:ext cx="4297058" cy="1015546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108" y="4317884"/>
              <a:ext cx="8278387" cy="12101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462" y="4334810"/>
              <a:ext cx="8164725" cy="1101868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5286" y="4316192"/>
              <a:ext cx="4941141" cy="927532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2"/>
            <a:ext cx="2514600" cy="2540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11EE-F5E1-47E2-9A7F-D8730BBF9450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DF92-0DFE-45BE-BF90-DD07551828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171450" y="304800"/>
            <a:ext cx="6521450" cy="804703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158750" y="7138988"/>
            <a:ext cx="6542088" cy="17748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08842" y="4500682"/>
              <a:ext cx="4297058" cy="1015546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108" y="4317884"/>
              <a:ext cx="8278387" cy="12101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462" y="4334810"/>
              <a:ext cx="8164725" cy="1101866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5286" y="4316191"/>
              <a:ext cx="4941141" cy="927532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6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75B1-17E7-46F8-8AE3-7CF7A7303F98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C33C-74EF-44C6-B790-8407E75760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450" cy="3292475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158750" y="2239963"/>
            <a:ext cx="6542088" cy="1771650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535" y="4501052"/>
              <a:ext cx="4296246" cy="1015669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10819" y="4317927"/>
              <a:ext cx="8282683" cy="1208969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2152" y="4334883"/>
              <a:ext cx="8165715" cy="1102146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139" y="4316230"/>
              <a:ext cx="4941159" cy="92749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450850"/>
            <a:ext cx="61722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3500" y="8332788"/>
            <a:ext cx="2840038" cy="487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341D42B-5A03-417F-9CB4-1EE5F4DBB316}" type="datetimeFigureOut">
              <a:rPr lang="ru-RU"/>
              <a:pPr>
                <a:defRPr/>
              </a:pPr>
              <a:t>29.05.2015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463" y="8332788"/>
            <a:ext cx="2840037" cy="487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4025" y="8332788"/>
            <a:ext cx="869950" cy="487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E9104B1-0812-4EB9-A07F-716EA5FA37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4050" y="3567113"/>
            <a:ext cx="555625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69" r:id="rId5"/>
    <p:sldLayoutId id="2147483668" r:id="rId6"/>
    <p:sldLayoutId id="2147483675" r:id="rId7"/>
    <p:sldLayoutId id="2147483676" r:id="rId8"/>
    <p:sldLayoutId id="2147483677" r:id="rId9"/>
    <p:sldLayoutId id="2147483667" r:id="rId10"/>
    <p:sldLayoutId id="2147483678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3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Программа летнего оздоровительного лагеря </a:t>
            </a:r>
            <a:br>
              <a:rPr lang="ru-RU" sz="4000" smtClean="0"/>
            </a:br>
            <a:r>
              <a:rPr lang="ru-RU" sz="4000" smtClean="0"/>
              <a:t>«Доброморье»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pic>
        <p:nvPicPr>
          <p:cNvPr id="13314" name="Picture 6" descr="&amp;Vcy;&amp;iecy;&amp;chcy;&amp;ncy;&amp;ocy;&amp;iecy; &amp;lcy;&amp;iecy;&amp;tcy;&amp;ocy;. &amp;Ocy;&amp;bcy;&amp;scy;&amp;ucy;&amp;zhcy;&amp;dcy;&amp;iecy;&amp;ncy;&amp;icy;&amp;iecy; &amp;ncy;&amp;acy; LiveInternet - &amp;Rcy;&amp;ocy;&amp;scy;&amp;scy;&amp;icy;&amp;jcy;&amp;scy;&amp;kcy;&amp;icy;&amp;jcy; &amp;Scy;&amp;iecy;&amp;rcy;&amp;vcy;&amp;icy;&amp;scy; 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6113" y="3419475"/>
            <a:ext cx="30257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Законы 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890588" y="1884363"/>
            <a:ext cx="6067425" cy="68167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1. Закон точности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Необходимо ценить каждую секунду. Никогда не заставлять себя ждать.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2. Закон поднятой руки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Этот закон учит уважать человеческое слово, человеческую мысль.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Каждому поднявшему руку- слово.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3. Закон территории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Относитесь к территории как к дому: бережно, заинтересованно, по-хозяйски.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4. Закон доброго отношения к людям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Доброе отношение к людям это – постоянная готовность сделать что-то для радости другого человека.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5. Закон улыбки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Живи для улыбки товарищей и сам улыбайся в ответ.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6. Закон песни  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 песней по жизни веселей. Песня – душа народа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Право безопасности жизни</a:t>
            </a:r>
          </a:p>
          <a:p>
            <a:pPr eaLnBrk="1" hangingPunct="1"/>
            <a:r>
              <a:rPr lang="ru-RU" smtClean="0"/>
              <a:t>Право уважения личности</a:t>
            </a:r>
          </a:p>
          <a:p>
            <a:pPr eaLnBrk="1" hangingPunct="1"/>
            <a:r>
              <a:rPr lang="ru-RU" smtClean="0"/>
              <a:t>Право творческого созидания</a:t>
            </a:r>
          </a:p>
          <a:p>
            <a:pPr eaLnBrk="1" hangingPunct="1"/>
            <a:r>
              <a:rPr lang="ru-RU" smtClean="0"/>
              <a:t>Право познания</a:t>
            </a:r>
          </a:p>
          <a:p>
            <a:pPr eaLnBrk="1" hangingPunct="1"/>
            <a:r>
              <a:rPr lang="ru-RU" smtClean="0"/>
              <a:t>Право свободы выбора деятельности</a:t>
            </a:r>
          </a:p>
          <a:p>
            <a:pPr eaLnBrk="1" hangingPunct="1"/>
            <a:r>
              <a:rPr lang="ru-RU" smtClean="0"/>
              <a:t>Право свободного общения</a:t>
            </a:r>
          </a:p>
          <a:p>
            <a:pPr eaLnBrk="1" hangingPunct="1"/>
            <a:r>
              <a:rPr lang="ru-RU" smtClean="0"/>
              <a:t>Право на информацию</a:t>
            </a:r>
          </a:p>
          <a:p>
            <a:pPr eaLnBrk="1" hangingPunct="1"/>
            <a:r>
              <a:rPr lang="ru-RU" smtClean="0"/>
              <a:t>Право на инициативу</a:t>
            </a:r>
          </a:p>
          <a:p>
            <a:pPr eaLnBrk="1" hangingPunct="1"/>
            <a:r>
              <a:rPr lang="ru-RU" smtClean="0"/>
              <a:t>Право быть счастливым</a:t>
            </a:r>
          </a:p>
          <a:p>
            <a:pPr eaLnBrk="1" hangingPunct="1"/>
            <a:r>
              <a:rPr lang="ru-RU" smtClean="0"/>
              <a:t>Право на ошибку</a:t>
            </a:r>
          </a:p>
          <a:p>
            <a:pPr eaLnBrk="1" hangingPunct="1"/>
            <a:endParaRPr lang="ru-RU" smtClean="0"/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Права детей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Режим дня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49275" y="2627313"/>
          <a:ext cx="5761038" cy="51133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80019"/>
                <a:gridCol w="2880621"/>
              </a:tblGrid>
              <a:tr h="464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Элементы режима дня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Пребывание детей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  <a:tr h="46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Сбор детей, зарядка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8.30-9.00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  <a:tr h="46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Утренняя линейка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9.00-9.15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  <a:tr h="46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Завтрак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9.15-10.00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  <a:tr h="1394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Работа по плану отрядов, общественно полезный труд, работа кружков и секций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10.00-12.00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  <a:tr h="46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Оздоровительные процедуры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12.00-13.00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  <a:tr h="46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13.00-14.00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  <a:tr h="46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Свободное время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>
                          <a:effectLst/>
                        </a:rPr>
                        <a:t>14.00-14.30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  <a:tr h="464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Уход домой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</a:rPr>
                        <a:t>14.30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97" marR="6269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Обязанности 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76250" y="2306638"/>
            <a:ext cx="6192838" cy="561657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solidFill>
                  <a:srgbClr val="FFFF00"/>
                </a:solidFill>
              </a:rPr>
              <a:t>Группа “Уют”.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Эта группа в течение дня следит за чистотой , выполняет любое возникшее в ходе дня поручение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solidFill>
                  <a:srgbClr val="FFFF00"/>
                </a:solidFill>
              </a:rPr>
              <a:t>Группа “Сюрприз”.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Ребята этой группы должны удивить отряд каким-нибудь приятным сюрпризом, подготовить поздравление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solidFill>
                  <a:srgbClr val="FFFF00"/>
                </a:solidFill>
              </a:rPr>
              <a:t>Группа “Летопись”.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Группа должна вести «Книгу добрых дел»,  отражать историю жизни своего отряда (в фотографиях, рисунках,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450850"/>
            <a:ext cx="6172200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Содержание программы</a:t>
            </a:r>
            <a:endParaRPr lang="ru-RU" sz="2800" dirty="0"/>
          </a:p>
        </p:txBody>
      </p:sp>
      <p:graphicFrame>
        <p:nvGraphicFramePr>
          <p:cNvPr id="27674" name="Group 26"/>
          <p:cNvGraphicFramePr>
            <a:graphicFrameLocks noGrp="1"/>
          </p:cNvGraphicFramePr>
          <p:nvPr/>
        </p:nvGraphicFramePr>
        <p:xfrm>
          <a:off x="692150" y="1258888"/>
          <a:ext cx="5761038" cy="5942012"/>
        </p:xfrm>
        <a:graphic>
          <a:graphicData uri="http://schemas.openxmlformats.org/drawingml/2006/table">
            <a:tbl>
              <a:tblPr/>
              <a:tblGrid>
                <a:gridCol w="1436688"/>
                <a:gridCol w="432435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Число/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День недели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Содержание дня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1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Понедельник 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Линейка.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Командные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Игры на сплочение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3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2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вторник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Эстафета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Подготовка к открытию смены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Игры на сплочение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3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среда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Открытие лагеря.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Игры на сплочение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4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четверг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Акция «Цветы у Храма»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Игры на сплочение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5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пятница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Полоса препятствий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Игры на сплочение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3472" marR="234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65175" y="1619250"/>
          <a:ext cx="4968875" cy="6237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38169"/>
                <a:gridCol w="3730383"/>
              </a:tblGrid>
              <a:tr h="10801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 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Понедельник 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Здравствуй Кузя!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Игры на сплочение</a:t>
                      </a:r>
                    </a:p>
                    <a:p>
                      <a:pPr marL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</a:tr>
              <a:tr h="11241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вторник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Подготовка к мероприятию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</a:tr>
              <a:tr h="1353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«Улыбка» - фотоконкурс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Библиотека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</a:tr>
              <a:tr h="11716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 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четверг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Подготовка к мероприятию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Выезд на детскую площадку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</a:tr>
              <a:tr h="11241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пятница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Викторина «В гостях у сказки»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5" marR="2404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25538" y="2051050"/>
          <a:ext cx="4895850" cy="55070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0225"/>
                <a:gridCol w="3676319"/>
              </a:tblGrid>
              <a:tr h="10636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Понедельник 3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u="sng" dirty="0">
                          <a:effectLst/>
                        </a:rPr>
                        <a:t>Гора Олимп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</a:tr>
              <a:tr h="9525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 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вторник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Подготовка к мероприятию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</a:tr>
              <a:tr h="10636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 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Экологическая акция «По лесным тропам»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Библиотека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</a:tr>
              <a:tr h="10636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 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четверг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Подготовка к мероприятию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</a:tr>
              <a:tr h="13295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июня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пятница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Королевский театр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Отрядные дела.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Кружки.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Оздоровительные процедуры.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Совет Добрых Сердец.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431" marR="2143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8" name="Group 28"/>
          <p:cNvGraphicFramePr>
            <a:graphicFrameLocks noGrp="1"/>
          </p:cNvGraphicFramePr>
          <p:nvPr/>
        </p:nvGraphicFramePr>
        <p:xfrm>
          <a:off x="908050" y="2411413"/>
          <a:ext cx="4608513" cy="6400800"/>
        </p:xfrm>
        <a:graphic>
          <a:graphicData uri="http://schemas.openxmlformats.org/drawingml/2006/table">
            <a:tbl>
              <a:tblPr/>
              <a:tblGrid>
                <a:gridCol w="1149350"/>
                <a:gridCol w="3459163"/>
              </a:tblGrid>
              <a:tr h="798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22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Понедельник 4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Турнир чемпионов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23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вторник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Подготовка к мероприятию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24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среда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Акция «Книжкин ремонт»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25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четверг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Подготовка к мероприятию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26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пятница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На тропе индейцев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29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Понедельник 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Эстафета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Совет Добрых Сердец.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30 июня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вторник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Закрытие лагеря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Отрядные дела.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Кружки.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ndara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Оздоровительные процедуры.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5901" marR="1590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Ожидаемый результат</a:t>
            </a:r>
            <a:endParaRPr lang="ru-RU" smtClean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765175" y="2459038"/>
            <a:ext cx="6092825" cy="624205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Укрепление здоровья.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Развитие творческих способностей.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Формирование положительного опыта социального поведения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/>
              <a:t>Сознательное отношение к культурным и природным ценностям родного края.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836613" y="0"/>
            <a:ext cx="51847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tabLst>
                <a:tab pos="914400" algn="l"/>
              </a:tabLst>
            </a:pPr>
            <a:r>
              <a:rPr lang="ru-RU" sz="1600" b="1"/>
              <a:t>Критерии эффективности программы</a:t>
            </a:r>
            <a:endParaRPr lang="ru-RU" sz="1600"/>
          </a:p>
          <a:p>
            <a:pPr marL="800100" lvl="1" indent="-342900" algn="ctr">
              <a:buFontTx/>
              <a:buAutoNum type="arabicPeriod"/>
              <a:tabLst>
                <a:tab pos="914400" algn="l"/>
              </a:tabLst>
            </a:pPr>
            <a:r>
              <a:rPr lang="ru-RU" sz="1400">
                <a:solidFill>
                  <a:schemeClr val="bg1"/>
                </a:solidFill>
              </a:rPr>
              <a:t>Доля участия детей в мероприятиях (показатель эффективности не ниже 80 %)</a:t>
            </a:r>
          </a:p>
          <a:p>
            <a:pPr marL="800100" lvl="1" indent="-342900" algn="ctr">
              <a:buFontTx/>
              <a:buAutoNum type="arabicPeriod"/>
              <a:tabLst>
                <a:tab pos="914400" algn="l"/>
              </a:tabLst>
            </a:pPr>
            <a:r>
              <a:rPr lang="ru-RU" sz="1400">
                <a:solidFill>
                  <a:schemeClr val="bg1"/>
                </a:solidFill>
              </a:rPr>
              <a:t>Доля активных участников в мероприятиях (показатель эффективности не ниже 70 %)</a:t>
            </a:r>
          </a:p>
          <a:p>
            <a:pPr marL="800100" lvl="1" indent="-342900" algn="ctr">
              <a:buFontTx/>
              <a:buAutoNum type="arabicPeriod"/>
              <a:tabLst>
                <a:tab pos="914400" algn="l"/>
              </a:tabLst>
            </a:pPr>
            <a:r>
              <a:rPr lang="ru-RU" sz="1400">
                <a:solidFill>
                  <a:schemeClr val="bg1"/>
                </a:solidFill>
              </a:rPr>
              <a:t>Доля детей, охваченных оздоравливающими и профилактическими процедурами и мероприятиями (показатель эффективности не ниже 90 %)</a:t>
            </a:r>
          </a:p>
          <a:p>
            <a:pPr marL="800100" lvl="1" indent="-342900" algn="ctr">
              <a:buFontTx/>
              <a:buAutoNum type="arabicPeriod"/>
              <a:tabLst>
                <a:tab pos="914400" algn="l"/>
              </a:tabLst>
            </a:pPr>
            <a:r>
              <a:rPr lang="ru-RU" sz="1400">
                <a:solidFill>
                  <a:schemeClr val="bg1"/>
                </a:solidFill>
              </a:rPr>
              <a:t>Доля детей, принявших участие в творческих выставках (показатель эффективности не ниже 70 %)</a:t>
            </a:r>
          </a:p>
        </p:txBody>
      </p:sp>
      <p:graphicFrame>
        <p:nvGraphicFramePr>
          <p:cNvPr id="46167" name="Group 87"/>
          <p:cNvGraphicFramePr>
            <a:graphicFrameLocks noGrp="1"/>
          </p:cNvGraphicFramePr>
          <p:nvPr>
            <p:ph/>
          </p:nvPr>
        </p:nvGraphicFramePr>
        <p:xfrm>
          <a:off x="260350" y="3348038"/>
          <a:ext cx="6408738" cy="3595687"/>
        </p:xfrm>
        <a:graphic>
          <a:graphicData uri="http://schemas.openxmlformats.org/drawingml/2006/table">
            <a:tbl>
              <a:tblPr/>
              <a:tblGrid>
                <a:gridCol w="2136775"/>
                <a:gridCol w="2135188"/>
                <a:gridCol w="2136775"/>
              </a:tblGrid>
              <a:tr h="1017588">
                <a:tc>
                  <a:txBody>
                    <a:bodyPr/>
                    <a:lstStyle/>
                    <a:p>
                      <a:pPr marL="273050" marR="0" lvl="0" indent="-273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 мероприятий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участия детей в мероприятиях  (%)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активных участников (детей) (%)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273050" marR="0" lvl="0" indent="-273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Игр, развлечений и творчества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Духовно-нравственный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1"/>
          <p:cNvSpPr>
            <a:spLocks noGrp="1"/>
          </p:cNvSpPr>
          <p:nvPr>
            <p:ph idx="1"/>
          </p:nvPr>
        </p:nvSpPr>
        <p:spPr>
          <a:xfrm>
            <a:off x="620713" y="4284663"/>
            <a:ext cx="5556250" cy="1868487"/>
          </a:xfrm>
        </p:spPr>
        <p:txBody>
          <a:bodyPr/>
          <a:lstStyle/>
          <a:p>
            <a:pPr eaLnBrk="1" hangingPunct="1"/>
            <a:r>
              <a:rPr lang="ru-RU" sz="3200" smtClean="0"/>
              <a:t>Создание благоприятных условий для укрепления здоровья и духовно-нравственного и физического развития детей</a:t>
            </a:r>
          </a:p>
        </p:txBody>
      </p:sp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Обеспечение условий для организации отдыха, оздоровления и развлечения детей </a:t>
            </a:r>
          </a:p>
          <a:p>
            <a:pPr eaLnBrk="1" hangingPunct="1"/>
            <a:r>
              <a:rPr lang="ru-RU" sz="2800" smtClean="0"/>
              <a:t>Развитие творческих способностей детей</a:t>
            </a:r>
          </a:p>
          <a:p>
            <a:pPr eaLnBrk="1" hangingPunct="1"/>
            <a:r>
              <a:rPr lang="ru-RU" sz="2800" smtClean="0"/>
              <a:t>Расширение сферы познавательных интересов о себе и окружающем мире</a:t>
            </a:r>
          </a:p>
          <a:p>
            <a:pPr eaLnBrk="1" hangingPunct="1"/>
            <a:endParaRPr lang="ru-RU" smtClean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Задачи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700" smtClean="0"/>
              <a:t>Приближается лето – пора отдыха детей. В условиях  летне-оздоровительного лагеря отдых детей уникален с точки зрения организации самостоятельной жизнедеятельности личности в свободное время. Именно в летне-оздоровительном лагере ребенок заполняет свое свободное время полезными делами.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Летне-оздоровительный лагерь – это сфера активного отдыха, разнообразная общественно значимая досуговая деятельность, отличная от типовой назидательной, дидактической, словесной деятельности.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Детский летне-оздоровительный лагерь является частью социальной среды, в которой дети реализуют свои возможности, потребности в индивидуальной, физической и социальной компенсации в свободное время. Летне-оздоровительный лагерь является, с одной стороны, формой организации свободного времени детей разного возраста, пола и уровня развития, с другой – пространством для оздоровления, развития художественного, технического, социального творчества.</a:t>
            </a:r>
          </a:p>
          <a:p>
            <a:pPr eaLnBrk="1" hangingPunct="1">
              <a:lnSpc>
                <a:spcPct val="80000"/>
              </a:lnSpc>
            </a:pPr>
            <a:endParaRPr lang="ru-RU" sz="1700" smtClean="0"/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Актуальность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435225" y="3065463"/>
            <a:ext cx="2025650" cy="2946400"/>
          </a:xfrm>
          <a:prstGeom prst="round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Обеспечение кадрами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975225" y="6684963"/>
            <a:ext cx="1511300" cy="1727200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Медицинские работники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4813" y="6396038"/>
            <a:ext cx="1511300" cy="1728787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Завхоз, повар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652963" y="1066800"/>
            <a:ext cx="1833562" cy="1728788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Воспитатели, специалисты, социальные работники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96863" y="1116013"/>
            <a:ext cx="1511300" cy="1727200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Администрация центра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2362200" y="1677988"/>
            <a:ext cx="1836738" cy="504825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 rot="16200000">
            <a:off x="-153193" y="4560094"/>
            <a:ext cx="2652712" cy="215900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 rot="10800000">
            <a:off x="2570163" y="7102475"/>
            <a:ext cx="1755775" cy="528638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 rot="5400000">
            <a:off x="4567237" y="4665663"/>
            <a:ext cx="2436813" cy="255588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6863" y="442913"/>
            <a:ext cx="6172200" cy="1057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Материально-техническое обеспечение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52513" y="3419475"/>
          <a:ext cx="4572000" cy="3948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Мягкий уголок, игровая комната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/>
                </a:tc>
              </a:tr>
              <a:tr h="3428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Телевизор, компьютеры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/>
                </a:tc>
              </a:tr>
              <a:tr h="3813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Мультимедийный проектор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>
                    <a:solidFill>
                      <a:srgbClr val="00B0F0"/>
                    </a:solidFill>
                  </a:tcPr>
                </a:tc>
              </a:tr>
              <a:tr h="3146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Настольные игры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/>
                </a:tc>
              </a:tr>
              <a:tr h="61868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Мячи, скакалки, др.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 инвентарь для подвижных игр на площадке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>
                    <a:solidFill>
                      <a:srgbClr val="00B0F0"/>
                    </a:solidFill>
                  </a:tcPr>
                </a:tc>
              </a:tr>
              <a:tr h="39122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Игровой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 уличный комплекс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/>
                </a:tc>
              </a:tr>
              <a:tr h="4685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Карандаши, фломастеры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>
                    <a:solidFill>
                      <a:srgbClr val="00B0F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C00000"/>
                          </a:solidFill>
                        </a:rPr>
                        <a:t>Расскраски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, альбомы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296863" y="8302625"/>
            <a:ext cx="6102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>
                <a:solidFill>
                  <a:srgbClr val="002060"/>
                </a:solidFill>
                <a:latin typeface="a_SimplerBrk"/>
              </a:rPr>
              <a:t>Организация взаимодействия летнего оздоровительного лагеря  при БУ  Центр социальной помощи семье и детям«Росток» с социумом </a:t>
            </a:r>
          </a:p>
        </p:txBody>
      </p:sp>
      <p:sp>
        <p:nvSpPr>
          <p:cNvPr id="2" name="Овал 1"/>
          <p:cNvSpPr/>
          <p:nvPr/>
        </p:nvSpPr>
        <p:spPr>
          <a:xfrm>
            <a:off x="2835275" y="3132138"/>
            <a:ext cx="1241425" cy="24003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2060"/>
                </a:solidFill>
                <a:latin typeface="a_SimplerBrk"/>
              </a:rPr>
              <a:t>летний оздоровительный лагерь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913" y="539750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alibri" pitchFamily="34" charset="0"/>
                <a:cs typeface="Times New Roman" pitchFamily="18" charset="0"/>
              </a:rPr>
              <a:t>Детская поликлиника</a:t>
            </a:r>
            <a:endParaRPr lang="ru-RU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73688" y="4503738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ОУ Школа №1, №2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3513" y="2738438"/>
            <a:ext cx="1189037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FF"/>
                </a:solidFill>
              </a:rPr>
              <a:t>Стационарное отделение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9863" y="4476750"/>
            <a:ext cx="1187450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FF"/>
                </a:solidFill>
              </a:rPr>
              <a:t> Отделение психолого-педагогическое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29000" y="539750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Выставочный зал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20888" y="6972300"/>
            <a:ext cx="1189037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РЭБ Флота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36950" y="6972300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Храм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75263" y="6972300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Пожарная часть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32413" y="2765425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Библиотека детская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19713" y="515938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ДК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1355725" y="1665288"/>
            <a:ext cx="1668463" cy="1676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357313" y="4921250"/>
            <a:ext cx="1563687" cy="520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1357313" y="3708400"/>
            <a:ext cx="1487487" cy="260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673350" y="5540375"/>
            <a:ext cx="671513" cy="1431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355725" y="5540375"/>
            <a:ext cx="1906588" cy="152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74" name="Прямая со стрелкой 37"/>
          <p:cNvCxnSpPr>
            <a:cxnSpLocks noChangeShapeType="1"/>
            <a:endCxn id="12" idx="2"/>
          </p:cNvCxnSpPr>
          <p:nvPr/>
        </p:nvCxnSpPr>
        <p:spPr bwMode="auto">
          <a:xfrm flipV="1">
            <a:off x="3468688" y="1700213"/>
            <a:ext cx="554037" cy="14589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Прямая со стрелкой 41"/>
          <p:cNvCxnSpPr/>
          <p:nvPr/>
        </p:nvCxnSpPr>
        <p:spPr>
          <a:xfrm flipV="1">
            <a:off x="4076700" y="3838575"/>
            <a:ext cx="1243013" cy="130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941763" y="4921250"/>
            <a:ext cx="1431925" cy="520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497263" y="5540375"/>
            <a:ext cx="1778000" cy="1431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15" idx="0"/>
          </p:cNvCxnSpPr>
          <p:nvPr/>
        </p:nvCxnSpPr>
        <p:spPr>
          <a:xfrm>
            <a:off x="3449638" y="5527675"/>
            <a:ext cx="681037" cy="1444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3617913" y="1665288"/>
            <a:ext cx="1701800" cy="16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196850" y="6972300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Центр «Звездный»</a:t>
            </a:r>
          </a:p>
        </p:txBody>
      </p:sp>
      <p:sp>
        <p:nvSpPr>
          <p:cNvPr id="4" name="Прямоугольник 11"/>
          <p:cNvSpPr/>
          <p:nvPr/>
        </p:nvSpPr>
        <p:spPr>
          <a:xfrm>
            <a:off x="1700213" y="539750"/>
            <a:ext cx="11874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ГИБДД</a:t>
            </a:r>
          </a:p>
        </p:txBody>
      </p:sp>
      <p:cxnSp>
        <p:nvCxnSpPr>
          <p:cNvPr id="8" name="Прямая со стрелкой 37"/>
          <p:cNvCxnSpPr>
            <a:stCxn id="2" idx="0"/>
            <a:endCxn id="0" idx="2"/>
          </p:cNvCxnSpPr>
          <p:nvPr/>
        </p:nvCxnSpPr>
        <p:spPr>
          <a:xfrm flipH="1" flipV="1">
            <a:off x="2293938" y="1700213"/>
            <a:ext cx="1063625" cy="1450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Принципы программы</a:t>
            </a:r>
          </a:p>
        </p:txBody>
      </p:sp>
      <p:sp>
        <p:nvSpPr>
          <p:cNvPr id="4" name="7-конечная звезда 3"/>
          <p:cNvSpPr/>
          <p:nvPr/>
        </p:nvSpPr>
        <p:spPr>
          <a:xfrm>
            <a:off x="80963" y="3060700"/>
            <a:ext cx="2411412" cy="2592388"/>
          </a:xfrm>
          <a:prstGeom prst="star7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FF0000"/>
                </a:solidFill>
              </a:rPr>
              <a:t>Гумманизации</a:t>
            </a:r>
            <a:r>
              <a:rPr lang="ru-RU" dirty="0">
                <a:solidFill>
                  <a:srgbClr val="FF0000"/>
                </a:solidFill>
              </a:rPr>
              <a:t> отношений</a:t>
            </a:r>
          </a:p>
        </p:txBody>
      </p:sp>
      <p:sp>
        <p:nvSpPr>
          <p:cNvPr id="5" name="7-конечная звезда 4"/>
          <p:cNvSpPr/>
          <p:nvPr/>
        </p:nvSpPr>
        <p:spPr>
          <a:xfrm>
            <a:off x="549275" y="6011863"/>
            <a:ext cx="2555875" cy="2592387"/>
          </a:xfrm>
          <a:prstGeom prst="star7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Творческой индивидуальности</a:t>
            </a:r>
          </a:p>
        </p:txBody>
      </p:sp>
      <p:sp>
        <p:nvSpPr>
          <p:cNvPr id="6" name="7-конечная звезда 5"/>
          <p:cNvSpPr/>
          <p:nvPr/>
        </p:nvSpPr>
        <p:spPr>
          <a:xfrm>
            <a:off x="4005263" y="6326188"/>
            <a:ext cx="2736850" cy="2495550"/>
          </a:xfrm>
          <a:prstGeom prst="star7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Дифференциации  воспитания</a:t>
            </a:r>
          </a:p>
        </p:txBody>
      </p:sp>
      <p:sp>
        <p:nvSpPr>
          <p:cNvPr id="7" name="7-конечная звезда 6"/>
          <p:cNvSpPr/>
          <p:nvPr/>
        </p:nvSpPr>
        <p:spPr>
          <a:xfrm>
            <a:off x="4562475" y="3668713"/>
            <a:ext cx="2179638" cy="2151062"/>
          </a:xfrm>
          <a:prstGeom prst="star7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Демократичности</a:t>
            </a:r>
          </a:p>
        </p:txBody>
      </p:sp>
      <p:sp>
        <p:nvSpPr>
          <p:cNvPr id="8" name="7-конечная звезда 7"/>
          <p:cNvSpPr/>
          <p:nvPr/>
        </p:nvSpPr>
        <p:spPr>
          <a:xfrm>
            <a:off x="2619375" y="2171700"/>
            <a:ext cx="2033588" cy="2687638"/>
          </a:xfrm>
          <a:prstGeom prst="star7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Соответствия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0838" y="827088"/>
            <a:ext cx="6172200" cy="1670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Механизмы реализации программы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Тройная стрелка влево/вправо/вверх 3"/>
          <p:cNvSpPr/>
          <p:nvPr/>
        </p:nvSpPr>
        <p:spPr>
          <a:xfrm rot="10800000">
            <a:off x="2403475" y="3035300"/>
            <a:ext cx="1889125" cy="2497138"/>
          </a:xfrm>
          <a:prstGeom prst="leftRight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решение 4"/>
          <p:cNvSpPr/>
          <p:nvPr/>
        </p:nvSpPr>
        <p:spPr>
          <a:xfrm>
            <a:off x="206375" y="1908175"/>
            <a:ext cx="2160588" cy="31686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/>
              <a:t>Блок «Спортивный»</a:t>
            </a:r>
            <a:r>
              <a:rPr lang="ru-RU" dirty="0"/>
              <a:t>  </a:t>
            </a: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4321175" y="1979613"/>
            <a:ext cx="2160588" cy="3186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/>
              <a:t>Блок «Игр, развлечений и творчества»  </a:t>
            </a:r>
            <a:endParaRPr lang="ru-RU" dirty="0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1866900" y="5532438"/>
            <a:ext cx="2962275" cy="31686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/>
              <a:t>Блок «Духовно-нравственный»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241</TotalTime>
  <Words>868</Words>
  <Application>Microsoft Office PowerPoint</Application>
  <PresentationFormat>Экран (4:3)</PresentationFormat>
  <Paragraphs>314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Arial</vt:lpstr>
      <vt:lpstr>Candara</vt:lpstr>
      <vt:lpstr>Symbol</vt:lpstr>
      <vt:lpstr>Calibri</vt:lpstr>
      <vt:lpstr>a_SimplerBrk</vt:lpstr>
      <vt:lpstr>Times New Roman</vt:lpstr>
      <vt:lpstr>Wingdings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Программа летнего оздоровительного лагеря  «Доброморье»  </vt:lpstr>
      <vt:lpstr>Цель </vt:lpstr>
      <vt:lpstr>Задачи </vt:lpstr>
      <vt:lpstr>Актуальность программы</vt:lpstr>
      <vt:lpstr>Слайд 5</vt:lpstr>
      <vt:lpstr>Материально-техническое обеспечение</vt:lpstr>
      <vt:lpstr>Слайд 7</vt:lpstr>
      <vt:lpstr>Принципы программы</vt:lpstr>
      <vt:lpstr>Механизмы реализации программы </vt:lpstr>
      <vt:lpstr>Законы </vt:lpstr>
      <vt:lpstr>Права детей</vt:lpstr>
      <vt:lpstr>Режим дня</vt:lpstr>
      <vt:lpstr>Обязанности </vt:lpstr>
      <vt:lpstr>Содержание программы</vt:lpstr>
      <vt:lpstr>Слайд 15</vt:lpstr>
      <vt:lpstr>Слайд 16</vt:lpstr>
      <vt:lpstr>Слайд 17</vt:lpstr>
      <vt:lpstr>Ожидаемый результат</vt:lpstr>
      <vt:lpstr>Слайд 19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30</cp:revision>
  <dcterms:modified xsi:type="dcterms:W3CDTF">2015-05-28T18:01:06Z</dcterms:modified>
</cp:coreProperties>
</file>