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8" r:id="rId6"/>
    <p:sldId id="260" r:id="rId7"/>
    <p:sldId id="273" r:id="rId8"/>
    <p:sldId id="274" r:id="rId9"/>
    <p:sldId id="275" r:id="rId10"/>
    <p:sldId id="276" r:id="rId11"/>
    <p:sldId id="277" r:id="rId12"/>
    <p:sldId id="280" r:id="rId13"/>
    <p:sldId id="281" r:id="rId14"/>
    <p:sldId id="283" r:id="rId15"/>
    <p:sldId id="284" r:id="rId16"/>
    <p:sldId id="285" r:id="rId17"/>
    <p:sldId id="286" r:id="rId18"/>
    <p:sldId id="291" r:id="rId19"/>
    <p:sldId id="290" r:id="rId20"/>
    <p:sldId id="289" r:id="rId21"/>
    <p:sldId id="288" r:id="rId22"/>
    <p:sldId id="287" r:id="rId23"/>
    <p:sldId id="29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6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89FB5-4A21-49B9-8513-0909AD4B5D27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52A5-4205-4A75-B3B2-11775D8B1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ru-RU" sz="6600" dirty="0" smtClean="0"/>
              <a:t>Фразеологизмы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96944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- устойчивые словосочетания, цельные по лексическому значению.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  <a:t>Откладывать в долгий ящик</a:t>
            </a:r>
            <a:br>
              <a:rPr lang="ru-RU" b="1" dirty="0" smtClean="0">
                <a:solidFill>
                  <a:schemeClr val="folHlink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</a:rPr>
              <a:t>Затягивать дела на неопределённый срок».   На царском дворе был прибит  длинный или долгий ящик. Из деревень приезжали просители и опускали прошения.  Просьбы оставались там на месяцы и годы.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01" y="1556792"/>
            <a:ext cx="402992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Как с гуся вода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33541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«Легкий исход неприятности, проступка». Эти слова шептали бабушки знахарки  для излечения детских болезней.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Знать назубок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70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основе дореволюционного обычая проверять подлинность золотых монет зубами (у настоящей монеты после прикуса не должно остаться вмятины) возникло устойчивое выражение знать назубок, означающее «знать что-либо досконально, отменно выучить».</a:t>
            </a:r>
          </a:p>
          <a:p>
            <a:r>
              <a:rPr lang="ru-RU" dirty="0" smtClean="0"/>
              <a:t>На основе этого обычая возникло и еще одно образное выражение: раскусить человека. Как вы можете объяснить его значение? (Раскусить человека – «досконально узнать человека, его достоинства, недостатки, намерения».)</a:t>
            </a:r>
          </a:p>
          <a:p>
            <a:endParaRPr lang="ru-RU" dirty="0"/>
          </a:p>
        </p:txBody>
      </p:sp>
      <p:pic>
        <p:nvPicPr>
          <p:cNvPr id="44034" name="Picture 2" descr="http://rus.1september.ru/2005/04/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43525"/>
            <a:ext cx="22288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Выводить на чистую воду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Когда-то эту фразу произносили только лишь применительно к рыбе, которую пытались поймать. В камышовых зарослях или среди затонувших в иле коряг рыба, попавшаяся на крючок, может сорваться с него и уйти. А вот в прозрачной, чистой воде – вряд ли. Позже стали «выводить на чистую воду» жуликов, предъявляя им в качестве доказательства их вины прояснённые обстоятельства их преступления.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twilighters.ru/upload/iblock/ecf/ecf9d0df82f67cbf022a346c5ed5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4509120"/>
            <a:ext cx="415150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Попасть в переплёт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На некоторых русских диалектах переплётом именовали сплетённую из веток ловушку для рыб. И, как в любой ловушке, оказаться в ней - дело отнюдь не из приятных.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twilighters.ru/upload/iblock/8a1/8a1fc0b4dfe8eee2ddd8801c176c5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5040560" cy="2679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/>
              <a:t>Ни пуха ни пера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500" dirty="0" smtClean="0"/>
              <a:t>Ни пуха ни пера – пожелание удачи в чем-либо. Это собственно русское выражение, первоначально оно употреблялось как «заклинание», призванное обмануть нечистую силу (этим выражением напутствовали отправляющихся на охоту; считалось, что прямым пожеланием удачи можно было «сглазить» добычу). Ответ </a:t>
            </a:r>
            <a:r>
              <a:rPr lang="ru-RU" sz="4500" b="1" dirty="0" smtClean="0"/>
              <a:t>«К черту!» </a:t>
            </a:r>
            <a:r>
              <a:rPr lang="ru-RU" sz="4500" dirty="0" smtClean="0"/>
              <a:t>должен был еще больше обезопасить охотника. К черту – это не ругательство типа «Пошел к черту!», а просьба отправиться к черту и сказать ему об этом (о том, чтобы охотнику не досталось ни пуха, ни пера). Тогда нечистый сделает наоборот, и будет то, что надо: охотник вернется «с пухом и пером», т. е. с добычей.</a:t>
            </a:r>
            <a:br>
              <a:rPr lang="ru-RU" sz="4500" dirty="0" smtClean="0"/>
            </a:br>
            <a:endParaRPr lang="ru-RU" sz="45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3" name="Picture 5" descr="http://img1.liveinternet.ru/images/attach/c/0/44/436/44436183_1243608555_133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00571"/>
            <a:ext cx="308266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Точить лясы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Лясы - это точёные фигурные столбики перил у крылечка. Изготовить их мог только настоящий мастер. Предположительно, изначально "точить лясы" означало вести изящную беседу. Но умельцев подобным образом общаться становилось всё меньше и меньше. Что и привело к изменению значения выражения на противоположное. И ныне «лясы точить» означает вести пустую болтовню.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twilighters.ru/upload/iblock/891/891b6dcc3621d31b86866084647a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929173"/>
            <a:ext cx="4000528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Водить за 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5757874" cy="5001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 выражение было связано с ярмарочным развлечением: цыгане водили медведей за </a:t>
            </a:r>
            <a:br>
              <a:rPr lang="ru-RU" dirty="0" smtClean="0"/>
            </a:br>
            <a:r>
              <a:rPr lang="ru-RU" dirty="0" smtClean="0"/>
              <a:t>продетое в нос животного кольцо и заставляли их выполнять различные трюки, </a:t>
            </a:r>
            <a:br>
              <a:rPr lang="ru-RU" dirty="0" smtClean="0"/>
            </a:br>
            <a:r>
              <a:rPr lang="ru-RU" dirty="0" smtClean="0"/>
              <a:t>обманывая обещанием </a:t>
            </a:r>
          </a:p>
          <a:p>
            <a:pPr>
              <a:buNone/>
            </a:pPr>
            <a:r>
              <a:rPr lang="ru-RU" dirty="0" smtClean="0"/>
              <a:t>	подачки.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twilighters.ru/upload/iblock/6fe/6fe82329730fe06266d58cd47675d1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2962018" cy="572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Трын-трава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Вполне реальная трава, изначально называвшаяся "тын-трава". Тын же - это забор. То есть "тын-трава" это "трава подзаборная". Никому не нужный, безразличный для всех сорняк.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twilighters.ru/upload/iblock/eac/eac5a1ed34f3a67866e204077d1cbc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528392" cy="310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6275040" cy="6525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/>
              <a:t>	</a:t>
            </a:r>
            <a:r>
              <a:rPr lang="ru-RU" sz="4100" b="1" dirty="0" smtClean="0"/>
              <a:t>Всыпать по первое число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Это выражение пошло из старой школы, где учеников пороли каждую неделю, независимо от того, провинились они или нет. И если наставник чрезмерно усердствовал, то воспоминаний и болезненных ощущений после такой порки, школьникам хватало надолго, вплоть до первого числа следующего месяца.</a:t>
            </a:r>
          </a:p>
          <a:p>
            <a:pPr>
              <a:buNone/>
            </a:pPr>
            <a:endParaRPr lang="ru-RU" sz="3100" dirty="0" smtClean="0"/>
          </a:p>
          <a:p>
            <a:r>
              <a:rPr lang="ru-RU" sz="4100" b="1" dirty="0" smtClean="0"/>
              <a:t>Прописать ижицу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Ижица - название последней буквы церковнославянской азбуки. Следы порки </a:t>
            </a:r>
            <a:br>
              <a:rPr lang="ru-RU" sz="3100" dirty="0" smtClean="0"/>
            </a:br>
            <a:r>
              <a:rPr lang="ru-RU" sz="3100" dirty="0" smtClean="0"/>
              <a:t>в области пониже спины у учеников напоминали именно эту букву. Поэтому, прописать ижицу  означает проучить, наказать.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twilighters.ru/upload/iblock/b39/b391939f9e3bde667f8eb1a76f92fc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238375" cy="3581400"/>
          </a:xfrm>
          <a:prstGeom prst="rect">
            <a:avLst/>
          </a:prstGeom>
          <a:noFill/>
        </p:spPr>
      </p:pic>
      <p:sp>
        <p:nvSpPr>
          <p:cNvPr id="34818" name="AutoShape 2" descr="data:image/jpeg;base64,/9j/4AAQSkZJRgABAQAAAQABAAD/2wCEAAkGBggRERMQEhQVFRAUFRcXFBYVESAbFBIYHxgZGRgfFhgXIDIqIyUjJBUWKy8sIy0vLCwsFioxNjAqNzIrLDUBCQoKBQUFDQUFDSkYEhgpKSkpKSkpKSkpKSkpKSkpKSkpKSkpKSkpKSkpKSkpKSkpKSkpKSkpKSkpKSkpKSkpKf/AABEIAEIARwMBIgACEQEDEQH/xAAcAAABBAMBAAAAAAAAAAAAAAAAAQUGBwIECAP/xABDEAABAgMEBQYLBAsBAAAAAAABAgMABBEFBhIhBxMiMUEIFDJCkrM0NVFSU2FzdIGT0nGCkbIYIyQlM0NicqHB0RX/xAAUAQEAAAAAAAAAAAAAAAAAAAAA/8QAFBEBAAAAAAAAAAAAAAAAAAAAAP/aAAwDAQACEQMRAD8AZtF2jqzbVaedfW6gtrSlIaWBWqcW1iSYnP6P93vTTXzUfRGlydfBpv2rfdiLegKuHJ/u76aa+aj6IQ8n+73F+a+aj6Imd5pO33AkyT6GSnEVBbWPWZZAHhFLyel6+TjyGC6yhS3UtE6ioQSvATv4f6gJseT9d708181H0Qh5P93/AE818xH0RYdkszqGkJfcDrwG0tKcIVmerwoKRV+k3SdakvNCSkSA4lIU6rBjOIioSE+oU7UBu/o/2B6ea4/zE8d/VhFcn+wafx5ntp/5D3omt+2JyS5xNKStSnFJQUpCThGRxD7YnBgOYNI11Jey5pDDK3FIW0HKroVg4imlRv6MEP8Ap+8YM+7DvFwQEj5Ovg017VvuxFuxUPJ1P7NN+1b7uLegEMcuaSLK5racy2g4QpWtbp1QtIUKeSmcdRmKU0/WVRyVmxuUFtLFMtnbSSfiR8IC0LvW209IszZOFKmEuKr1dmqq/Ya/hEL0RWal/nVqupBemn3NWqmaWwaUFdwyp92IpYt6HE3bfYTj1oe5sihz/WnEPwClD4Rcd1LJRKycvLgU1baAf7iKqr8SYDflZRhvJCQkFRUQkUFTvMbMEEBz/p+8YM+7DvFwsJp+8YM+7DvFwsBIOTr4PN+0a/IYt+Kf5Ong837Rr8hi36iAWIfpSu29PWc602nG8koW2nipQOYB9YKv8RL8QgqIDm+79xL0sTDLzsk8plt0OrbSobSk1Iyr6hHRjZVQEihpmPJHplBUQCwQlRBWAoDT94wZ92HeLhYTT/4wZ92HeLggH/k7eDzftGu7MSiTtCbTP2i3rFqDYYTLoUuqUrcCiqg+6DnupEF0G3ksqVamUTDyGlKW0pOsVSuyRx+ESmTtiwET0xPG0JY61KAhsbkFKSkFSsVT0lZCm+AdLg2lOqs4PuqdmXS64lRyKlAOlFUjLIAVoPJDkxe+UW6+w2hxxxgtghOElwrGIYM+CcyTSm7flESsy1bMYkFSaLTlUrUtw60JJKUrUSoJBX0hiyJyGWRjSl2LtMuuPS9oSrawtlUsaYtVgRq1pd2hjS4neARtZ5HOAsNq8kqZl+WIUFMNocWojYwqrTDTOuyr7aZQ3sX9kVoZcDbtHppUqmqACHASNoV3VB/CGNi2bu8+cnFz8uUONsp1ST1m6qSpSyc9pRIFB0RU8IamV2GhthAtKUxszy5ypqArEVKwUCsumc68N0BYKryS6ZpcphWVoY15UE1TgrSgAzrlSMbHvNLPvuy2B1p5tKVlLqQCpCqhKk0JyyO/P1RA7StazXZp13/0ZdsvySpfWNGimCF4kqFVHFWvlBHljYu5aF3paaMyq0JM4pZDKkNgpTiSonGCVmta8c/XARHT8f3gz7sO8XBGjpotmUm51tUu4l1CGAkqSapBxrURkP6hBAQ1phokVSD8BGfNWPMT2RCQQC81Y8xPZEZmVY81PZEEEBhzVjzU9kRkmVYr0E9kQQQAJZmg2U8eqI8kS7NBsp3+aIIID3Zl2fNT0j1R5IIIID//2Q=="/>
          <p:cNvSpPr>
            <a:spLocks noChangeAspect="1" noChangeArrowheads="1"/>
          </p:cNvSpPr>
          <p:nvPr/>
        </p:nvSpPr>
        <p:spPr bwMode="auto">
          <a:xfrm>
            <a:off x="63500" y="-309563"/>
            <a:ext cx="676275" cy="62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wiki.radosvet.net/images/0/07/%D0%91%D1%83%D0%BA%D0%B2%D0%B8%D1%86%D0%B0_%D0%98%D0%B6%D0%B8%D1%86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05064"/>
            <a:ext cx="170066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85884"/>
          </a:xfrm>
        </p:spPr>
        <p:txBody>
          <a:bodyPr numCol="2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Обычное   словосочетание      Фразеологизм</a:t>
            </a:r>
            <a:endParaRPr lang="ru-RU" sz="3200" dirty="0"/>
          </a:p>
        </p:txBody>
      </p:sp>
      <p:pic>
        <p:nvPicPr>
          <p:cNvPr id="15363" name="Picture 2" descr="G:\Садритдинова К.Г. презентация\bart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060848"/>
            <a:ext cx="2714625" cy="2714625"/>
          </a:xfrm>
        </p:spPr>
      </p:pic>
      <p:pic>
        <p:nvPicPr>
          <p:cNvPr id="15362" name="Picture 2" descr="Z:\340px-O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71600" y="1412776"/>
            <a:ext cx="31432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Открытая степь                                                       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860032" y="1196752"/>
            <a:ext cx="38164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onstantia" pitchFamily="18" charset="0"/>
            </a:endParaRPr>
          </a:p>
          <a:p>
            <a:r>
              <a:rPr lang="ru-RU" sz="2800" dirty="0">
                <a:latin typeface="Constantia" pitchFamily="18" charset="0"/>
              </a:rPr>
              <a:t>С открытой душой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01317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Слова </a:t>
            </a:r>
            <a:r>
              <a:rPr lang="ru-RU" sz="2800" u="sng" dirty="0" smtClean="0"/>
              <a:t>можно</a:t>
            </a:r>
            <a:r>
              <a:rPr lang="ru-RU" sz="2800" dirty="0" smtClean="0"/>
              <a:t> </a:t>
            </a:r>
            <a:r>
              <a:rPr lang="ru-RU" sz="2800" u="sng" dirty="0" smtClean="0"/>
              <a:t>заменить</a:t>
            </a:r>
            <a:r>
              <a:rPr lang="ru-RU" sz="2800" dirty="0" smtClean="0"/>
              <a:t>: открытая – бескрайняя; степь – пространство.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01317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Слова заменить </a:t>
            </a:r>
            <a:r>
              <a:rPr lang="ru-RU" sz="2800" u="sng" dirty="0" smtClean="0"/>
              <a:t>нельзя</a:t>
            </a:r>
            <a:endParaRPr lang="ru-RU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Гол как сокол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Весьма бедный, нищий человек. И птица сокол здесь ни при чём. "Сокол" - старинное военное стенобитное орудие - совершенно гладкая, "голая", то есть – ничем лишним не обремененная, чугунная болванка, закреплённая на цепях.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twilighters.ru/upload/iblock/638/638ecbe0ea60251d66cb3a9000d6a1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21087"/>
            <a:ext cx="4864208" cy="26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ru-RU" b="1" dirty="0" smtClean="0"/>
              <a:t>Непутёвый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176728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 старину на Руси "путём" называли не только дорогу, но и различные </a:t>
            </a:r>
            <a:br>
              <a:rPr lang="ru-RU" dirty="0" smtClean="0"/>
            </a:br>
            <a:r>
              <a:rPr lang="ru-RU" dirty="0" smtClean="0"/>
              <a:t>должности при дворе князя. Бояре всеми правдами, а нередко и неправдами, старались заполучить у князя путь - должность. О тех же, кому это не удавалось, пренебрежительно отзывались - непутёвый человек.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twilighters.ru/upload/iblock/8f0/8f0006b8a5bc1f574c29b4f8584ec5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857233"/>
            <a:ext cx="253453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/>
              <a:t>Шиворот-навыворот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Выражение это когда-то связывали с позорным наказанием: во времена Ивана Грозного провинившегося боярина в вывернутой наизнанку одежде сажали задом наперёд на лошадь. И в таком виде, опозоренного и униженного, возили по городу под свист и насмешки горожан.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://school-1.ru/proekty/krestnikova_razrabotka_kompleksa_uprazhneniy_frazeologizmy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53136"/>
            <a:ext cx="253991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Фразеологизмы</a:t>
            </a:r>
          </a:p>
          <a:p>
            <a:pPr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 из Библии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4191000" cy="57759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Змей, точнее, Сатана в облике змея, соблазнил Еву вкусить плодов с запретного дерева. Ева попробовала, дала есть Адаму, а в языке в память об этом событии остались два фразеологизма: </a:t>
            </a:r>
            <a:r>
              <a:rPr lang="ru-RU" b="1" i="1" dirty="0" smtClean="0">
                <a:solidFill>
                  <a:schemeClr val="tx1"/>
                </a:solidFill>
              </a:rPr>
              <a:t>запретный плод (что-либо заманчивое, желанное, но недозволенное, запрещенное), первородный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грех (изначальная, главная ошибка).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9220" name="Picture 3" descr="C:\Documents and Settings\Admin\Рабочий стол\з 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1340768"/>
            <a:ext cx="4467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Первыми сыновьями Адама и Евы были Каин и Авель. Жесток и злобен был Каин и из зависти убил своего кроткого брата Авеля. Убийца носил на лице </a:t>
            </a:r>
            <a:r>
              <a:rPr lang="ru-RU" b="1" i="1" dirty="0" smtClean="0">
                <a:solidFill>
                  <a:schemeClr val="tx1"/>
                </a:solidFill>
              </a:rPr>
              <a:t>каинову печать (жестокое выражение лица)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268760"/>
            <a:ext cx="4857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323528" y="836712"/>
            <a:ext cx="3694184" cy="47720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Вавилонская башня </a:t>
            </a:r>
            <a:r>
              <a:rPr lang="ru-RU" sz="2800" i="1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(высокое строение)</a:t>
            </a:r>
            <a:r>
              <a:rPr lang="ru-RU" sz="28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вавилонское столпотворение </a:t>
            </a:r>
            <a:r>
              <a:rPr lang="ru-RU" sz="2800" i="1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(беспорядочное скопление людей). Почему столпотворение? В древности высокие строения именовали столпами. Люди, строя башню, творили столп…</a:t>
            </a:r>
            <a:r>
              <a:rPr lang="ru-RU" sz="2000" b="1" i="1" dirty="0" smtClean="0">
                <a:ln>
                  <a:noFill/>
                </a:ln>
                <a:effectLst/>
              </a:rPr>
              <a:t/>
            </a:r>
            <a:br>
              <a:rPr lang="ru-RU" sz="2000" b="1" i="1" dirty="0" smtClean="0">
                <a:ln>
                  <a:noFill/>
                </a:ln>
                <a:effectLst/>
              </a:rPr>
            </a:br>
            <a:endParaRPr lang="ru-RU" sz="2000" b="1" i="1" dirty="0" smtClean="0">
              <a:ln>
                <a:noFill/>
              </a:ln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аВавилонская башня Питер Брейгель Старший 1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435" y="1196752"/>
            <a:ext cx="508856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Admin\Рабочий стол\маннв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1484313"/>
            <a:ext cx="5000625" cy="5232400"/>
          </a:xfr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517525"/>
            <a:ext cx="11558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Манна небесная   Ждать как манны небесной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76238" y="1412875"/>
            <a:ext cx="28273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Сорок лет шли люди через пустыню на родину.</a:t>
            </a:r>
          </a:p>
          <a:p>
            <a:r>
              <a:rPr lang="ru-RU">
                <a:latin typeface="Georgia" pitchFamily="18" charset="0"/>
              </a:rPr>
              <a:t> Начался голод, и Бог спас людей от смерти, </a:t>
            </a:r>
          </a:p>
          <a:p>
            <a:r>
              <a:rPr lang="ru-RU">
                <a:latin typeface="Georgia" pitchFamily="18" charset="0"/>
              </a:rPr>
              <a:t>послав белую сладковатую крупу – </a:t>
            </a:r>
            <a:r>
              <a:rPr lang="ru-RU" b="1" i="1">
                <a:latin typeface="Georgia" pitchFamily="18" charset="0"/>
              </a:rPr>
              <a:t>Манну небесную.</a:t>
            </a:r>
            <a:r>
              <a:rPr lang="ru-RU">
                <a:latin typeface="Georgia" pitchFamily="18" charset="0"/>
              </a:rPr>
              <a:t> </a:t>
            </a:r>
          </a:p>
          <a:p>
            <a:r>
              <a:rPr lang="ru-RU">
                <a:latin typeface="Georgia" pitchFamily="18" charset="0"/>
              </a:rPr>
              <a:t>Стоит нам неожиданно получить подарок, </a:t>
            </a:r>
          </a:p>
          <a:p>
            <a:r>
              <a:rPr lang="ru-RU">
                <a:latin typeface="Georgia" pitchFamily="18" charset="0"/>
              </a:rPr>
              <a:t>как мы говорим</a:t>
            </a:r>
            <a:r>
              <a:rPr lang="ru-RU" b="1">
                <a:latin typeface="Georgia" pitchFamily="18" charset="0"/>
              </a:rPr>
              <a:t>: </a:t>
            </a:r>
            <a:r>
              <a:rPr lang="ru-RU" b="1" i="1">
                <a:latin typeface="Georgia" pitchFamily="18" charset="0"/>
              </a:rPr>
              <a:t>Манна небесная.</a:t>
            </a:r>
            <a:r>
              <a:rPr lang="ru-RU">
                <a:latin typeface="Georgia" pitchFamily="18" charset="0"/>
              </a:rPr>
              <a:t> </a:t>
            </a:r>
          </a:p>
          <a:p>
            <a:r>
              <a:rPr lang="ru-RU" i="1">
                <a:latin typeface="Georgia" pitchFamily="18" charset="0"/>
              </a:rPr>
              <a:t>А </a:t>
            </a:r>
            <a:r>
              <a:rPr lang="ru-RU" b="1" i="1">
                <a:latin typeface="Georgia" pitchFamily="18" charset="0"/>
              </a:rPr>
              <a:t>ждать как манны небесной</a:t>
            </a:r>
            <a:r>
              <a:rPr lang="ru-RU" b="1">
                <a:latin typeface="Georgia" pitchFamily="18" charset="0"/>
              </a:rPr>
              <a:t> </a:t>
            </a:r>
            <a:r>
              <a:rPr lang="ru-RU">
                <a:latin typeface="Georgia" pitchFamily="18" charset="0"/>
              </a:rPr>
              <a:t>– значит ждать с нетерпением;</a:t>
            </a:r>
          </a:p>
          <a:p>
            <a:r>
              <a:rPr lang="ru-RU">
                <a:latin typeface="Georgia" pitchFamily="18" charset="0"/>
              </a:rPr>
              <a:t> </a:t>
            </a:r>
            <a:r>
              <a:rPr lang="ru-RU" b="1" i="1">
                <a:latin typeface="Georgia" pitchFamily="18" charset="0"/>
              </a:rPr>
              <a:t>питаться манной небесной</a:t>
            </a:r>
            <a:r>
              <a:rPr lang="ru-RU">
                <a:latin typeface="Georgia" pitchFamily="18" charset="0"/>
              </a:rPr>
              <a:t> – значит жить впроголодь.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Admin\Рабочий стол\к о 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0388" y="981075"/>
            <a:ext cx="3503612" cy="2878138"/>
          </a:xfrm>
          <a:noFill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319338" y="301625"/>
            <a:ext cx="3732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Козел отпущения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908050"/>
            <a:ext cx="421163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Сейчас  каждый отвечает за свои </a:t>
            </a:r>
          </a:p>
          <a:p>
            <a:r>
              <a:rPr lang="ru-RU"/>
              <a:t>дурные поступки, а вот у семитов </a:t>
            </a:r>
          </a:p>
          <a:p>
            <a:r>
              <a:rPr lang="ru-RU"/>
              <a:t>(арабов, евреев)</a:t>
            </a:r>
          </a:p>
          <a:p>
            <a:r>
              <a:rPr lang="ru-RU"/>
              <a:t> был обычай сообща возлагать </a:t>
            </a:r>
          </a:p>
          <a:p>
            <a:r>
              <a:rPr lang="ru-RU"/>
              <a:t>грехи на </a:t>
            </a:r>
            <a:r>
              <a:rPr lang="ru-RU" b="1" i="1"/>
              <a:t>козла отпущения.</a:t>
            </a:r>
          </a:p>
          <a:p>
            <a:r>
              <a:rPr lang="ru-RU"/>
              <a:t> Священник отпускал всем грехи, </a:t>
            </a:r>
          </a:p>
          <a:p>
            <a:r>
              <a:rPr lang="ru-RU"/>
              <a:t>возлагая их на бедное животное. </a:t>
            </a:r>
          </a:p>
          <a:p>
            <a:r>
              <a:rPr lang="ru-RU"/>
              <a:t>Наряженного в ленты козла</a:t>
            </a:r>
          </a:p>
          <a:p>
            <a:r>
              <a:rPr lang="ru-RU"/>
              <a:t> отправляли в пустыню</a:t>
            </a:r>
          </a:p>
          <a:p>
            <a:r>
              <a:rPr lang="ru-RU"/>
              <a:t> на погибель, </a:t>
            </a:r>
          </a:p>
          <a:p>
            <a:r>
              <a:rPr lang="ru-RU"/>
              <a:t>вместе с ним погибали </a:t>
            </a:r>
          </a:p>
          <a:p>
            <a:r>
              <a:rPr lang="ru-RU"/>
              <a:t>и грехи людские.</a:t>
            </a:r>
          </a:p>
          <a:p>
            <a:r>
              <a:rPr lang="ru-RU"/>
              <a:t> Как часто мы сегодня </a:t>
            </a:r>
          </a:p>
          <a:p>
            <a:r>
              <a:rPr lang="ru-RU"/>
              <a:t>слышим выражение:</a:t>
            </a:r>
          </a:p>
          <a:p>
            <a:r>
              <a:rPr lang="ru-RU"/>
              <a:t> «Нашли </a:t>
            </a:r>
            <a:r>
              <a:rPr lang="ru-RU" b="1" i="1"/>
              <a:t>козла отпущения</a:t>
            </a:r>
            <a:r>
              <a:rPr lang="ru-RU"/>
              <a:t>!» </a:t>
            </a:r>
          </a:p>
          <a:p>
            <a:r>
              <a:rPr lang="ru-RU"/>
              <a:t>Интересно, что оно означает? </a:t>
            </a:r>
          </a:p>
          <a:p>
            <a:r>
              <a:rPr lang="ru-RU"/>
              <a:t>Оказывается, человека, </a:t>
            </a:r>
          </a:p>
          <a:p>
            <a:r>
              <a:rPr lang="ru-RU"/>
              <a:t>на которого постоянно сваливают</a:t>
            </a:r>
          </a:p>
          <a:p>
            <a:r>
              <a:rPr lang="ru-RU"/>
              <a:t> ответственность за все.</a:t>
            </a:r>
          </a:p>
        </p:txBody>
      </p:sp>
      <p:pic>
        <p:nvPicPr>
          <p:cNvPr id="5" name="Picture 2" descr="http://twilighters.ru/upload/iblock/a4c/a4cc7e8bb0252d7e6ca23fcc362ff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816424" cy="251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dmin\Рабочий стол\з о 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9588" y="981075"/>
            <a:ext cx="4824412" cy="5473700"/>
          </a:xfr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24300" y="188913"/>
            <a:ext cx="474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Земля обетованная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3861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Мечты о прекрасном уголке земли, где царит счастье и изобилие, называют </a:t>
            </a:r>
            <a:r>
              <a:rPr lang="ru-RU" b="1" i="1"/>
              <a:t>землей обетованной</a:t>
            </a:r>
            <a:r>
              <a:rPr lang="ru-RU"/>
              <a:t>.</a:t>
            </a:r>
          </a:p>
          <a:p>
            <a:r>
              <a:rPr lang="ru-RU"/>
              <a:t> А вот как об этом повествует Библия. </a:t>
            </a:r>
          </a:p>
          <a:p>
            <a:r>
              <a:rPr lang="ru-RU"/>
              <a:t>Моисей в возрасте 120 лет вошел на гору Нево, </a:t>
            </a:r>
          </a:p>
          <a:p>
            <a:r>
              <a:rPr lang="ru-RU"/>
              <a:t>с которой увидел родную землю, где «реки текут молоком и медом» </a:t>
            </a:r>
          </a:p>
          <a:p>
            <a:r>
              <a:rPr lang="ru-RU"/>
              <a:t>и на которую так и не ступила его нога.</a:t>
            </a:r>
          </a:p>
          <a:p>
            <a:r>
              <a:rPr lang="ru-RU"/>
              <a:t> Он привел свой народ к </a:t>
            </a:r>
            <a:r>
              <a:rPr lang="ru-RU" b="1" i="1"/>
              <a:t>земле обетованной.</a:t>
            </a:r>
            <a:endParaRPr lang="ru-RU" b="1"/>
          </a:p>
          <a:p>
            <a:r>
              <a:rPr lang="ru-RU" b="1"/>
              <a:t> </a:t>
            </a:r>
            <a:r>
              <a:rPr lang="ru-RU" b="1" i="1"/>
              <a:t>Земля обетованная</a:t>
            </a:r>
            <a:r>
              <a:rPr lang="ru-RU" b="1"/>
              <a:t> -</a:t>
            </a:r>
            <a:r>
              <a:rPr lang="ru-RU"/>
              <a:t> место, куда кто-либо мечтает и  стремится попасть,</a:t>
            </a:r>
          </a:p>
          <a:p>
            <a:r>
              <a:rPr lang="ru-RU"/>
              <a:t> где царят довольство, изобилие и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81161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1 : </a:t>
            </a:r>
            <a:r>
              <a:rPr lang="ru-RU" sz="3100" b="1" dirty="0" smtClean="0"/>
              <a:t>выписать свободные словосочетания</a:t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2: </a:t>
            </a:r>
            <a:r>
              <a:rPr lang="ru-RU" sz="3100" b="1" dirty="0" smtClean="0"/>
              <a:t>выписать фразеологизмы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43925" cy="4389437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1)лизать пятки,                      8)от корки до корки,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2)делать большие глаза,     9) как гром среди ясного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3)выразительные глаза,           неба,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4)пруд пруди,                        10) возвратиться из похода,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5)серый от пыли,                  11) черствая корка,        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6)по горячим следам,          12)превосходный результат,            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7)верящий в победу,            13)сломя голову,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14)призадуматься над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задачей.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179388" y="571500"/>
            <a:ext cx="8713787" cy="55245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Самсон.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Силен, как Самсон;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самсонова</a:t>
            </a:r>
            <a:r>
              <a:rPr lang="ru-RU" sz="2400" b="1" i="1" dirty="0" smtClean="0">
                <a:solidFill>
                  <a:schemeClr val="tx1"/>
                </a:solidFill>
              </a:rPr>
              <a:t> сила (</a:t>
            </a:r>
            <a:r>
              <a:rPr lang="ru-RU" b="1" i="1" dirty="0" smtClean="0">
                <a:solidFill>
                  <a:schemeClr val="tx1"/>
                </a:solidFill>
              </a:rPr>
              <a:t>говорим </a:t>
            </a:r>
            <a:r>
              <a:rPr lang="ru-RU" b="1" i="1" dirty="0" smtClean="0"/>
              <a:t>мы, когда хотим подчеркнуть необычайную силу человека)</a:t>
            </a:r>
            <a:r>
              <a:rPr lang="ru-RU" dirty="0" smtClean="0"/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/>
              <a:t>    </a:t>
            </a:r>
          </a:p>
        </p:txBody>
      </p:sp>
      <p:pic>
        <p:nvPicPr>
          <p:cNvPr id="11267" name="Picture 3" descr="C:\Documents and Settings\Юлия\Рабочий стол\Самсон убивает ль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564356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741725" cy="4724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-28257"/>
            <a:ext cx="44999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Иуда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(</a:t>
            </a:r>
            <a:r>
              <a:rPr lang="ru-RU" sz="2400" b="1" i="1" dirty="0"/>
              <a:t>Именуем предателя. Получив 30 сребреников, он после пасхальной вечерни пришёл в Гефсиманский сад, где Господь только что окончил свою молитву перед наступавшими крестными страданиями, и там, как было заранее установлено с воинами, приветствовал Иисуса Христа, поцеловав Его). </a:t>
            </a:r>
            <a:r>
              <a:rPr lang="ru-RU" sz="2400" b="1" i="1" dirty="0">
                <a:latin typeface="Georgia" pitchFamily="18" charset="0"/>
              </a:rPr>
              <a:t>Поцелуй Иуды</a:t>
            </a:r>
            <a:r>
              <a:rPr lang="ru-RU" sz="2400" b="1" i="1" dirty="0"/>
              <a:t> – лицемерный поступок, направленный во зло, но прикрываемые красивыми фразами.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35004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z="2100" b="1" i="1" dirty="0" smtClean="0"/>
              <a:t>    </a:t>
            </a:r>
            <a:r>
              <a:rPr lang="ru-RU" sz="2000" b="1" i="1" dirty="0" smtClean="0">
                <a:solidFill>
                  <a:schemeClr val="tx1"/>
                </a:solidFill>
              </a:rPr>
              <a:t>Муки Христа (тяжелые испытания, выпавшие на долю человека. И пример Христа придаёт силы, позволяет с честью преодолевать   невзгоды и трудности, смиренно сносил все издевательства, поругания, унижения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smtClean="0">
                <a:solidFill>
                  <a:schemeClr val="tx1"/>
                </a:solidFill>
              </a:rPr>
              <a:t>возраст Христа (33 года).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989138"/>
            <a:ext cx="48244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8640"/>
            <a:ext cx="8183880" cy="6408712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i="1" u="sng" dirty="0" smtClean="0"/>
              <a:t>Послушайте стихотворение В.Суслова «Как работают слова». </a:t>
            </a:r>
          </a:p>
          <a:p>
            <a:pPr>
              <a:buNone/>
            </a:pPr>
            <a:r>
              <a:rPr lang="ru-RU" sz="7200" b="1" dirty="0" smtClean="0"/>
              <a:t>Бывает частенько, что слово одно,</a:t>
            </a:r>
          </a:p>
          <a:p>
            <a:pPr>
              <a:buNone/>
            </a:pPr>
            <a:r>
              <a:rPr lang="ru-RU" sz="7200" b="1" dirty="0" smtClean="0"/>
              <a:t>Но очень по-разному служит оно. </a:t>
            </a:r>
          </a:p>
          <a:p>
            <a:pPr>
              <a:buNone/>
            </a:pPr>
            <a:r>
              <a:rPr lang="ru-RU" sz="7200" b="1" dirty="0" smtClean="0"/>
              <a:t>Примеры тут можно найти без труда, </a:t>
            </a:r>
          </a:p>
          <a:p>
            <a:pPr>
              <a:buNone/>
            </a:pPr>
            <a:r>
              <a:rPr lang="ru-RU" sz="7200" b="1" dirty="0" smtClean="0"/>
              <a:t>Возьмём хоть короткое слово «вода». </a:t>
            </a:r>
          </a:p>
          <a:p>
            <a:pPr>
              <a:buNone/>
            </a:pPr>
            <a:r>
              <a:rPr lang="ru-RU" sz="7200" b="1" dirty="0" smtClean="0"/>
              <a:t>Вот был я мальчишкой, да детство прошло. </a:t>
            </a:r>
          </a:p>
          <a:p>
            <a:pPr>
              <a:buNone/>
            </a:pPr>
            <a:r>
              <a:rPr lang="ru-RU" sz="7200" b="1" dirty="0" smtClean="0"/>
              <a:t>С тех пор уж немало «воды утекло», </a:t>
            </a:r>
          </a:p>
          <a:p>
            <a:pPr>
              <a:buNone/>
            </a:pPr>
            <a:r>
              <a:rPr lang="ru-RU" sz="7200" b="1" dirty="0" smtClean="0"/>
              <a:t>О смелом мы вправе сказать наперёд: </a:t>
            </a:r>
          </a:p>
          <a:p>
            <a:pPr>
              <a:buNone/>
            </a:pPr>
            <a:r>
              <a:rPr lang="ru-RU" sz="7200" b="1" dirty="0" smtClean="0"/>
              <a:t>Такой «сквозь огонь и сквозь воду пройдёт»! </a:t>
            </a:r>
          </a:p>
          <a:p>
            <a:pPr>
              <a:buNone/>
            </a:pPr>
            <a:r>
              <a:rPr lang="ru-RU" sz="7200" b="1" dirty="0" smtClean="0"/>
              <a:t>А гуси и утки – сухие всегда. </a:t>
            </a:r>
          </a:p>
          <a:p>
            <a:pPr>
              <a:buNone/>
            </a:pPr>
            <a:r>
              <a:rPr lang="ru-RU" sz="7200" b="1" dirty="0" smtClean="0"/>
              <a:t>Заметили люди: «Как с гуся вода!» </a:t>
            </a:r>
          </a:p>
          <a:p>
            <a:pPr>
              <a:buNone/>
            </a:pPr>
            <a:r>
              <a:rPr lang="ru-RU" sz="7200" b="1" dirty="0" smtClean="0"/>
              <a:t>Случалось с тобою: ты правил не знал, </a:t>
            </a:r>
          </a:p>
          <a:p>
            <a:pPr>
              <a:buNone/>
            </a:pPr>
            <a:r>
              <a:rPr lang="ru-RU" sz="7200" b="1" dirty="0" smtClean="0"/>
              <a:t>Молчал при опросе? «Воды в рот набрал»!</a:t>
            </a:r>
          </a:p>
          <a:p>
            <a:pPr>
              <a:buNone/>
            </a:pPr>
            <a:r>
              <a:rPr lang="ru-RU" sz="7200" b="1" dirty="0" smtClean="0"/>
              <a:t>Лентяй отдыхает, а время идёт –</a:t>
            </a:r>
          </a:p>
          <a:p>
            <a:pPr>
              <a:buNone/>
            </a:pPr>
            <a:r>
              <a:rPr lang="ru-RU" sz="7200" b="1" dirty="0" smtClean="0"/>
              <a:t>«Под камень лежачий вода не течёт». </a:t>
            </a:r>
          </a:p>
          <a:p>
            <a:pPr>
              <a:buNone/>
            </a:pPr>
            <a:r>
              <a:rPr lang="ru-RU" sz="7200" b="1" dirty="0" smtClean="0"/>
              <a:t>Сказать болтуну мы порою не прочь: </a:t>
            </a:r>
          </a:p>
          <a:p>
            <a:pPr>
              <a:buNone/>
            </a:pPr>
            <a:r>
              <a:rPr lang="ru-RU" sz="7200" b="1" dirty="0" smtClean="0"/>
              <a:t>Довольно, мол, «воду-то в ступе толочь»! </a:t>
            </a:r>
          </a:p>
          <a:p>
            <a:pPr>
              <a:buNone/>
            </a:pPr>
            <a:r>
              <a:rPr lang="ru-RU" sz="7200" b="1" dirty="0" smtClean="0"/>
              <a:t>Не прочь и другому сказать невзначай: </a:t>
            </a:r>
          </a:p>
          <a:p>
            <a:pPr>
              <a:buNone/>
            </a:pPr>
            <a:r>
              <a:rPr lang="ru-RU" sz="7200" b="1" dirty="0" smtClean="0"/>
              <a:t>«Довольно лить воду! Ты дело давай!»</a:t>
            </a:r>
          </a:p>
          <a:p>
            <a:pPr>
              <a:buNone/>
            </a:pPr>
            <a:r>
              <a:rPr lang="ru-RU" sz="7200" b="1" dirty="0" smtClean="0"/>
              <a:t>Работать впустую!.. Что скажут потом? </a:t>
            </a:r>
          </a:p>
          <a:p>
            <a:pPr>
              <a:buNone/>
            </a:pPr>
            <a:r>
              <a:rPr lang="ru-RU" sz="7200" b="1" dirty="0" smtClean="0"/>
              <a:t>Не дело, мол, «воду носить решетом»!</a:t>
            </a:r>
          </a:p>
          <a:p>
            <a:pPr>
              <a:buNone/>
            </a:pPr>
            <a:r>
              <a:rPr lang="ru-RU" sz="7200" b="1" dirty="0" smtClean="0"/>
              <a:t>Стихи я пишу, не жалея труда, </a:t>
            </a:r>
          </a:p>
          <a:p>
            <a:pPr>
              <a:buNone/>
            </a:pPr>
            <a:r>
              <a:rPr lang="ru-RU" sz="7200" b="1" dirty="0" smtClean="0"/>
              <a:t>Чтоб вы не сказали: «В стихах-то вода…».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1                                       2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3                                         1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5                                         2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7                                         4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10                                       6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11                                        8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12                                        9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                  14                                        13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/>
          <a:lstStyle/>
          <a:p>
            <a:r>
              <a:rPr lang="ru-RU" b="1" dirty="0" smtClean="0"/>
              <a:t>На заметку!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35811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Как и слово, фразеологизм может иметь синонимы и антонимы.</a:t>
            </a:r>
          </a:p>
          <a:p>
            <a:pPr>
              <a:lnSpc>
                <a:spcPct val="90000"/>
              </a:lnSpc>
            </a:pPr>
            <a:r>
              <a:rPr lang="ru-RU" sz="2800" b="1" i="1" u="sng" dirty="0" smtClean="0"/>
              <a:t>Фразеологизмы – синонимы</a:t>
            </a:r>
            <a:r>
              <a:rPr lang="ru-RU" sz="2800" b="1" dirty="0" smtClean="0"/>
              <a:t>: два сапога пара – одного поля ягода (один другого не лучше); перековать мечи на орала  - вложить меч в ножны (закончить войну, распрю).</a:t>
            </a:r>
          </a:p>
          <a:p>
            <a:pPr>
              <a:lnSpc>
                <a:spcPct val="90000"/>
              </a:lnSpc>
            </a:pPr>
            <a:r>
              <a:rPr lang="ru-RU" sz="2800" b="1" i="1" u="sng" dirty="0" smtClean="0"/>
              <a:t>Фразеологизмы - антонимы</a:t>
            </a:r>
            <a:r>
              <a:rPr lang="ru-RU" sz="2800" b="1" dirty="0" smtClean="0"/>
              <a:t>: засучив рукава – спустя рукава; заварить кашу – расхлёбывать кашу; тяжёл на подъём – лёгок  на подъём.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Фразеологизм </a:t>
            </a:r>
            <a:r>
              <a:rPr lang="ru-RU" sz="2800" i="1" dirty="0" smtClean="0"/>
              <a:t>кот наплакал</a:t>
            </a:r>
            <a:r>
              <a:rPr lang="ru-RU" sz="2800" b="1" dirty="0" smtClean="0"/>
              <a:t> имеет синоним </a:t>
            </a:r>
            <a:r>
              <a:rPr lang="ru-RU" sz="2800" i="1" dirty="0" smtClean="0"/>
              <a:t>мало </a:t>
            </a:r>
            <a:r>
              <a:rPr lang="ru-RU" sz="2800" b="1" dirty="0" smtClean="0"/>
              <a:t>и антоним </a:t>
            </a:r>
            <a:r>
              <a:rPr lang="ru-RU" sz="2800" i="1" dirty="0" smtClean="0"/>
              <a:t>много</a:t>
            </a:r>
            <a:r>
              <a:rPr lang="ru-RU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6572250" y="4476750"/>
            <a:ext cx="2571750" cy="2251075"/>
            <a:chOff x="6572264" y="4477484"/>
            <a:chExt cx="2571736" cy="2249806"/>
          </a:xfrm>
        </p:grpSpPr>
        <p:pic>
          <p:nvPicPr>
            <p:cNvPr id="34825" name="Рисунок 6" descr="6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31227">
              <a:off x="7316506" y="4477484"/>
              <a:ext cx="1588328" cy="203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TextBox 12"/>
            <p:cNvSpPr txBox="1">
              <a:spLocks noChangeArrowheads="1"/>
            </p:cNvSpPr>
            <p:nvPr/>
          </p:nvSpPr>
          <p:spPr bwMode="auto">
            <a:xfrm>
              <a:off x="6572264" y="6357958"/>
              <a:ext cx="25717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Constantia" pitchFamily="18" charset="0"/>
                </a:rPr>
                <a:t>Делать большие глаза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642938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Соотнесите фразеологизмы из одного столбика с фразеологизмами другого, подобрав синонимы.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500174"/>
          <a:ext cx="8286808" cy="3383280"/>
        </p:xfrm>
        <a:graphic>
          <a:graphicData uri="http://schemas.openxmlformats.org/drawingml/2006/table">
            <a:tbl>
              <a:tblPr firstRow="1" bandRow="1">
                <a:solidFill>
                  <a:srgbClr val="BCFC7C"/>
                </a:solidFill>
                <a:tableStyleId>{7DF18680-E054-41AD-8BC1-D1AEF772440D}</a:tableStyleId>
              </a:tblPr>
              <a:tblGrid>
                <a:gridCol w="4143404"/>
                <a:gridCol w="4143404"/>
              </a:tblGrid>
              <a:tr h="2928958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Девать некуда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всех парах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Не отходя от кассы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Откуда ни возьмись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Поминай как звали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Далеко пойти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Держать камень за пазухой</a:t>
                      </a:r>
                    </a:p>
                    <a:p>
                      <a:pPr marL="342900" indent="-342900" algn="just">
                        <a:buFont typeface="+mj-lt"/>
                        <a:buNone/>
                      </a:pPr>
                      <a:endParaRPr lang="ru-RU" sz="24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Идти в гору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По горячим следам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Иметь зуб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Пруд пруди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Сломя голову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Как гром среди ясного неба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 след простыл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500563"/>
            <a:ext cx="2857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1548">
            <a:off x="315913" y="4552950"/>
            <a:ext cx="1466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1800225" y="4559300"/>
            <a:ext cx="2343150" cy="2025650"/>
            <a:chOff x="1799990" y="4500570"/>
            <a:chExt cx="2343382" cy="2024548"/>
          </a:xfrm>
        </p:grpSpPr>
        <p:pic>
          <p:nvPicPr>
            <p:cNvPr id="34823" name="Рисунок 8" descr="18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9990" y="4500570"/>
              <a:ext cx="234338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TextBox 10"/>
            <p:cNvSpPr txBox="1">
              <a:spLocks noChangeArrowheads="1"/>
            </p:cNvSpPr>
            <p:nvPr/>
          </p:nvSpPr>
          <p:spPr bwMode="auto">
            <a:xfrm>
              <a:off x="2071670" y="6155786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Constantia" pitchFamily="18" charset="0"/>
                </a:rPr>
                <a:t>Водить за нос</a:t>
              </a: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</a:rPr>
              <a:t>Фразеологизмы, связанные с историческим прошлым народа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Кричать во всю Ивановскую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« Кричать очень громко». Площадь в Кремле, на которой стоит колокольня Ивана Великого, была  Ивановской. Там дьяки  очень громко оглашали распоряжения и указы.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93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Казанская сирота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Человек прикидывается несчастным, чтобы вызвать сочувствие». Завоёванные Иваном </a:t>
            </a:r>
            <a:r>
              <a:rPr lang="en-US" dirty="0" smtClean="0">
                <a:latin typeface="Times New Roman" pitchFamily="18" charset="0"/>
              </a:rPr>
              <a:t>IV </a:t>
            </a:r>
            <a:r>
              <a:rPr lang="ru-RU" dirty="0" smtClean="0">
                <a:latin typeface="Times New Roman" pitchFamily="18" charset="0"/>
              </a:rPr>
              <a:t>татарские князья, чтобы сохранить положение, отправлялись в Москву на службу. Там они прибеднялись, чтобы получить больше наград и жалований.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4290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1161</Words>
  <Application>Microsoft Office PowerPoint</Application>
  <PresentationFormat>Экран (4:3)</PresentationFormat>
  <Paragraphs>155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Фразеологизмы</vt:lpstr>
      <vt:lpstr>Обычное   словосочетание      Фразеологизм</vt:lpstr>
      <vt:lpstr>1 : выписать свободные словосочетания 2: выписать фразеологизмы.</vt:lpstr>
      <vt:lpstr>Слайд 4</vt:lpstr>
      <vt:lpstr>Слайд 5</vt:lpstr>
      <vt:lpstr>Слайд 6</vt:lpstr>
      <vt:lpstr>Слайд 7</vt:lpstr>
      <vt:lpstr>Кричать во всю Ивановскую </vt:lpstr>
      <vt:lpstr>Казанская сирота </vt:lpstr>
      <vt:lpstr>Откладывать в долгий ящик </vt:lpstr>
      <vt:lpstr>Как с гуся вода </vt:lpstr>
      <vt:lpstr>Знать назубок</vt:lpstr>
      <vt:lpstr>Выводить на чистую воду</vt:lpstr>
      <vt:lpstr>Попасть в переплёт</vt:lpstr>
      <vt:lpstr>Ни пуха ни пера</vt:lpstr>
      <vt:lpstr>Точить лясы</vt:lpstr>
      <vt:lpstr>Водить за нос</vt:lpstr>
      <vt:lpstr>Трын-трава</vt:lpstr>
      <vt:lpstr>Слайд 19</vt:lpstr>
      <vt:lpstr>Гол как сокол</vt:lpstr>
      <vt:lpstr>Непутёвый человек</vt:lpstr>
      <vt:lpstr>Шиворот-навыворот</vt:lpstr>
      <vt:lpstr>Слайд 23</vt:lpstr>
      <vt:lpstr> </vt:lpstr>
      <vt:lpstr>Слайд 25</vt:lpstr>
      <vt:lpstr> Вавилонская башня (высокое строение)   вавилонское столпотворение (беспорядочное скопление людей). Почему столпотворение? В древности высокие строения именовали столпами. Люди, строя башню, творили столп…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Мария</dc:creator>
  <cp:lastModifiedBy>Мария</cp:lastModifiedBy>
  <cp:revision>11</cp:revision>
  <dcterms:created xsi:type="dcterms:W3CDTF">2014-04-01T14:50:03Z</dcterms:created>
  <dcterms:modified xsi:type="dcterms:W3CDTF">2014-10-22T18:30:05Z</dcterms:modified>
</cp:coreProperties>
</file>