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5" r:id="rId6"/>
    <p:sldId id="286" r:id="rId7"/>
    <p:sldId id="287" r:id="rId8"/>
    <p:sldId id="288" r:id="rId9"/>
    <p:sldId id="298" r:id="rId10"/>
    <p:sldId id="299" r:id="rId11"/>
    <p:sldId id="300" r:id="rId12"/>
    <p:sldId id="301" r:id="rId13"/>
    <p:sldId id="289" r:id="rId14"/>
    <p:sldId id="290" r:id="rId15"/>
    <p:sldId id="291" r:id="rId16"/>
    <p:sldId id="292" r:id="rId17"/>
    <p:sldId id="293" r:id="rId18"/>
    <p:sldId id="294" r:id="rId19"/>
    <p:sldId id="295" r:id="rId20"/>
    <p:sldId id="296" r:id="rId21"/>
    <p:sldId id="297" r:id="rId22"/>
    <p:sldId id="283" r:id="rId23"/>
    <p:sldId id="284" r:id="rId24"/>
    <p:sldId id="302" r:id="rId25"/>
    <p:sldId id="303" r:id="rId26"/>
    <p:sldId id="304" r:id="rId27"/>
    <p:sldId id="264" r:id="rId28"/>
    <p:sldId id="266" r:id="rId29"/>
    <p:sldId id="268" r:id="rId30"/>
    <p:sldId id="269" r:id="rId31"/>
    <p:sldId id="270" r:id="rId32"/>
    <p:sldId id="271" r:id="rId33"/>
    <p:sldId id="275" r:id="rId34"/>
    <p:sldId id="272" r:id="rId35"/>
    <p:sldId id="273" r:id="rId36"/>
    <p:sldId id="274" r:id="rId37"/>
    <p:sldId id="279" r:id="rId38"/>
    <p:sldId id="276" r:id="rId39"/>
    <p:sldId id="277" r:id="rId40"/>
    <p:sldId id="278" r:id="rId41"/>
    <p:sldId id="267" r:id="rId42"/>
    <p:sldId id="265" r:id="rId43"/>
    <p:sldId id="261" r:id="rId44"/>
    <p:sldId id="262" r:id="rId45"/>
    <p:sldId id="260" r:id="rId46"/>
    <p:sldId id="263" r:id="rId47"/>
    <p:sldId id="280" r:id="rId48"/>
    <p:sldId id="281" r:id="rId49"/>
    <p:sldId id="282"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94660"/>
  </p:normalViewPr>
  <p:slideViewPr>
    <p:cSldViewPr>
      <p:cViewPr varScale="1">
        <p:scale>
          <a:sx n="91" d="100"/>
          <a:sy n="91" d="100"/>
        </p:scale>
        <p:origin x="-57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7466CE2E-3830-413B-B21F-DA7B2CEB1F86}" type="datetimeFigureOut">
              <a:rPr lang="ru-RU" smtClean="0"/>
              <a:pPr/>
              <a:t>06.01.2015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98FD4CA3-5433-449F-880A-201413F153A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FD4CA3-5433-449F-880A-201413F153A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FD4CA3-5433-449F-880A-201413F153A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FD4CA3-5433-449F-880A-201413F153AD}"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8FD4CA3-5433-449F-880A-201413F153AD}"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FD4CA3-5433-449F-880A-201413F153AD}"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8FD4CA3-5433-449F-880A-201413F153A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8FD4CA3-5433-449F-880A-201413F153AD}"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466CE2E-3830-413B-B21F-DA7B2CEB1F86}" type="datetimeFigureOut">
              <a:rPr lang="ru-RU" smtClean="0"/>
              <a:pPr/>
              <a:t>06.01.2015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8FD4CA3-5433-449F-880A-201413F153A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7466CE2E-3830-413B-B21F-DA7B2CEB1F86}" type="datetimeFigureOut">
              <a:rPr lang="ru-RU" smtClean="0"/>
              <a:pPr/>
              <a:t>06.01.2015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8FD4CA3-5433-449F-880A-201413F153A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7466CE2E-3830-413B-B21F-DA7B2CEB1F86}" type="datetimeFigureOut">
              <a:rPr lang="ru-RU" smtClean="0"/>
              <a:pPr/>
              <a:t>06.01.2015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98FD4CA3-5433-449F-880A-201413F153AD}"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66CE2E-3830-413B-B21F-DA7B2CEB1F86}" type="datetimeFigureOut">
              <a:rPr lang="ru-RU" smtClean="0"/>
              <a:pPr/>
              <a:t>06.01.2015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FD4CA3-5433-449F-880A-201413F153A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solidFill>
                  <a:srgbClr val="002060"/>
                </a:solidFill>
              </a:rPr>
              <a:t>ЕГЭ 11 класс</a:t>
            </a:r>
            <a:endParaRPr lang="ru-RU" dirty="0">
              <a:solidFill>
                <a:srgbClr val="002060"/>
              </a:solidFill>
            </a:endParaRPr>
          </a:p>
        </p:txBody>
      </p:sp>
      <p:sp>
        <p:nvSpPr>
          <p:cNvPr id="3" name="Подзаголовок 2"/>
          <p:cNvSpPr>
            <a:spLocks noGrp="1"/>
          </p:cNvSpPr>
          <p:nvPr>
            <p:ph type="subTitle" idx="1"/>
          </p:nvPr>
        </p:nvSpPr>
        <p:spPr/>
        <p:txBody>
          <a:bodyPr/>
          <a:lstStyle/>
          <a:p>
            <a:r>
              <a:rPr lang="ru-RU" dirty="0" smtClean="0">
                <a:solidFill>
                  <a:srgbClr val="0070C0"/>
                </a:solidFill>
              </a:rPr>
              <a:t>практика</a:t>
            </a:r>
            <a:endParaRPr lang="ru-RU" dirty="0">
              <a:solidFill>
                <a:srgbClr val="0070C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14422"/>
            <a:ext cx="8229600" cy="4792869"/>
          </a:xfrm>
        </p:spPr>
        <p:txBody>
          <a:bodyPr/>
          <a:lstStyle/>
          <a:p>
            <a:r>
              <a:rPr lang="ru-RU" dirty="0" smtClean="0"/>
              <a:t>В каком слове допущена ошибка в постановке ударения: </a:t>
            </a:r>
            <a:r>
              <a:rPr lang="ru-RU" b="1" dirty="0" smtClean="0"/>
              <a:t>неверно выделена</a:t>
            </a:r>
          </a:p>
          <a:p>
            <a:pPr>
              <a:buNone/>
            </a:pPr>
            <a:r>
              <a:rPr lang="ru-RU" dirty="0" smtClean="0"/>
              <a:t>буква, обозначающая ударный гласный звук</a:t>
            </a:r>
            <a:r>
              <a:rPr lang="ru-RU" dirty="0" smtClean="0"/>
              <a:t>?</a:t>
            </a:r>
          </a:p>
          <a:p>
            <a:endParaRPr lang="ru-RU" dirty="0" smtClean="0"/>
          </a:p>
          <a:p>
            <a:r>
              <a:rPr lang="ru-RU" dirty="0" smtClean="0"/>
              <a:t> </a:t>
            </a:r>
            <a:r>
              <a:rPr lang="ru-RU" dirty="0" err="1" smtClean="0"/>
              <a:t>снялА</a:t>
            </a:r>
            <a:endParaRPr lang="ru-RU" dirty="0" smtClean="0"/>
          </a:p>
          <a:p>
            <a:r>
              <a:rPr lang="ru-RU" dirty="0" err="1" smtClean="0"/>
              <a:t>слИвовый</a:t>
            </a:r>
            <a:endParaRPr lang="ru-RU" dirty="0" smtClean="0"/>
          </a:p>
          <a:p>
            <a:r>
              <a:rPr lang="ru-RU" dirty="0" smtClean="0"/>
              <a:t> </a:t>
            </a:r>
            <a:r>
              <a:rPr lang="ru-RU" dirty="0" err="1" smtClean="0"/>
              <a:t>мЕстностей</a:t>
            </a:r>
            <a:endParaRPr lang="ru-RU" dirty="0" smtClean="0"/>
          </a:p>
          <a:p>
            <a:r>
              <a:rPr lang="ru-RU" dirty="0" err="1" smtClean="0"/>
              <a:t>щелкАть</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92500" lnSpcReduction="10000"/>
          </a:bodyPr>
          <a:lstStyle/>
          <a:p>
            <a:r>
              <a:rPr lang="ru-RU" dirty="0" smtClean="0"/>
              <a:t>В каком варианте ответа выделенное слово употреблено </a:t>
            </a:r>
            <a:r>
              <a:rPr lang="ru-RU" b="1" dirty="0" smtClean="0"/>
              <a:t>неверно</a:t>
            </a:r>
            <a:r>
              <a:rPr lang="ru-RU" b="1" dirty="0" smtClean="0"/>
              <a:t>? Выпишите исправленное слово.</a:t>
            </a:r>
          </a:p>
          <a:p>
            <a:pPr>
              <a:buNone/>
            </a:pPr>
            <a:endParaRPr lang="ru-RU" b="1" dirty="0" smtClean="0"/>
          </a:p>
          <a:p>
            <a:r>
              <a:rPr lang="ru-RU" dirty="0" smtClean="0"/>
              <a:t>1) На левом берегу реки почти до самой воды склонила свои гибкие </a:t>
            </a:r>
            <a:r>
              <a:rPr lang="ru-RU" dirty="0" smtClean="0"/>
              <a:t>ветви ПЛАКУЧАЯ </a:t>
            </a:r>
            <a:r>
              <a:rPr lang="ru-RU" dirty="0" smtClean="0"/>
              <a:t>берёза.</a:t>
            </a:r>
          </a:p>
          <a:p>
            <a:r>
              <a:rPr lang="ru-RU" dirty="0" smtClean="0"/>
              <a:t>2) АБОНЕНТЫ для посещения филармонических концертов все желающие</a:t>
            </a:r>
          </a:p>
          <a:p>
            <a:pPr>
              <a:buNone/>
            </a:pPr>
            <a:r>
              <a:rPr lang="ru-RU" dirty="0" smtClean="0"/>
              <a:t>могут приобрести в кассах Консерватории имени П.И. Чайковского.</a:t>
            </a:r>
          </a:p>
          <a:p>
            <a:r>
              <a:rPr lang="ru-RU" dirty="0" smtClean="0"/>
              <a:t>3) Каждому домашнему животному требуется ПОДОБАЮЩИЙ уход.</a:t>
            </a:r>
          </a:p>
          <a:p>
            <a:r>
              <a:rPr lang="ru-RU" dirty="0" smtClean="0"/>
              <a:t>4) ЭФФЕКТНЫЙ костюм Ольги многим показался слишком театральным.</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Укажите пример с ошибкой в образовании формы слова</a:t>
            </a:r>
            <a:r>
              <a:rPr lang="ru-RU" dirty="0" smtClean="0"/>
              <a:t>. Выпишите слово в исправленном виде.</a:t>
            </a:r>
          </a:p>
          <a:p>
            <a:endParaRPr lang="ru-RU" dirty="0" smtClean="0"/>
          </a:p>
          <a:p>
            <a:r>
              <a:rPr lang="ru-RU" dirty="0" smtClean="0"/>
              <a:t> </a:t>
            </a:r>
            <a:r>
              <a:rPr lang="ru-RU" dirty="0" smtClean="0"/>
              <a:t>летние месяца</a:t>
            </a:r>
          </a:p>
          <a:p>
            <a:r>
              <a:rPr lang="ru-RU" dirty="0" smtClean="0"/>
              <a:t> </a:t>
            </a:r>
            <a:r>
              <a:rPr lang="ru-RU" dirty="0" smtClean="0"/>
              <a:t>с две тысячи четвёртого года</a:t>
            </a:r>
          </a:p>
          <a:p>
            <a:r>
              <a:rPr lang="ru-RU" dirty="0" smtClean="0"/>
              <a:t> </a:t>
            </a:r>
            <a:r>
              <a:rPr lang="ru-RU" dirty="0" smtClean="0"/>
              <a:t>толще волоса</a:t>
            </a:r>
          </a:p>
          <a:p>
            <a:r>
              <a:rPr lang="ru-RU" dirty="0" smtClean="0"/>
              <a:t> </a:t>
            </a:r>
            <a:r>
              <a:rPr lang="ru-RU" dirty="0" smtClean="0"/>
              <a:t>кратчайший путь</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14356"/>
            <a:ext cx="8229600" cy="5292935"/>
          </a:xfrm>
        </p:spPr>
        <p:txBody>
          <a:bodyPr/>
          <a:lstStyle/>
          <a:p>
            <a:r>
              <a:rPr lang="ru-RU" dirty="0" smtClean="0"/>
              <a:t>В каком предложении НЕ со словом пишется раздельно</a:t>
            </a:r>
            <a:r>
              <a:rPr lang="ru-RU" dirty="0" smtClean="0"/>
              <a:t>? Выпишите слово.</a:t>
            </a:r>
          </a:p>
          <a:p>
            <a:pPr>
              <a:buNone/>
            </a:pPr>
            <a:endParaRPr lang="ru-RU" dirty="0" smtClean="0"/>
          </a:p>
          <a:p>
            <a:r>
              <a:rPr lang="ru-RU" dirty="0" smtClean="0"/>
              <a:t> </a:t>
            </a:r>
            <a:r>
              <a:rPr lang="ru-RU" dirty="0" smtClean="0"/>
              <a:t>(Не)скошенные луга источают дивный аромат.</a:t>
            </a:r>
          </a:p>
          <a:p>
            <a:r>
              <a:rPr lang="ru-RU" dirty="0" smtClean="0"/>
              <a:t> </a:t>
            </a:r>
            <a:r>
              <a:rPr lang="ru-RU" dirty="0" smtClean="0"/>
              <a:t>Высокий женский голос пел какую-то (не)знакомую песню.</a:t>
            </a:r>
          </a:p>
          <a:p>
            <a:r>
              <a:rPr lang="ru-RU" dirty="0" smtClean="0"/>
              <a:t> </a:t>
            </a:r>
            <a:r>
              <a:rPr lang="ru-RU" dirty="0" smtClean="0"/>
              <a:t>В ещё (не)просохшем доме было сыро и холодно.</a:t>
            </a:r>
          </a:p>
          <a:p>
            <a:r>
              <a:rPr lang="ru-RU" dirty="0" smtClean="0"/>
              <a:t>(Не)смотря </a:t>
            </a:r>
            <a:r>
              <a:rPr lang="ru-RU" dirty="0" smtClean="0"/>
              <a:t>на сходство с сестрой, Игорь был удивительно красив.</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normAutofit fontScale="92500" lnSpcReduction="10000"/>
          </a:bodyPr>
          <a:lstStyle/>
          <a:p>
            <a:r>
              <a:rPr lang="ru-RU" dirty="0" smtClean="0"/>
              <a:t>В каком </a:t>
            </a:r>
            <a:r>
              <a:rPr lang="ru-RU" dirty="0" smtClean="0"/>
              <a:t>варианте ответа оба выделенных слова пишутся слитно</a:t>
            </a:r>
            <a:r>
              <a:rPr lang="ru-RU" dirty="0" smtClean="0"/>
              <a:t>? Выпишите слова.</a:t>
            </a:r>
          </a:p>
          <a:p>
            <a:endParaRPr lang="ru-RU" dirty="0" smtClean="0"/>
          </a:p>
          <a:p>
            <a:r>
              <a:rPr lang="ru-RU" dirty="0" smtClean="0"/>
              <a:t> </a:t>
            </a:r>
            <a:r>
              <a:rPr lang="ru-RU" dirty="0" smtClean="0"/>
              <a:t>Оказалось, что как раз (ПО)ЭТОМУ оврагу отряды шли тогда на </a:t>
            </a:r>
            <a:r>
              <a:rPr lang="ru-RU" dirty="0" smtClean="0"/>
              <a:t>Кричев, ЧТО(БЫ</a:t>
            </a:r>
            <a:r>
              <a:rPr lang="ru-RU" dirty="0" smtClean="0"/>
              <a:t>) срезать путь.</a:t>
            </a:r>
          </a:p>
          <a:p>
            <a:r>
              <a:rPr lang="ru-RU" dirty="0" smtClean="0"/>
              <a:t>(ОТ)ЧЕГО </a:t>
            </a:r>
            <a:r>
              <a:rPr lang="ru-RU" dirty="0" smtClean="0"/>
              <a:t>Хорь живёт отдельно от прочих ваших мужиков? (</a:t>
            </a:r>
            <a:r>
              <a:rPr lang="ru-RU" dirty="0" smtClean="0"/>
              <a:t>ПО)ТОМУ что </a:t>
            </a:r>
            <a:r>
              <a:rPr lang="ru-RU" dirty="0" smtClean="0"/>
              <a:t>умный.</a:t>
            </a:r>
          </a:p>
          <a:p>
            <a:r>
              <a:rPr lang="ru-RU" dirty="0" smtClean="0"/>
              <a:t> </a:t>
            </a:r>
            <a:r>
              <a:rPr lang="ru-RU" dirty="0" smtClean="0"/>
              <a:t>Я зашёл к моим бывшим соседям, (С)ТЕМ ЧТО(БЫ) сказать им </a:t>
            </a:r>
            <a:r>
              <a:rPr lang="ru-RU" dirty="0" smtClean="0"/>
              <a:t>самые тёплые </a:t>
            </a:r>
            <a:r>
              <a:rPr lang="ru-RU" dirty="0" smtClean="0"/>
              <a:t>слова благодарности.</a:t>
            </a:r>
          </a:p>
          <a:p>
            <a:r>
              <a:rPr lang="ru-RU" dirty="0" smtClean="0"/>
              <a:t> </a:t>
            </a:r>
            <a:r>
              <a:rPr lang="ru-RU" dirty="0" smtClean="0"/>
              <a:t>(ПО)ТОМУ, (НА)СКОЛЬКО в стране налажено библиотечное </a:t>
            </a:r>
            <a:r>
              <a:rPr lang="ru-RU" dirty="0" smtClean="0"/>
              <a:t>дело, можно </a:t>
            </a:r>
            <a:r>
              <a:rPr lang="ru-RU" dirty="0" smtClean="0"/>
              <a:t>судить об уровне общей культуры.</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каком варианте ответа правильно указаны все цифры, на месте которых в</a:t>
            </a:r>
          </a:p>
          <a:p>
            <a:pPr>
              <a:buNone/>
            </a:pPr>
            <a:r>
              <a:rPr lang="ru-RU" dirty="0" smtClean="0"/>
              <a:t>предложении должны стоять запятые</a:t>
            </a:r>
            <a:r>
              <a:rPr lang="ru-RU" dirty="0" smtClean="0"/>
              <a:t>?</a:t>
            </a:r>
          </a:p>
          <a:p>
            <a:endParaRPr lang="ru-RU" dirty="0" smtClean="0"/>
          </a:p>
          <a:p>
            <a:r>
              <a:rPr lang="ru-RU" b="1" dirty="0" smtClean="0"/>
              <a:t>Дорога шла через огромное поле (1) засеянное яровыми (2) и (</a:t>
            </a:r>
            <a:r>
              <a:rPr lang="ru-RU" b="1" dirty="0" smtClean="0"/>
              <a:t>3) поворачивая </a:t>
            </a:r>
            <a:r>
              <a:rPr lang="ru-RU" b="1" dirty="0" smtClean="0"/>
              <a:t>вправо (4) углублялась в лес.</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14356"/>
            <a:ext cx="8229600" cy="5292935"/>
          </a:xfrm>
        </p:spPr>
        <p:txBody>
          <a:bodyPr>
            <a:normAutofit fontScale="92500"/>
          </a:bodyPr>
          <a:lstStyle/>
          <a:p>
            <a:r>
              <a:rPr lang="ru-RU" dirty="0" smtClean="0"/>
              <a:t>В каком варианте ответа правильно указаны все цифры, на месте которых </a:t>
            </a:r>
            <a:r>
              <a:rPr lang="ru-RU" dirty="0" smtClean="0"/>
              <a:t>в предложениях </a:t>
            </a:r>
            <a:r>
              <a:rPr lang="ru-RU" dirty="0" smtClean="0"/>
              <a:t>должны стоять запятые</a:t>
            </a:r>
            <a:r>
              <a:rPr lang="ru-RU" dirty="0" smtClean="0"/>
              <a:t>?</a:t>
            </a:r>
          </a:p>
          <a:p>
            <a:endParaRPr lang="ru-RU" dirty="0" smtClean="0"/>
          </a:p>
          <a:p>
            <a:r>
              <a:rPr lang="ru-RU" b="1" dirty="0" smtClean="0"/>
              <a:t>А.П. Сумароков, последовательно выступавший за простоту и </a:t>
            </a:r>
            <a:r>
              <a:rPr lang="ru-RU" b="1" dirty="0" smtClean="0"/>
              <a:t>ясность художественной </a:t>
            </a:r>
            <a:r>
              <a:rPr lang="ru-RU" b="1" dirty="0" smtClean="0"/>
              <a:t>речи, был (1) конечно (2) талантливейшим писателем</a:t>
            </a:r>
          </a:p>
          <a:p>
            <a:pPr>
              <a:buNone/>
            </a:pPr>
            <a:r>
              <a:rPr lang="ru-RU" b="1" dirty="0" smtClean="0"/>
              <a:t>середины XVIII века. В своих поэтических и </a:t>
            </a:r>
            <a:r>
              <a:rPr lang="ru-RU" b="1" dirty="0" smtClean="0"/>
              <a:t>драматических произведениях </a:t>
            </a:r>
            <a:r>
              <a:rPr lang="ru-RU" b="1" dirty="0" smtClean="0"/>
              <a:t>он (3) по мнению многих литературоведов (4) опирался</a:t>
            </a:r>
          </a:p>
          <a:p>
            <a:pPr>
              <a:buNone/>
            </a:pPr>
            <a:r>
              <a:rPr lang="ru-RU" b="1" dirty="0" smtClean="0"/>
              <a:t>на повседневную, обыденную </a:t>
            </a:r>
            <a:r>
              <a:rPr lang="ru-RU" b="1" dirty="0" smtClean="0"/>
              <a:t>речь интеллигенции </a:t>
            </a:r>
            <a:r>
              <a:rPr lang="ru-RU" b="1" dirty="0" smtClean="0"/>
              <a:t>того времени.</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normAutofit fontScale="92500" lnSpcReduction="20000"/>
          </a:bodyPr>
          <a:lstStyle/>
          <a:p>
            <a:r>
              <a:rPr lang="ru-RU" dirty="0" smtClean="0"/>
              <a:t>укажите </a:t>
            </a:r>
            <a:r>
              <a:rPr lang="ru-RU" dirty="0" smtClean="0"/>
              <a:t>предложение, в котором нужно поставить </a:t>
            </a:r>
            <a:r>
              <a:rPr lang="ru-RU" b="1" dirty="0" smtClean="0"/>
              <a:t>одну запятую. (</a:t>
            </a:r>
            <a:r>
              <a:rPr lang="ru-RU" b="1" dirty="0" smtClean="0"/>
              <a:t>Знаки </a:t>
            </a:r>
            <a:r>
              <a:rPr lang="ru-RU" dirty="0" smtClean="0"/>
              <a:t>препинания </a:t>
            </a:r>
            <a:r>
              <a:rPr lang="ru-RU" dirty="0" smtClean="0"/>
              <a:t>не расставлены</a:t>
            </a:r>
            <a:r>
              <a:rPr lang="ru-RU" dirty="0" smtClean="0"/>
              <a:t>.)</a:t>
            </a:r>
          </a:p>
          <a:p>
            <a:endParaRPr lang="ru-RU" dirty="0" smtClean="0"/>
          </a:p>
          <a:p>
            <a:r>
              <a:rPr lang="ru-RU" dirty="0" smtClean="0"/>
              <a:t>1) Хороший специалист опирается на фундаментальные знания и на </a:t>
            </a:r>
            <a:r>
              <a:rPr lang="ru-RU" dirty="0" smtClean="0"/>
              <a:t>умение трудиться</a:t>
            </a:r>
            <a:r>
              <a:rPr lang="ru-RU" dirty="0" smtClean="0"/>
              <a:t>.</a:t>
            </a:r>
          </a:p>
          <a:p>
            <a:r>
              <a:rPr lang="ru-RU" dirty="0" smtClean="0"/>
              <a:t>2) В зарослях всю ночь жалобно кричали чайки или какие-то другие птицы.</a:t>
            </a:r>
          </a:p>
          <a:p>
            <a:r>
              <a:rPr lang="ru-RU" dirty="0" smtClean="0"/>
              <a:t>3) Для праздничной иллюминации использовались как </a:t>
            </a:r>
            <a:r>
              <a:rPr lang="ru-RU" dirty="0" smtClean="0"/>
              <a:t>электрические гирлянды </a:t>
            </a:r>
            <a:r>
              <a:rPr lang="ru-RU" dirty="0" smtClean="0"/>
              <a:t>так и фонари.</a:t>
            </a:r>
          </a:p>
          <a:p>
            <a:r>
              <a:rPr lang="ru-RU" dirty="0" smtClean="0"/>
              <a:t>4) Словарь синонимов предназначен и для широкого круга филологов и </a:t>
            </a:r>
            <a:r>
              <a:rPr lang="ru-RU" dirty="0" smtClean="0"/>
              <a:t>для переводчиков </a:t>
            </a:r>
            <a:r>
              <a:rPr lang="ru-RU" dirty="0" smtClean="0"/>
              <a:t>и для журналистов.</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28670"/>
            <a:ext cx="8229600" cy="5078621"/>
          </a:xfrm>
        </p:spPr>
        <p:txBody>
          <a:bodyPr/>
          <a:lstStyle/>
          <a:p>
            <a:r>
              <a:rPr lang="ru-RU" dirty="0" smtClean="0"/>
              <a:t>В каком варианте ответа правильно указаны все цифры, на месте которых в</a:t>
            </a:r>
          </a:p>
          <a:p>
            <a:pPr>
              <a:buNone/>
            </a:pPr>
            <a:r>
              <a:rPr lang="ru-RU" dirty="0" smtClean="0"/>
              <a:t>предложении должны стоять запятые</a:t>
            </a:r>
            <a:r>
              <a:rPr lang="ru-RU" dirty="0" smtClean="0"/>
              <a:t>?</a:t>
            </a:r>
          </a:p>
          <a:p>
            <a:endParaRPr lang="ru-RU" dirty="0" smtClean="0"/>
          </a:p>
          <a:p>
            <a:r>
              <a:rPr lang="ru-RU" b="1" dirty="0" smtClean="0"/>
              <a:t>Купец слез с лошади (1) бока (2) которой (3) высоко вздымались </a:t>
            </a:r>
            <a:r>
              <a:rPr lang="ru-RU" b="1" dirty="0" smtClean="0"/>
              <a:t>от усталости </a:t>
            </a:r>
            <a:r>
              <a:rPr lang="ru-RU" b="1" dirty="0" smtClean="0"/>
              <a:t>(4) и торжественно пообещал никогда не продавать и </a:t>
            </a:r>
            <a:r>
              <a:rPr lang="ru-RU" b="1" dirty="0" smtClean="0"/>
              <a:t>не дарить </a:t>
            </a:r>
            <a:r>
              <a:rPr lang="ru-RU" b="1" dirty="0" smtClean="0"/>
              <a:t>своего верного коня.</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14422"/>
            <a:ext cx="8229600" cy="4792869"/>
          </a:xfrm>
        </p:spPr>
        <p:txBody>
          <a:bodyPr/>
          <a:lstStyle/>
          <a:p>
            <a:r>
              <a:rPr lang="ru-RU" dirty="0" smtClean="0"/>
              <a:t>В каком варианте ответа правильно указаны все цифры, на месте которых в</a:t>
            </a:r>
          </a:p>
          <a:p>
            <a:pPr>
              <a:buNone/>
            </a:pPr>
            <a:r>
              <a:rPr lang="ru-RU" dirty="0" smtClean="0"/>
              <a:t>предложении должны стоять запятые</a:t>
            </a:r>
            <a:r>
              <a:rPr lang="ru-RU" dirty="0" smtClean="0"/>
              <a:t>?</a:t>
            </a:r>
          </a:p>
          <a:p>
            <a:pPr>
              <a:buNone/>
            </a:pPr>
            <a:endParaRPr lang="ru-RU" dirty="0" smtClean="0"/>
          </a:p>
          <a:p>
            <a:r>
              <a:rPr lang="ru-RU" b="1" dirty="0" smtClean="0"/>
              <a:t>Гудели чёрные тополя (1) и (2) хотя море ещё играло прибоем (3) </a:t>
            </a:r>
            <a:r>
              <a:rPr lang="ru-RU" b="1" dirty="0" smtClean="0"/>
              <a:t>стало заметно </a:t>
            </a:r>
            <a:r>
              <a:rPr lang="ru-RU" b="1" dirty="0" smtClean="0"/>
              <a:t>(4) как постепенно расчищалось небо.</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62500" lnSpcReduction="20000"/>
          </a:bodyPr>
          <a:lstStyle/>
          <a:p>
            <a:r>
              <a:rPr lang="ru-RU" dirty="0" smtClean="0"/>
              <a:t>(1)Был поздний вечер. (2)Домашний учитель Егор </a:t>
            </a:r>
            <a:r>
              <a:rPr lang="ru-RU" dirty="0" err="1" smtClean="0"/>
              <a:t>Алексеич</a:t>
            </a:r>
            <a:r>
              <a:rPr lang="ru-RU" dirty="0" smtClean="0"/>
              <a:t> </a:t>
            </a:r>
            <a:r>
              <a:rPr lang="ru-RU" dirty="0" err="1" smtClean="0"/>
              <a:t>Свойкин</a:t>
            </a:r>
            <a:r>
              <a:rPr lang="ru-RU" dirty="0" smtClean="0"/>
              <a:t>,</a:t>
            </a:r>
          </a:p>
          <a:p>
            <a:pPr>
              <a:buNone/>
            </a:pPr>
            <a:r>
              <a:rPr lang="ru-RU" dirty="0" smtClean="0"/>
              <a:t>чтобы не терять попусту времени, от доктора отправился прямо в аптеку.</a:t>
            </a:r>
          </a:p>
          <a:p>
            <a:pPr>
              <a:buNone/>
            </a:pPr>
            <a:r>
              <a:rPr lang="ru-RU" dirty="0" smtClean="0"/>
              <a:t>(3)За жёлтой, лоснящейся конторкой стоял высокий господин с солидно закинутой назад головой, строгим лицом и с выхоленными бакенами, по всем видимостям провизор. (4)Начиная с маленькой плеши на голове и кончая длинными </a:t>
            </a:r>
            <a:r>
              <a:rPr lang="ru-RU" dirty="0" err="1" smtClean="0"/>
              <a:t>розовыми</a:t>
            </a:r>
            <a:r>
              <a:rPr lang="ru-RU" dirty="0" smtClean="0"/>
              <a:t> ногтями, всё на этом человеке было старательно выутюжено, вычищено и словно вылизано. (5)Нахмуренные глаза его глядели свысока на газету, лежавшую на конторке. (6)Он читал.</a:t>
            </a:r>
          </a:p>
          <a:p>
            <a:pPr>
              <a:buNone/>
            </a:pPr>
            <a:r>
              <a:rPr lang="ru-RU" dirty="0" smtClean="0"/>
              <a:t>(7)</a:t>
            </a:r>
            <a:r>
              <a:rPr lang="ru-RU" dirty="0" err="1" smtClean="0"/>
              <a:t>Свойкин</a:t>
            </a:r>
            <a:r>
              <a:rPr lang="ru-RU" dirty="0" smtClean="0"/>
              <a:t> подошёл к конторке и подал выутюженному господину рецепт. (8)Тот, не глядя на него, взял рецепт, дочитал в газете до точки и, сделавши лёгкий полуоборот головы направо, пробормотал:</a:t>
            </a:r>
          </a:p>
          <a:p>
            <a:pPr>
              <a:buNone/>
            </a:pPr>
            <a:r>
              <a:rPr lang="ru-RU" dirty="0" smtClean="0"/>
              <a:t>– (9)Через час будет готово.</a:t>
            </a:r>
          </a:p>
          <a:p>
            <a:pPr>
              <a:buNone/>
            </a:pPr>
            <a:r>
              <a:rPr lang="ru-RU" dirty="0" smtClean="0"/>
              <a:t>– (10)Нельзя ли поскорее? – спросил </a:t>
            </a:r>
            <a:r>
              <a:rPr lang="ru-RU" dirty="0" err="1" smtClean="0"/>
              <a:t>Свойкин</a:t>
            </a:r>
            <a:r>
              <a:rPr lang="ru-RU" dirty="0" smtClean="0"/>
              <a:t>. – (11)Мне решительно невозможно ждать.</a:t>
            </a:r>
          </a:p>
          <a:p>
            <a:pPr>
              <a:buNone/>
            </a:pPr>
            <a:r>
              <a:rPr lang="ru-RU" dirty="0" smtClean="0"/>
              <a:t>(12)Провизор не ответил. (13)</a:t>
            </a:r>
            <a:r>
              <a:rPr lang="ru-RU" dirty="0" err="1" smtClean="0"/>
              <a:t>Свойкин</a:t>
            </a:r>
            <a:r>
              <a:rPr lang="ru-RU" dirty="0" smtClean="0"/>
              <a:t> опустился на диван и принялся ждать.</a:t>
            </a:r>
          </a:p>
          <a:p>
            <a:pPr>
              <a:buNone/>
            </a:pPr>
            <a:r>
              <a:rPr lang="ru-RU" dirty="0" smtClean="0"/>
              <a:t>(14)</a:t>
            </a:r>
            <a:r>
              <a:rPr lang="ru-RU" dirty="0" err="1" smtClean="0"/>
              <a:t>Свойкин</a:t>
            </a:r>
            <a:r>
              <a:rPr lang="ru-RU" dirty="0" smtClean="0"/>
              <a:t> был болен. (15)Во рту у него горело, в ногах и руках стояли тянущие боли, в отяжелевшей голове бродили туманные образы, похожие на облака и закутанные человеческие фигуры. (16)Разбитость и головной туман овладевали его телом всё больше и больше, и он, чтоб подбодрить себя, решил заговорить с провизором.</a:t>
            </a:r>
          </a:p>
          <a:p>
            <a:pPr>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150059"/>
          </a:xfrm>
        </p:spPr>
        <p:txBody>
          <a:bodyPr>
            <a:normAutofit/>
          </a:bodyPr>
          <a:lstStyle/>
          <a:p>
            <a:r>
              <a:rPr lang="ru-RU" dirty="0" smtClean="0"/>
              <a:t>Какое из перечисленных утверждений является ошибочным</a:t>
            </a:r>
            <a:r>
              <a:rPr lang="ru-RU" dirty="0" smtClean="0"/>
              <a:t>?</a:t>
            </a:r>
          </a:p>
          <a:p>
            <a:endParaRPr lang="ru-RU" dirty="0" smtClean="0"/>
          </a:p>
          <a:p>
            <a:r>
              <a:rPr lang="ru-RU" dirty="0" smtClean="0"/>
              <a:t>1) В предложениях 7–8 представлено повествование.</a:t>
            </a:r>
          </a:p>
          <a:p>
            <a:r>
              <a:rPr lang="ru-RU" dirty="0" smtClean="0"/>
              <a:t>2) В предложениях 3–4 представлено описание.</a:t>
            </a:r>
          </a:p>
          <a:p>
            <a:r>
              <a:rPr lang="ru-RU" dirty="0" smtClean="0"/>
              <a:t>3) В предложениях 22–23 содержится рассуждение.</a:t>
            </a:r>
          </a:p>
          <a:p>
            <a:r>
              <a:rPr lang="ru-RU" dirty="0" smtClean="0"/>
              <a:t>4) Предложение 34 содержит объяснение того, о чём говорится </a:t>
            </a:r>
            <a:r>
              <a:rPr lang="ru-RU" dirty="0" smtClean="0"/>
              <a:t>в предложении </a:t>
            </a:r>
            <a:r>
              <a:rPr lang="ru-RU" dirty="0" smtClean="0"/>
              <a:t>33.</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Среди предложений 1–6 найдите такое, которое связано с предыдущим при</a:t>
            </a:r>
          </a:p>
          <a:p>
            <a:pPr>
              <a:buNone/>
            </a:pPr>
            <a:r>
              <a:rPr lang="ru-RU" dirty="0" smtClean="0"/>
              <a:t>помощи указательного местоимения и контекстного синонима. </a:t>
            </a:r>
            <a:r>
              <a:rPr lang="ru-RU" dirty="0" smtClean="0"/>
              <a:t>Напишите номер </a:t>
            </a:r>
            <a:r>
              <a:rPr lang="ru-RU" dirty="0" smtClean="0"/>
              <a:t>этого предложения</a:t>
            </a:r>
            <a:r>
              <a:rPr lang="ru-RU" dirty="0" smtClean="0"/>
              <a:t>.</a:t>
            </a:r>
          </a:p>
          <a:p>
            <a:endParaRPr lang="ru-RU" dirty="0" smtClean="0"/>
          </a:p>
          <a:p>
            <a:pPr>
              <a:buNone/>
            </a:pPr>
            <a:endParaRPr lang="ru-RU" dirty="0" smtClean="0"/>
          </a:p>
          <a:p>
            <a:r>
              <a:rPr lang="ru-RU" dirty="0" smtClean="0"/>
              <a:t>Ответ: ___________________________.</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85794"/>
            <a:ext cx="8229600" cy="5221497"/>
          </a:xfrm>
        </p:spPr>
        <p:txBody>
          <a:bodyPr>
            <a:normAutofit/>
          </a:bodyPr>
          <a:lstStyle/>
          <a:p>
            <a:r>
              <a:rPr lang="ru-RU" dirty="0" smtClean="0"/>
              <a:t>Какое из перечисленных утверждений является ошибочным</a:t>
            </a:r>
            <a:r>
              <a:rPr lang="ru-RU" dirty="0" smtClean="0"/>
              <a:t>?</a:t>
            </a:r>
          </a:p>
          <a:p>
            <a:endParaRPr lang="ru-RU" dirty="0" smtClean="0"/>
          </a:p>
          <a:p>
            <a:r>
              <a:rPr lang="ru-RU" dirty="0" smtClean="0"/>
              <a:t>1) В предложениях 1–4 представлено рассуждение.</a:t>
            </a:r>
          </a:p>
          <a:p>
            <a:r>
              <a:rPr lang="ru-RU" dirty="0" smtClean="0"/>
              <a:t>2) Предложения 8–12 содержат примеры того, о чём говорится </a:t>
            </a:r>
            <a:r>
              <a:rPr lang="ru-RU" dirty="0" smtClean="0"/>
              <a:t>в предложениях </a:t>
            </a:r>
            <a:r>
              <a:rPr lang="ru-RU" dirty="0" smtClean="0"/>
              <a:t>5–7.</a:t>
            </a:r>
          </a:p>
          <a:p>
            <a:r>
              <a:rPr lang="ru-RU" dirty="0" smtClean="0"/>
              <a:t>3) Предложение 13 содержит элемент описания.</a:t>
            </a:r>
          </a:p>
          <a:p>
            <a:r>
              <a:rPr lang="ru-RU" dirty="0" smtClean="0"/>
              <a:t>4) Предложение 16 содержит аргумент к тезису, высказанному </a:t>
            </a:r>
            <a:r>
              <a:rPr lang="ru-RU" dirty="0" smtClean="0"/>
              <a:t>в предложении </a:t>
            </a:r>
            <a:r>
              <a:rPr lang="ru-RU" dirty="0" smtClean="0"/>
              <a:t>15.</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Среди предложений 14–17 найдите такое, которое связано с предыдущим при</a:t>
            </a:r>
          </a:p>
          <a:p>
            <a:pPr>
              <a:buNone/>
            </a:pPr>
            <a:r>
              <a:rPr lang="ru-RU" dirty="0" smtClean="0"/>
              <a:t>помощи союза. Напишите номер этого предложения</a:t>
            </a:r>
            <a:r>
              <a:rPr lang="ru-RU" dirty="0" smtClean="0"/>
              <a:t>.</a:t>
            </a:r>
          </a:p>
          <a:p>
            <a:pPr>
              <a:buNone/>
            </a:pPr>
            <a:endParaRPr lang="ru-RU" dirty="0" smtClean="0"/>
          </a:p>
          <a:p>
            <a:r>
              <a:rPr lang="ru-RU" dirty="0" smtClean="0"/>
              <a:t>Ответ: ___________________________.</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14422"/>
            <a:ext cx="8229600" cy="4792869"/>
          </a:xfrm>
        </p:spPr>
        <p:txBody>
          <a:bodyPr/>
          <a:lstStyle/>
          <a:p>
            <a:r>
              <a:rPr lang="ru-RU" dirty="0" smtClean="0"/>
              <a:t>В каком слове допущена ошибка в постановке ударения: </a:t>
            </a:r>
            <a:r>
              <a:rPr lang="ru-RU" b="1" dirty="0" smtClean="0"/>
              <a:t>неверно выделена</a:t>
            </a:r>
          </a:p>
          <a:p>
            <a:pPr>
              <a:buNone/>
            </a:pPr>
            <a:r>
              <a:rPr lang="ru-RU" dirty="0" smtClean="0"/>
              <a:t>буква, обозначающая ударный гласный звук</a:t>
            </a:r>
            <a:r>
              <a:rPr lang="ru-RU" dirty="0" smtClean="0"/>
              <a:t>?</a:t>
            </a:r>
          </a:p>
          <a:p>
            <a:pPr>
              <a:buNone/>
            </a:pPr>
            <a:endParaRPr lang="ru-RU" dirty="0" smtClean="0"/>
          </a:p>
          <a:p>
            <a:r>
              <a:rPr lang="ru-RU" dirty="0" err="1" smtClean="0"/>
              <a:t>дОверху</a:t>
            </a:r>
            <a:endParaRPr lang="ru-RU" dirty="0" smtClean="0"/>
          </a:p>
          <a:p>
            <a:r>
              <a:rPr lang="ru-RU" dirty="0" smtClean="0"/>
              <a:t> </a:t>
            </a:r>
            <a:r>
              <a:rPr lang="ru-RU" dirty="0" err="1" smtClean="0"/>
              <a:t>поделЁнный</a:t>
            </a:r>
            <a:endParaRPr lang="ru-RU" dirty="0" smtClean="0"/>
          </a:p>
          <a:p>
            <a:r>
              <a:rPr lang="ru-RU" dirty="0" smtClean="0"/>
              <a:t> </a:t>
            </a:r>
            <a:r>
              <a:rPr lang="ru-RU" dirty="0" err="1" smtClean="0"/>
              <a:t>позвАла</a:t>
            </a:r>
            <a:endParaRPr lang="ru-RU" dirty="0" smtClean="0"/>
          </a:p>
          <a:p>
            <a:r>
              <a:rPr lang="ru-RU" dirty="0" smtClean="0"/>
              <a:t> </a:t>
            </a:r>
            <a:r>
              <a:rPr lang="ru-RU" dirty="0" err="1" smtClean="0"/>
              <a:t>начАвшись</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71480"/>
            <a:ext cx="8229600" cy="5435811"/>
          </a:xfrm>
        </p:spPr>
        <p:txBody>
          <a:bodyPr>
            <a:normAutofit fontScale="85000" lnSpcReduction="10000"/>
          </a:bodyPr>
          <a:lstStyle/>
          <a:p>
            <a:r>
              <a:rPr lang="ru-RU" dirty="0" smtClean="0"/>
              <a:t>В каком варианте ответа выделенное слово употреблено </a:t>
            </a:r>
            <a:r>
              <a:rPr lang="ru-RU" b="1" dirty="0" smtClean="0"/>
              <a:t>неверно</a:t>
            </a:r>
            <a:r>
              <a:rPr lang="ru-RU" b="1" dirty="0" smtClean="0"/>
              <a:t>? Исправьте слово и выпишите.</a:t>
            </a:r>
          </a:p>
          <a:p>
            <a:pPr>
              <a:buNone/>
            </a:pPr>
            <a:endParaRPr lang="ru-RU" b="1" dirty="0" smtClean="0"/>
          </a:p>
          <a:p>
            <a:r>
              <a:rPr lang="ru-RU" dirty="0" smtClean="0"/>
              <a:t>1) Начальник цеха взял на себя ответственность, выдвигая </a:t>
            </a:r>
            <a:r>
              <a:rPr lang="ru-RU" dirty="0" smtClean="0"/>
              <a:t>ДЕЛЬНОЕ предложение </a:t>
            </a:r>
            <a:r>
              <a:rPr lang="ru-RU" dirty="0" smtClean="0"/>
              <a:t>по организации производства.</a:t>
            </a:r>
          </a:p>
          <a:p>
            <a:r>
              <a:rPr lang="ru-RU" dirty="0" smtClean="0"/>
              <a:t>2) В СТАРИННОМ особняке, расположенном в историческом </a:t>
            </a:r>
            <a:r>
              <a:rPr lang="ru-RU" dirty="0" smtClean="0"/>
              <a:t>центре города</a:t>
            </a:r>
            <a:r>
              <a:rPr lang="ru-RU" dirty="0" smtClean="0"/>
              <a:t>, теперь будут проводить лектории выдающиеся деятели культуры.</a:t>
            </a:r>
          </a:p>
          <a:p>
            <a:r>
              <a:rPr lang="ru-RU" dirty="0" smtClean="0"/>
              <a:t>3) Руководитель серьёзного проекта, в котором принимают участие </a:t>
            </a:r>
            <a:r>
              <a:rPr lang="ru-RU" dirty="0" smtClean="0"/>
              <a:t>сотни людей</a:t>
            </a:r>
            <a:r>
              <a:rPr lang="ru-RU" dirty="0" smtClean="0"/>
              <a:t>, должен быть глубокой и ЦЕЛЬНОЙ личностью.</a:t>
            </a:r>
          </a:p>
          <a:p>
            <a:r>
              <a:rPr lang="ru-RU" dirty="0" smtClean="0"/>
              <a:t>4) В старом заброшенном парке ВЕЧНЫЕ дубы и ели </a:t>
            </a:r>
            <a:r>
              <a:rPr lang="ru-RU" dirty="0" smtClean="0"/>
              <a:t>перемежались молодой </a:t>
            </a:r>
            <a:r>
              <a:rPr lang="ru-RU" dirty="0" smtClean="0"/>
              <a:t>берёзовой порослью.</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Укажите пример с ошибкой в образовании формы слова</a:t>
            </a:r>
            <a:r>
              <a:rPr lang="ru-RU" dirty="0" smtClean="0"/>
              <a:t>. Исправьте ошибку и выпишите слово.</a:t>
            </a:r>
          </a:p>
          <a:p>
            <a:endParaRPr lang="ru-RU" dirty="0" smtClean="0"/>
          </a:p>
          <a:p>
            <a:r>
              <a:rPr lang="ru-RU" dirty="0" smtClean="0"/>
              <a:t>пара </a:t>
            </a:r>
            <a:r>
              <a:rPr lang="ru-RU" dirty="0" smtClean="0"/>
              <a:t>сапог</a:t>
            </a:r>
          </a:p>
          <a:p>
            <a:r>
              <a:rPr lang="ru-RU" dirty="0" smtClean="0"/>
              <a:t>положи </a:t>
            </a:r>
            <a:r>
              <a:rPr lang="ru-RU" dirty="0" smtClean="0"/>
              <a:t>книги</a:t>
            </a:r>
          </a:p>
          <a:p>
            <a:r>
              <a:rPr lang="ru-RU" dirty="0" smtClean="0"/>
              <a:t> </a:t>
            </a:r>
            <a:r>
              <a:rPr lang="ru-RU" dirty="0" smtClean="0"/>
              <a:t>ближайшая станция</a:t>
            </a:r>
          </a:p>
          <a:p>
            <a:r>
              <a:rPr lang="ru-RU" dirty="0" smtClean="0"/>
              <a:t> </a:t>
            </a:r>
            <a:r>
              <a:rPr lang="ru-RU" dirty="0" err="1" smtClean="0"/>
              <a:t>пятьсотый</a:t>
            </a:r>
            <a:r>
              <a:rPr lang="ru-RU" dirty="0" smtClean="0"/>
              <a:t> заказ</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77500" lnSpcReduction="20000"/>
          </a:bodyPr>
          <a:lstStyle/>
          <a:p>
            <a:r>
              <a:rPr lang="ru-RU" dirty="0" smtClean="0"/>
              <a:t>Напишите сочинение по прочитанному тексту.</a:t>
            </a:r>
          </a:p>
          <a:p>
            <a:r>
              <a:rPr lang="ru-RU" dirty="0" smtClean="0"/>
              <a:t>Сформулируйте и прокомментируйте одну из проблем, поставленных</a:t>
            </a:r>
          </a:p>
          <a:p>
            <a:pPr>
              <a:buNone/>
            </a:pPr>
            <a:r>
              <a:rPr lang="ru-RU" dirty="0" smtClean="0"/>
              <a:t>автором текста (избегайте чрезмерного цитирования).</a:t>
            </a:r>
          </a:p>
          <a:p>
            <a:r>
              <a:rPr lang="ru-RU" dirty="0" smtClean="0"/>
              <a:t>Сформулируйте позицию автора (рассказчика). Напишите, согласны или не согласны Вы с точкой зрения автора прочитанного текста. Объясните почему. Своё мнение аргументируйте, опираясь в первую очередь на читательский опыт, а также на знания и жизненные наблюдения (учитываются первые два аргумента).</a:t>
            </a:r>
          </a:p>
          <a:p>
            <a:r>
              <a:rPr lang="ru-RU" dirty="0" smtClean="0"/>
              <a:t>Объём сочинения – не менее 150 слов.</a:t>
            </a:r>
          </a:p>
          <a:p>
            <a:r>
              <a:rPr lang="ru-RU" dirty="0" smtClean="0"/>
              <a:t>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нулём баллов.</a:t>
            </a:r>
          </a:p>
          <a:p>
            <a:r>
              <a:rPr lang="ru-RU" dirty="0" smtClean="0"/>
              <a:t>Сочинение пишите аккуратно, разборчивым почерком.</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6286544"/>
          </a:xfrm>
        </p:spPr>
        <p:txBody>
          <a:bodyPr>
            <a:normAutofit fontScale="40000" lnSpcReduction="20000"/>
          </a:bodyPr>
          <a:lstStyle/>
          <a:p>
            <a:pPr>
              <a:buNone/>
            </a:pPr>
            <a:r>
              <a:rPr lang="ru-RU" b="1" dirty="0" smtClean="0"/>
              <a:t>Самая большая ценность — жизнь</a:t>
            </a:r>
          </a:p>
          <a:p>
            <a:pPr>
              <a:buNone/>
            </a:pPr>
            <a:r>
              <a:rPr lang="ru-RU" sz="3500" dirty="0" smtClean="0"/>
              <a:t>(1)«Вдох — выдох, выдох!» (2)Я слышу голос инструктора гимнастики: «Чтобы вдохнуть полной грудью, надо хорошенько выдохнуть. (3)Учитесь прежде всего выдыхать, избавляться от «отработанного воздуха». </a:t>
            </a:r>
          </a:p>
          <a:p>
            <a:pPr>
              <a:buNone/>
            </a:pPr>
            <a:r>
              <a:rPr lang="ru-RU" sz="3500" dirty="0" smtClean="0"/>
              <a:t>(4)Жизнь — это прежде всего дыхание. (5)«Душа», «дух»! (6)А умер — прежде всего — «перестал дышать». (7)Так думали исстари. (8)«Дух вон!» — это значит «умер».</a:t>
            </a:r>
          </a:p>
          <a:p>
            <a:pPr>
              <a:buNone/>
            </a:pPr>
            <a:r>
              <a:rPr lang="ru-RU" sz="3500" dirty="0" smtClean="0"/>
              <a:t>(9)«Душно» бывает в доме, «душно» и в нравственной жизни. (10)Хорошенько выдохнуть все мелочные заботы, всю суету будничной жизни, избавиться, стряхнуть все, что стесняет движение мысли, что давит душу, не позволяет человеку принимать жизнь, ее ценности, ее красоту. (11)Человек всегда должен думать о самом важном для себя и для других, сбрасывая с себя все пустые заботы.</a:t>
            </a:r>
          </a:p>
          <a:p>
            <a:pPr>
              <a:buNone/>
            </a:pPr>
            <a:r>
              <a:rPr lang="ru-RU" sz="3500" dirty="0" smtClean="0"/>
              <a:t>(12)Надо быть открытым к людям, терпимым к людям, искать в них прежде всего лучшее. (13)Умение искать и находить лучшее, просто «хорошее», то есть «заслоненную красоту», обогащает человека духовно.</a:t>
            </a:r>
          </a:p>
          <a:p>
            <a:pPr>
              <a:buNone/>
            </a:pPr>
            <a:r>
              <a:rPr lang="ru-RU" sz="3500" dirty="0" smtClean="0"/>
              <a:t>(14)Заметить красоту в природе, в поселке, городе, улице, не говоря уже в человеке, сквозь все заслоны мелочей — это значит расширить сферу жизни, сферу того жизненного простора, в которой живет человек.</a:t>
            </a:r>
          </a:p>
          <a:p>
            <a:pPr>
              <a:buNone/>
            </a:pPr>
            <a:r>
              <a:rPr lang="ru-RU" sz="3500" dirty="0" smtClean="0"/>
              <a:t>(15)Я долго искал это слово — сфера. (16)Сперва я сказал себе: «Надо расширять границы жизни», — но жизнь не имеет границ! (17)Это не земельный участок, огороженный забором — границами. (18)Расширять пределы жизни — не годится для выражения моей мысли по той же причине. (19)Расширять горизонты жизни — это уже лучше, но все же что-то не то. (20)У Максимилиана Волошина есть хорошо придуманное им слово — «окоём». (21)Это все то, что вмещает глаз, что он может охватить. (22)Но и тут мешает ограниченность нашего бытового знания. (23)Жизнь не может быть сведена к бытовым впечатлениям. (24)Надо уметь чувствовать и даже замечать то, что за пределами нашего восприятия, иметь как бы «предчувствие» открывающегося или могущего нам открыться нового. (25)Самая большая ценность в мире — жизнь: чужая, своя, жизнь животного мира и растений, жизнь культуры, жизнь на всем ее протяжении — и в прошлом, и в настоящем, и в будущем... (26)А жизнь бесконечно глубока. (27)Мы всегда встречаемся с чем-то, чего не замечали раньше, что поражает нас своей красотой, неожиданной мудростью, неповторимостью.</a:t>
            </a:r>
          </a:p>
          <a:p>
            <a:r>
              <a:rPr lang="ru-RU" sz="3500" dirty="0" smtClean="0"/>
              <a:t>(Дмитрий Лихачёв «Письма о добром и прекрасном», письмо 4)</a:t>
            </a:r>
          </a:p>
          <a:p>
            <a:r>
              <a:rPr lang="en-US" sz="3500" dirty="0" smtClean="0"/>
              <a:t> </a:t>
            </a:r>
            <a:endParaRPr lang="ru-RU" sz="35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70000" lnSpcReduction="20000"/>
          </a:bodyPr>
          <a:lstStyle/>
          <a:p>
            <a:r>
              <a:rPr lang="ru-RU" b="1" dirty="0" smtClean="0"/>
              <a:t>Академик Д. Лихачёв занимался не только чистой наукой. Его публицистические выступления формировали взгляды и мироощущение нескольких поколений. Какие средства выразительности присущи размышлениям Д. Лихачёва, адресованным молодёжи? Конечно, они изобилуют (А)__________(например, «быть открытым» в предложении 12, «заслоны мелочей» в предложении 14, «расширять горизонты» в предложении 19). В тексте встречается(Б) _________(«душно» в предложении 9), (В)_________(«дух вон» в предложении 8). Яркий образ создаёт(Г) _________ М. Волошина («окоём» в предложении 20).</a:t>
            </a:r>
            <a:endParaRPr lang="ru-RU" dirty="0" smtClean="0"/>
          </a:p>
          <a:p>
            <a:pPr>
              <a:buNone/>
            </a:pPr>
            <a:r>
              <a:rPr lang="ru-RU" dirty="0" smtClean="0"/>
              <a:t> </a:t>
            </a:r>
          </a:p>
          <a:p>
            <a:r>
              <a:rPr lang="ru-RU" dirty="0" smtClean="0"/>
              <a:t>Список терминов:</a:t>
            </a:r>
            <a:br>
              <a:rPr lang="ru-RU" dirty="0" smtClean="0"/>
            </a:br>
            <a:r>
              <a:rPr lang="ru-RU" dirty="0" smtClean="0"/>
              <a:t>1) метонимия</a:t>
            </a:r>
            <a:br>
              <a:rPr lang="ru-RU" dirty="0" smtClean="0"/>
            </a:br>
            <a:r>
              <a:rPr lang="ru-RU" dirty="0" smtClean="0"/>
              <a:t>2) антонимы</a:t>
            </a:r>
            <a:br>
              <a:rPr lang="ru-RU" dirty="0" smtClean="0"/>
            </a:br>
            <a:r>
              <a:rPr lang="ru-RU" dirty="0" smtClean="0"/>
              <a:t>3) синонимы</a:t>
            </a:r>
            <a:br>
              <a:rPr lang="ru-RU" dirty="0" smtClean="0"/>
            </a:br>
            <a:r>
              <a:rPr lang="ru-RU" dirty="0" smtClean="0"/>
              <a:t>4) анафора</a:t>
            </a:r>
            <a:br>
              <a:rPr lang="ru-RU" dirty="0" smtClean="0"/>
            </a:br>
            <a:r>
              <a:rPr lang="ru-RU" dirty="0" smtClean="0"/>
              <a:t>5) устойчивое сочетание</a:t>
            </a:r>
            <a:br>
              <a:rPr lang="ru-RU" dirty="0" smtClean="0"/>
            </a:br>
            <a:r>
              <a:rPr lang="ru-RU" dirty="0" smtClean="0"/>
              <a:t>6) синтаксический параллелизм</a:t>
            </a:r>
            <a:br>
              <a:rPr lang="ru-RU" dirty="0" smtClean="0"/>
            </a:br>
            <a:r>
              <a:rPr lang="ru-RU" dirty="0" smtClean="0"/>
              <a:t>7) неологизм</a:t>
            </a:r>
            <a:br>
              <a:rPr lang="ru-RU" dirty="0" smtClean="0"/>
            </a:br>
            <a:r>
              <a:rPr lang="ru-RU" dirty="0" smtClean="0"/>
              <a:t>8) инверсия</a:t>
            </a:r>
            <a:br>
              <a:rPr lang="ru-RU" dirty="0" smtClean="0"/>
            </a:br>
            <a:r>
              <a:rPr lang="ru-RU" dirty="0" smtClean="0"/>
              <a:t>9) метафора</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14290"/>
            <a:ext cx="8229600" cy="6500858"/>
          </a:xfrm>
        </p:spPr>
        <p:txBody>
          <a:bodyPr>
            <a:normAutofit fontScale="47500" lnSpcReduction="20000"/>
          </a:bodyPr>
          <a:lstStyle/>
          <a:p>
            <a:endParaRPr lang="ru-RU" dirty="0" smtClean="0"/>
          </a:p>
          <a:p>
            <a:pPr>
              <a:buNone/>
            </a:pPr>
            <a:endParaRPr lang="ru-RU" b="1" dirty="0" smtClean="0"/>
          </a:p>
          <a:p>
            <a:pPr>
              <a:buNone/>
            </a:pPr>
            <a:r>
              <a:rPr lang="ru-RU" sz="2900" dirty="0" smtClean="0"/>
              <a:t>– (17)Должно быть, у меня горячка начинается. (18)Ещё счастье моё в том, что я в столице заболел! (19)Не дай бог этакую напасть в деревне, где нет докторов и аптек!</a:t>
            </a:r>
          </a:p>
          <a:p>
            <a:pPr>
              <a:buNone/>
            </a:pPr>
            <a:r>
              <a:rPr lang="ru-RU" sz="2900" dirty="0" smtClean="0"/>
              <a:t>(20)Провизор на обращение к нему </a:t>
            </a:r>
            <a:r>
              <a:rPr lang="ru-RU" sz="2900" dirty="0" err="1" smtClean="0"/>
              <a:t>Свойкина</a:t>
            </a:r>
            <a:r>
              <a:rPr lang="ru-RU" sz="2900" dirty="0" smtClean="0"/>
              <a:t> не ответил ни словом, ни движением, словно не слышал.</a:t>
            </a:r>
          </a:p>
          <a:p>
            <a:pPr>
              <a:buNone/>
            </a:pPr>
            <a:r>
              <a:rPr lang="ru-RU" sz="2900" dirty="0" smtClean="0"/>
              <a:t>(21)Не получив ответа на свой вопрос, </a:t>
            </a:r>
            <a:r>
              <a:rPr lang="ru-RU" sz="2900" dirty="0" err="1" smtClean="0"/>
              <a:t>Свойкин</a:t>
            </a:r>
            <a:r>
              <a:rPr lang="ru-RU" sz="2900" dirty="0" smtClean="0"/>
              <a:t> принялся рассматривать строгую, надменно-учёную физиономию провизора.</a:t>
            </a:r>
          </a:p>
          <a:p>
            <a:pPr>
              <a:buNone/>
            </a:pPr>
            <a:r>
              <a:rPr lang="ru-RU" sz="2900" dirty="0" smtClean="0"/>
              <a:t>(22)«Странные люди, ей-богу! – подумал он. – (23)В здоровом состоянии не замечаешь этих сухих, чёрствых физиономий, а вот как заболеешь, как я теперь, то и ужаснёшься, что святое дело попало в руки этой бесчувственной утюжной фигуры».</a:t>
            </a:r>
          </a:p>
          <a:p>
            <a:pPr>
              <a:buNone/>
            </a:pPr>
            <a:r>
              <a:rPr lang="ru-RU" sz="2900" dirty="0" smtClean="0"/>
              <a:t>– (24)Получите! – вымолвил провизор наконец, не глядя на </a:t>
            </a:r>
            <a:r>
              <a:rPr lang="ru-RU" sz="2900" dirty="0" err="1" smtClean="0"/>
              <a:t>Свойкина</a:t>
            </a:r>
            <a:r>
              <a:rPr lang="ru-RU" sz="2900" dirty="0" smtClean="0"/>
              <a:t>. – (25)Внесите в кассу рубль шесть копеек!</a:t>
            </a:r>
          </a:p>
          <a:p>
            <a:pPr>
              <a:buNone/>
            </a:pPr>
            <a:r>
              <a:rPr lang="ru-RU" sz="2900" dirty="0" smtClean="0"/>
              <a:t>– (26)Рубль шесть копеек? – забормотал </a:t>
            </a:r>
            <a:r>
              <a:rPr lang="ru-RU" sz="2900" dirty="0" err="1" smtClean="0"/>
              <a:t>Свойкин</a:t>
            </a:r>
            <a:r>
              <a:rPr lang="ru-RU" sz="2900" dirty="0" smtClean="0"/>
              <a:t>, конфузясь. – (27)А у меня только всего один рубль... (28)Как же быть-то?</a:t>
            </a:r>
          </a:p>
          <a:p>
            <a:pPr>
              <a:buNone/>
            </a:pPr>
            <a:r>
              <a:rPr lang="ru-RU" sz="2900" dirty="0" smtClean="0"/>
              <a:t>– (29)Не знаю! – отчеканил провизор, принимаясь за газету.</a:t>
            </a:r>
          </a:p>
          <a:p>
            <a:pPr>
              <a:buNone/>
            </a:pPr>
            <a:r>
              <a:rPr lang="ru-RU" sz="2900" dirty="0" smtClean="0"/>
              <a:t>– (30)В таком случае вы извините... (31)Шесть копеек я вам завтра занесу или в конце концов пришлю.</a:t>
            </a:r>
          </a:p>
          <a:p>
            <a:pPr>
              <a:buNone/>
            </a:pPr>
            <a:r>
              <a:rPr lang="ru-RU" sz="2900" dirty="0" smtClean="0"/>
              <a:t>– (32)Этого нельзя! (33)Сходите домой, принесите шесть копеек, тогда </a:t>
            </a:r>
            <a:r>
              <a:rPr lang="vi-VN" sz="2900" dirty="0" smtClean="0"/>
              <a:t>и лекарства полу́чите!</a:t>
            </a:r>
          </a:p>
          <a:p>
            <a:pPr>
              <a:buNone/>
            </a:pPr>
            <a:r>
              <a:rPr lang="ru-RU" sz="2900" dirty="0" smtClean="0"/>
              <a:t>(34)</a:t>
            </a:r>
            <a:r>
              <a:rPr lang="ru-RU" sz="2900" dirty="0" err="1" smtClean="0"/>
              <a:t>Свойкин</a:t>
            </a:r>
            <a:r>
              <a:rPr lang="ru-RU" sz="2900" dirty="0" smtClean="0"/>
              <a:t> вышел из аптеки и отправился к себе домой. (35)Пока учитель добирался до своего номера, он садился отдыхать раз пять.</a:t>
            </a:r>
          </a:p>
          <a:p>
            <a:pPr>
              <a:buNone/>
            </a:pPr>
            <a:r>
              <a:rPr lang="ru-RU" sz="2900" dirty="0" smtClean="0"/>
              <a:t>(36)Придя к себе и найдя в столе несколько медных монет, он присел на кровать отдохнуть. (37)Какая-то сила потянула его голову к подушке. (38)Он прилёг, как бы на минутку. (39)Туманные образы в виде облаков и закутанных фигур стали заволакивать сознание. (40)Долго он помнил, что ему нужно идти в аптеку, долго заставлял себя встать, но болезнь взяла своё.</a:t>
            </a:r>
          </a:p>
          <a:p>
            <a:pPr>
              <a:buNone/>
            </a:pPr>
            <a:r>
              <a:rPr lang="ru-RU" sz="2900" dirty="0" smtClean="0"/>
              <a:t>(41)Медяки высыпались из кулака, и больному стало сниться, что он уже пошёл в аптеку и вновь беседует там с провизором.</a:t>
            </a:r>
          </a:p>
          <a:p>
            <a:r>
              <a:rPr lang="ru-RU" sz="2900" dirty="0" smtClean="0"/>
              <a:t>(По А.П. Чехову*)</a:t>
            </a:r>
            <a:endParaRPr lang="ru-RU" sz="29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каком ряду во всех словах пропущена безударная проверяемая </a:t>
            </a:r>
            <a:r>
              <a:rPr lang="ru-RU" dirty="0" smtClean="0"/>
              <a:t>гласная корня?</a:t>
            </a:r>
          </a:p>
          <a:p>
            <a:pPr>
              <a:buNone/>
            </a:pPr>
            <a:endParaRPr lang="ru-RU" dirty="0" smtClean="0"/>
          </a:p>
          <a:p>
            <a:r>
              <a:rPr lang="ru-RU" dirty="0" smtClean="0"/>
              <a:t> </a:t>
            </a:r>
            <a:r>
              <a:rPr lang="ru-RU" dirty="0" smtClean="0"/>
              <a:t>к..</a:t>
            </a:r>
            <a:r>
              <a:rPr lang="ru-RU" dirty="0" err="1" smtClean="0"/>
              <a:t>рзина</a:t>
            </a:r>
            <a:r>
              <a:rPr lang="ru-RU" dirty="0" smtClean="0"/>
              <a:t>, </a:t>
            </a:r>
            <a:r>
              <a:rPr lang="ru-RU" dirty="0" err="1" smtClean="0"/>
              <a:t>неисс</a:t>
            </a:r>
            <a:r>
              <a:rPr lang="ru-RU" dirty="0" smtClean="0"/>
              <a:t>..</a:t>
            </a:r>
            <a:r>
              <a:rPr lang="ru-RU" dirty="0" err="1" smtClean="0"/>
              <a:t>каемый</a:t>
            </a:r>
            <a:r>
              <a:rPr lang="ru-RU" dirty="0" smtClean="0"/>
              <a:t>, </a:t>
            </a:r>
            <a:r>
              <a:rPr lang="ru-RU" dirty="0" err="1" smtClean="0"/>
              <a:t>оч</a:t>
            </a:r>
            <a:r>
              <a:rPr lang="ru-RU" dirty="0" smtClean="0"/>
              <a:t>..</a:t>
            </a:r>
            <a:r>
              <a:rPr lang="ru-RU" dirty="0" err="1" smtClean="0"/>
              <a:t>ртить</a:t>
            </a:r>
            <a:endParaRPr lang="ru-RU" dirty="0" smtClean="0"/>
          </a:p>
          <a:p>
            <a:r>
              <a:rPr lang="ru-RU" dirty="0" smtClean="0"/>
              <a:t> </a:t>
            </a:r>
            <a:r>
              <a:rPr lang="ru-RU" dirty="0" smtClean="0"/>
              <a:t>ре..</a:t>
            </a:r>
            <a:r>
              <a:rPr lang="ru-RU" dirty="0" err="1" smtClean="0"/>
              <a:t>листично</a:t>
            </a:r>
            <a:r>
              <a:rPr lang="ru-RU" dirty="0" smtClean="0"/>
              <a:t>, упр..</a:t>
            </a:r>
            <a:r>
              <a:rPr lang="ru-RU" dirty="0" err="1" smtClean="0"/>
              <a:t>вляющий</a:t>
            </a:r>
            <a:r>
              <a:rPr lang="ru-RU" dirty="0" smtClean="0"/>
              <a:t>, прим..</a:t>
            </a:r>
            <a:r>
              <a:rPr lang="ru-RU" dirty="0" err="1" smtClean="0"/>
              <a:t>риться</a:t>
            </a:r>
            <a:endParaRPr lang="ru-RU" dirty="0" smtClean="0"/>
          </a:p>
          <a:p>
            <a:r>
              <a:rPr lang="ru-RU" dirty="0" smtClean="0"/>
              <a:t> </a:t>
            </a:r>
            <a:r>
              <a:rPr lang="ru-RU" dirty="0" smtClean="0"/>
              <a:t>р..сточек, напр..</a:t>
            </a:r>
            <a:r>
              <a:rPr lang="ru-RU" dirty="0" err="1" smtClean="0"/>
              <a:t>гаться</a:t>
            </a:r>
            <a:r>
              <a:rPr lang="ru-RU" dirty="0" smtClean="0"/>
              <a:t>, ум..</a:t>
            </a:r>
            <a:r>
              <a:rPr lang="ru-RU" dirty="0" err="1" smtClean="0"/>
              <a:t>ротворённый</a:t>
            </a:r>
            <a:endParaRPr lang="ru-RU" dirty="0" smtClean="0"/>
          </a:p>
          <a:p>
            <a:r>
              <a:rPr lang="ru-RU" dirty="0" err="1" smtClean="0"/>
              <a:t>выг</a:t>
            </a:r>
            <a:r>
              <a:rPr lang="ru-RU" dirty="0" smtClean="0"/>
              <a:t>..</a:t>
            </a:r>
            <a:r>
              <a:rPr lang="ru-RU" dirty="0" err="1" smtClean="0"/>
              <a:t>реть</a:t>
            </a:r>
            <a:r>
              <a:rPr lang="ru-RU" dirty="0" smtClean="0"/>
              <a:t>, </a:t>
            </a:r>
            <a:r>
              <a:rPr lang="ru-RU" dirty="0" err="1" smtClean="0"/>
              <a:t>оф</a:t>
            </a:r>
            <a:r>
              <a:rPr lang="ru-RU" dirty="0" smtClean="0"/>
              <a:t>..</a:t>
            </a:r>
            <a:r>
              <a:rPr lang="ru-RU" dirty="0" err="1" smtClean="0"/>
              <a:t>церский</a:t>
            </a:r>
            <a:r>
              <a:rPr lang="ru-RU" dirty="0" smtClean="0"/>
              <a:t>, </a:t>
            </a:r>
            <a:r>
              <a:rPr lang="ru-RU" dirty="0" err="1" smtClean="0"/>
              <a:t>пров</a:t>
            </a:r>
            <a:r>
              <a:rPr lang="ru-RU" dirty="0" smtClean="0"/>
              <a:t>..</a:t>
            </a:r>
            <a:r>
              <a:rPr lang="ru-RU" dirty="0" err="1" smtClean="0"/>
              <a:t>нциальный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каком ряду во всех словах пропущена одна и та же буква</a:t>
            </a:r>
            <a:r>
              <a:rPr lang="ru-RU" dirty="0" smtClean="0"/>
              <a:t>?</a:t>
            </a:r>
          </a:p>
          <a:p>
            <a:endParaRPr lang="ru-RU" dirty="0" smtClean="0"/>
          </a:p>
          <a:p>
            <a:r>
              <a:rPr lang="ru-RU" dirty="0" smtClean="0"/>
              <a:t>пр</a:t>
            </a:r>
            <a:r>
              <a:rPr lang="ru-RU" dirty="0" smtClean="0"/>
              <a:t>..</a:t>
            </a:r>
            <a:r>
              <a:rPr lang="ru-RU" dirty="0" err="1" smtClean="0"/>
              <a:t>чудливый</a:t>
            </a:r>
            <a:r>
              <a:rPr lang="ru-RU" dirty="0" smtClean="0"/>
              <a:t>, пр..беречь, пр..волжский</a:t>
            </a:r>
          </a:p>
          <a:p>
            <a:r>
              <a:rPr lang="ru-RU" dirty="0" err="1" smtClean="0"/>
              <a:t>ра</a:t>
            </a:r>
            <a:r>
              <a:rPr lang="ru-RU" dirty="0" smtClean="0"/>
              <a:t>..</a:t>
            </a:r>
            <a:r>
              <a:rPr lang="ru-RU" dirty="0" err="1" smtClean="0"/>
              <a:t>жимать</a:t>
            </a:r>
            <a:r>
              <a:rPr lang="ru-RU" dirty="0" smtClean="0"/>
              <a:t>, и..рисованный, пере..данный</a:t>
            </a:r>
          </a:p>
          <a:p>
            <a:r>
              <a:rPr lang="ru-RU" dirty="0" smtClean="0"/>
              <a:t>в</a:t>
            </a:r>
            <a:r>
              <a:rPr lang="ru-RU" dirty="0" smtClean="0"/>
              <a:t>..</a:t>
            </a:r>
            <a:r>
              <a:rPr lang="ru-RU" dirty="0" err="1" smtClean="0"/>
              <a:t>скликнул</a:t>
            </a:r>
            <a:r>
              <a:rPr lang="ru-RU" dirty="0" smtClean="0"/>
              <a:t>, не..</a:t>
            </a:r>
            <a:r>
              <a:rPr lang="ru-RU" dirty="0" err="1" smtClean="0"/>
              <a:t>бнесённый</a:t>
            </a:r>
            <a:r>
              <a:rPr lang="ru-RU" dirty="0" smtClean="0"/>
              <a:t>, поз..прошлый</a:t>
            </a:r>
          </a:p>
          <a:p>
            <a:r>
              <a:rPr lang="ru-RU" dirty="0" err="1" smtClean="0"/>
              <a:t>сош</a:t>
            </a:r>
            <a:r>
              <a:rPr lang="ru-RU" dirty="0" smtClean="0"/>
              <a:t>..ют, пас..</a:t>
            </a:r>
            <a:r>
              <a:rPr lang="ru-RU" dirty="0" err="1" smtClean="0"/>
              <a:t>янс</a:t>
            </a:r>
            <a:r>
              <a:rPr lang="ru-RU" dirty="0" smtClean="0"/>
              <a:t>, сверх..естественный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dirty="0" smtClean="0"/>
              <a:t>В каком варианте ответа правильно указаны все цифры, на месте </a:t>
            </a:r>
            <a:r>
              <a:rPr lang="ru-RU" dirty="0" smtClean="0"/>
              <a:t>которых</a:t>
            </a:r>
            <a:r>
              <a:rPr lang="en-US" dirty="0" smtClean="0"/>
              <a:t> </a:t>
            </a:r>
            <a:r>
              <a:rPr lang="ru-RU" dirty="0" smtClean="0"/>
              <a:t>пишется </a:t>
            </a:r>
            <a:r>
              <a:rPr lang="ru-RU" dirty="0" smtClean="0"/>
              <a:t>НН?</a:t>
            </a:r>
          </a:p>
          <a:p>
            <a:r>
              <a:rPr lang="ru-RU" b="1" dirty="0" smtClean="0"/>
              <a:t>Жизнь художника Айвазовского, великого </a:t>
            </a:r>
            <a:r>
              <a:rPr lang="ru-RU" b="1" dirty="0" err="1" smtClean="0"/>
              <a:t>труже</a:t>
            </a:r>
            <a:r>
              <a:rPr lang="ru-RU" b="1" dirty="0" smtClean="0"/>
              <a:t>(1)</a:t>
            </a:r>
            <a:r>
              <a:rPr lang="ru-RU" b="1" dirty="0" err="1" smtClean="0"/>
              <a:t>ика</a:t>
            </a:r>
            <a:r>
              <a:rPr lang="ru-RU" b="1" dirty="0" smtClean="0"/>
              <a:t>, </a:t>
            </a:r>
            <a:r>
              <a:rPr lang="ru-RU" b="1" dirty="0" smtClean="0"/>
              <a:t>была</a:t>
            </a:r>
            <a:r>
              <a:rPr lang="en-US" b="1" dirty="0" smtClean="0"/>
              <a:t> </a:t>
            </a:r>
            <a:r>
              <a:rPr lang="ru-RU" b="1" dirty="0" err="1" smtClean="0"/>
              <a:t>поглоще</a:t>
            </a:r>
            <a:r>
              <a:rPr lang="ru-RU" b="1" dirty="0" smtClean="0"/>
              <a:t>(2)а </a:t>
            </a:r>
            <a:r>
              <a:rPr lang="ru-RU" b="1" dirty="0" smtClean="0"/>
              <a:t>творчеством, </a:t>
            </a:r>
            <a:r>
              <a:rPr lang="ru-RU" b="1" dirty="0" err="1" smtClean="0"/>
              <a:t>насыще</a:t>
            </a:r>
            <a:r>
              <a:rPr lang="ru-RU" b="1" dirty="0" smtClean="0"/>
              <a:t>(3)</a:t>
            </a:r>
            <a:r>
              <a:rPr lang="ru-RU" b="1" dirty="0" err="1" smtClean="0"/>
              <a:t>ым</a:t>
            </a:r>
            <a:r>
              <a:rPr lang="ru-RU" b="1" dirty="0" smtClean="0"/>
              <a:t> импровизацией и фантазией.</a:t>
            </a:r>
          </a:p>
          <a:p>
            <a:pPr>
              <a:buNone/>
            </a:pPr>
            <a:endParaRPr lang="en-US" dirty="0" smtClean="0"/>
          </a:p>
          <a:p>
            <a:pPr>
              <a:buNone/>
            </a:pPr>
            <a:r>
              <a:rPr lang="ru-RU" dirty="0" smtClean="0"/>
              <a:t>Ответ:</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каком варианте ответа правильно указаны все слова, где пропущена</a:t>
            </a:r>
          </a:p>
          <a:p>
            <a:r>
              <a:rPr lang="ru-RU" dirty="0" smtClean="0"/>
              <a:t>буква И</a:t>
            </a:r>
            <a:r>
              <a:rPr lang="ru-RU" dirty="0" smtClean="0"/>
              <a:t>?</a:t>
            </a:r>
          </a:p>
          <a:p>
            <a:endParaRPr lang="ru-RU" dirty="0" smtClean="0"/>
          </a:p>
          <a:p>
            <a:r>
              <a:rPr lang="ru-RU" b="1" dirty="0" smtClean="0"/>
              <a:t>обид</a:t>
            </a:r>
            <a:r>
              <a:rPr lang="ru-RU" b="1" dirty="0" smtClean="0"/>
              <a:t>..</a:t>
            </a:r>
            <a:r>
              <a:rPr lang="ru-RU" b="1" dirty="0" err="1" smtClean="0"/>
              <a:t>вшись</a:t>
            </a:r>
            <a:endParaRPr lang="ru-RU" b="1" dirty="0" smtClean="0"/>
          </a:p>
          <a:p>
            <a:r>
              <a:rPr lang="ru-RU" b="1" dirty="0" err="1" smtClean="0"/>
              <a:t>неряшл</a:t>
            </a:r>
            <a:r>
              <a:rPr lang="ru-RU" b="1" dirty="0" smtClean="0"/>
              <a:t>..вый</a:t>
            </a:r>
          </a:p>
          <a:p>
            <a:r>
              <a:rPr lang="ru-RU" b="1" dirty="0" smtClean="0"/>
              <a:t> </a:t>
            </a:r>
            <a:r>
              <a:rPr lang="ru-RU" b="1" dirty="0" err="1" smtClean="0"/>
              <a:t>откле</a:t>
            </a:r>
            <a:r>
              <a:rPr lang="ru-RU" b="1" dirty="0" smtClean="0"/>
              <a:t>..</a:t>
            </a:r>
            <a:r>
              <a:rPr lang="ru-RU" b="1" dirty="0" err="1" smtClean="0"/>
              <a:t>ть</a:t>
            </a:r>
            <a:endParaRPr lang="ru-RU" b="1" dirty="0" smtClean="0"/>
          </a:p>
          <a:p>
            <a:r>
              <a:rPr lang="ru-RU" b="1" dirty="0" smtClean="0"/>
              <a:t> </a:t>
            </a:r>
            <a:r>
              <a:rPr lang="ru-RU" b="1" dirty="0" smtClean="0"/>
              <a:t>сирен..</a:t>
            </a:r>
            <a:r>
              <a:rPr lang="ru-RU" b="1" dirty="0" err="1" smtClean="0"/>
              <a:t>ватый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normAutofit lnSpcReduction="10000"/>
          </a:bodyPr>
          <a:lstStyle/>
          <a:p>
            <a:r>
              <a:rPr lang="ru-RU" dirty="0" smtClean="0"/>
              <a:t>В каком предложении </a:t>
            </a:r>
            <a:r>
              <a:rPr lang="ru-RU" b="1" dirty="0" smtClean="0"/>
              <a:t>НЕ</a:t>
            </a:r>
            <a:r>
              <a:rPr lang="ru-RU" dirty="0" smtClean="0"/>
              <a:t> со словом пишется раздельно</a:t>
            </a:r>
            <a:r>
              <a:rPr lang="ru-RU" dirty="0" smtClean="0"/>
              <a:t>?</a:t>
            </a:r>
          </a:p>
          <a:p>
            <a:endParaRPr lang="ru-RU" dirty="0" smtClean="0"/>
          </a:p>
          <a:p>
            <a:r>
              <a:rPr lang="ru-RU" dirty="0" smtClean="0"/>
              <a:t> </a:t>
            </a:r>
            <a:r>
              <a:rPr lang="ru-RU" dirty="0" smtClean="0"/>
              <a:t>Даже в испепеляющую жару в (не)большом дубовом лесочке </a:t>
            </a:r>
            <a:r>
              <a:rPr lang="ru-RU" dirty="0" smtClean="0"/>
              <a:t>чувствуешь живительную </a:t>
            </a:r>
            <a:r>
              <a:rPr lang="ru-RU" dirty="0" smtClean="0"/>
              <a:t>прохладу.</a:t>
            </a:r>
          </a:p>
          <a:p>
            <a:r>
              <a:rPr lang="ru-RU" dirty="0" smtClean="0"/>
              <a:t> </a:t>
            </a:r>
            <a:r>
              <a:rPr lang="ru-RU" dirty="0" smtClean="0"/>
              <a:t>Меня огорчило (не)вежливое замечание приятеля.</a:t>
            </a:r>
          </a:p>
          <a:p>
            <a:r>
              <a:rPr lang="ru-RU" dirty="0" smtClean="0"/>
              <a:t> </a:t>
            </a:r>
            <a:r>
              <a:rPr lang="ru-RU" dirty="0" smtClean="0"/>
              <a:t>(Не)зачем думать о плохом: всё будет хорошо.</a:t>
            </a:r>
          </a:p>
          <a:p>
            <a:r>
              <a:rPr lang="ru-RU" dirty="0" smtClean="0"/>
              <a:t> </a:t>
            </a:r>
            <a:r>
              <a:rPr lang="ru-RU" dirty="0" smtClean="0"/>
              <a:t>Дожди зарядили надолго, а я к </a:t>
            </a:r>
            <a:r>
              <a:rPr lang="ru-RU" dirty="0" smtClean="0"/>
              <a:t>сырой погоде </a:t>
            </a:r>
            <a:r>
              <a:rPr lang="ru-RU" dirty="0" smtClean="0"/>
              <a:t>был (не)подготовлен </a:t>
            </a:r>
            <a:r>
              <a:rPr lang="ru-RU" dirty="0" smtClean="0"/>
              <a:t>и промок </a:t>
            </a:r>
            <a:r>
              <a:rPr lang="ru-RU" dirty="0" smtClean="0"/>
              <a:t>до нитки.</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62500" lnSpcReduction="20000"/>
          </a:bodyPr>
          <a:lstStyle/>
          <a:p>
            <a:r>
              <a:rPr lang="ru-RU" sz="3800" b="1" dirty="0" smtClean="0"/>
              <a:t>В каком </a:t>
            </a:r>
            <a:r>
              <a:rPr lang="ru-RU" sz="3800" b="1" dirty="0" smtClean="0"/>
              <a:t>предложении оба выделенных слова пишутся слитно</a:t>
            </a:r>
            <a:r>
              <a:rPr lang="ru-RU" sz="3800" b="1" dirty="0" smtClean="0"/>
              <a:t>? Выпишите слова.</a:t>
            </a:r>
          </a:p>
          <a:p>
            <a:pPr>
              <a:buNone/>
            </a:pPr>
            <a:endParaRPr lang="ru-RU" dirty="0" smtClean="0"/>
          </a:p>
          <a:p>
            <a:r>
              <a:rPr lang="ru-RU" sz="2900" dirty="0" smtClean="0"/>
              <a:t> </a:t>
            </a:r>
            <a:r>
              <a:rPr lang="ru-RU" sz="2900" dirty="0" smtClean="0"/>
              <a:t>(НЕ)СМОТРЯ на то что большинство стихотворений В. Жуковского</a:t>
            </a:r>
          </a:p>
          <a:p>
            <a:pPr>
              <a:buNone/>
            </a:pPr>
            <a:r>
              <a:rPr lang="ru-RU" sz="2900" dirty="0" smtClean="0"/>
              <a:t>являются переводными, в них ВСЁ(ТАКИ) прослеживается русская</a:t>
            </a:r>
          </a:p>
          <a:p>
            <a:pPr>
              <a:buNone/>
            </a:pPr>
            <a:r>
              <a:rPr lang="ru-RU" sz="2900" dirty="0" smtClean="0"/>
              <a:t>поэтическая традиция.</a:t>
            </a:r>
          </a:p>
          <a:p>
            <a:r>
              <a:rPr lang="ru-RU" sz="2900" dirty="0" smtClean="0"/>
              <a:t> </a:t>
            </a:r>
            <a:r>
              <a:rPr lang="ru-RU" sz="2900" dirty="0" smtClean="0"/>
              <a:t>И(ТАК), лирический герой Б. Пастернака чувствует, что любовь </a:t>
            </a:r>
            <a:r>
              <a:rPr lang="ru-RU" sz="2900" dirty="0" smtClean="0"/>
              <a:t>помогает ему </a:t>
            </a:r>
            <a:r>
              <a:rPr lang="ru-RU" sz="2900" dirty="0" smtClean="0"/>
              <a:t>преодолеть суету и пошлость мира, и (ПО)ТОМУ вспоминает </a:t>
            </a:r>
            <a:r>
              <a:rPr lang="ru-RU" sz="2900" dirty="0" smtClean="0"/>
              <a:t>о погасшей </a:t>
            </a:r>
            <a:r>
              <a:rPr lang="ru-RU" sz="2900" dirty="0" smtClean="0"/>
              <a:t>когда-то искре любви с большим сожалением.</a:t>
            </a:r>
          </a:p>
          <a:p>
            <a:r>
              <a:rPr lang="ru-RU" sz="2900" dirty="0" smtClean="0"/>
              <a:t> </a:t>
            </a:r>
            <a:r>
              <a:rPr lang="ru-RU" sz="2900" dirty="0" smtClean="0"/>
              <a:t>(НЕ)СМОТРЯ на то что внешне Раскольников походил на терпящего</a:t>
            </a:r>
          </a:p>
          <a:p>
            <a:pPr>
              <a:buNone/>
            </a:pPr>
            <a:r>
              <a:rPr lang="ru-RU" sz="2900" dirty="0" smtClean="0"/>
              <a:t>сильную физическую боль человека: брови его были сдвинуты, губы</a:t>
            </a:r>
          </a:p>
          <a:p>
            <a:pPr>
              <a:buNone/>
            </a:pPr>
            <a:r>
              <a:rPr lang="ru-RU" sz="2900" dirty="0" smtClean="0"/>
              <a:t>сжаты, взгляд КАК(БУДТО) воспалённый, он был очень </a:t>
            </a:r>
            <a:r>
              <a:rPr lang="ru-RU" sz="2900" dirty="0" smtClean="0"/>
              <a:t>сильным человеком</a:t>
            </a:r>
            <a:r>
              <a:rPr lang="ru-RU" sz="2900" dirty="0" smtClean="0"/>
              <a:t>.</a:t>
            </a:r>
          </a:p>
          <a:p>
            <a:r>
              <a:rPr lang="ru-RU" sz="2900" dirty="0" smtClean="0"/>
              <a:t>Вечная </a:t>
            </a:r>
            <a:r>
              <a:rPr lang="ru-RU" sz="2900" dirty="0" smtClean="0"/>
              <a:t>тема поэзии – любовь – в стихах Ф. Тютчева, ТАК(ЖЕ) как и в</a:t>
            </a:r>
          </a:p>
          <a:p>
            <a:pPr>
              <a:buNone/>
            </a:pPr>
            <a:r>
              <a:rPr lang="ru-RU" sz="2900" dirty="0" smtClean="0"/>
              <a:t>стихах А. Фета, нашла своё новое оригинальное преломление и </a:t>
            </a:r>
            <a:r>
              <a:rPr lang="ru-RU" sz="2900" dirty="0" smtClean="0"/>
              <a:t>зазвучала несколько </a:t>
            </a:r>
            <a:r>
              <a:rPr lang="ru-RU" sz="2900" dirty="0" smtClean="0"/>
              <a:t>(ПО)НОВОМУ.</a:t>
            </a:r>
            <a:endParaRPr lang="ru-RU" sz="29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150059"/>
          </a:xfrm>
        </p:spPr>
        <p:txBody>
          <a:bodyPr/>
          <a:lstStyle/>
          <a:p>
            <a:r>
              <a:rPr lang="ru-RU" dirty="0" smtClean="0"/>
              <a:t>В каком варианте ответа правильно указаны все цифры, на месте которых </a:t>
            </a:r>
            <a:r>
              <a:rPr lang="ru-RU" dirty="0" smtClean="0"/>
              <a:t>в предложении </a:t>
            </a:r>
            <a:r>
              <a:rPr lang="ru-RU" dirty="0" smtClean="0"/>
              <a:t>должны стоять запятые</a:t>
            </a:r>
            <a:r>
              <a:rPr lang="ru-RU" dirty="0" smtClean="0"/>
              <a:t>?</a:t>
            </a:r>
          </a:p>
          <a:p>
            <a:endParaRPr lang="ru-RU" dirty="0" smtClean="0"/>
          </a:p>
          <a:p>
            <a:pPr>
              <a:buNone/>
            </a:pPr>
            <a:r>
              <a:rPr lang="ru-RU" b="1" dirty="0" smtClean="0"/>
              <a:t>Двое рыбаков возились с лодкой (1) привязанной к корме (2) одного </a:t>
            </a:r>
            <a:r>
              <a:rPr lang="ru-RU" b="1" dirty="0" smtClean="0"/>
              <a:t>из баркасов </a:t>
            </a:r>
            <a:r>
              <a:rPr lang="ru-RU" b="1" dirty="0" smtClean="0"/>
              <a:t>(3) нагруженных (4) дубовой клёпкой и сандалом.</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150059"/>
          </a:xfrm>
        </p:spPr>
        <p:txBody>
          <a:bodyPr/>
          <a:lstStyle/>
          <a:p>
            <a:r>
              <a:rPr lang="ru-RU" dirty="0" smtClean="0"/>
              <a:t>В каком варианте ответа правильно указаны все цифры, на месте которых</a:t>
            </a:r>
          </a:p>
          <a:p>
            <a:pPr>
              <a:buNone/>
            </a:pPr>
            <a:r>
              <a:rPr lang="ru-RU" dirty="0" smtClean="0"/>
              <a:t>в предложении должны стоять запятые</a:t>
            </a:r>
            <a:r>
              <a:rPr lang="ru-RU" dirty="0" smtClean="0"/>
              <a:t>?</a:t>
            </a:r>
          </a:p>
          <a:p>
            <a:pPr>
              <a:buNone/>
            </a:pPr>
            <a:endParaRPr lang="ru-RU" dirty="0" smtClean="0"/>
          </a:p>
          <a:p>
            <a:pPr>
              <a:buNone/>
            </a:pPr>
            <a:endParaRPr lang="ru-RU" dirty="0" smtClean="0"/>
          </a:p>
          <a:p>
            <a:r>
              <a:rPr lang="ru-RU" b="1" dirty="0" smtClean="0"/>
              <a:t>Раннюю поэзию С. Маршака (1) пожалуй (2) можно </a:t>
            </a:r>
            <a:r>
              <a:rPr lang="ru-RU" b="1" dirty="0" smtClean="0"/>
              <a:t>назвать импрессионистской</a:t>
            </a:r>
            <a:r>
              <a:rPr lang="ru-RU" b="1" dirty="0" smtClean="0"/>
              <a:t>: она (3) кажется (4) призрачной и каждый образ</a:t>
            </a:r>
          </a:p>
          <a:p>
            <a:pPr>
              <a:buNone/>
            </a:pPr>
            <a:r>
              <a:rPr lang="ru-RU" b="1" dirty="0" smtClean="0"/>
              <a:t>оставляет впечатление тайны.</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normAutofit lnSpcReduction="10000"/>
          </a:bodyPr>
          <a:lstStyle/>
          <a:p>
            <a:r>
              <a:rPr lang="ru-RU" dirty="0" smtClean="0"/>
              <a:t>Укажите предложение, в котором нужно поставить </a:t>
            </a:r>
            <a:r>
              <a:rPr lang="ru-RU" b="1" dirty="0" smtClean="0"/>
              <a:t>одну запятую. (</a:t>
            </a:r>
            <a:r>
              <a:rPr lang="ru-RU" b="1" dirty="0" smtClean="0"/>
              <a:t>Знаки </a:t>
            </a:r>
            <a:r>
              <a:rPr lang="ru-RU" dirty="0" smtClean="0"/>
              <a:t>препинания </a:t>
            </a:r>
            <a:r>
              <a:rPr lang="ru-RU" dirty="0" smtClean="0"/>
              <a:t>не расставлены.)</a:t>
            </a:r>
          </a:p>
          <a:p>
            <a:r>
              <a:rPr lang="ru-RU" dirty="0" smtClean="0"/>
              <a:t>1) Дом к празднику убрали ветками берёзы да ромашками.</a:t>
            </a:r>
          </a:p>
          <a:p>
            <a:r>
              <a:rPr lang="ru-RU" dirty="0" smtClean="0"/>
              <a:t>2) На утренней морозной заре или в золотистых летних сумерках город был</a:t>
            </a:r>
          </a:p>
          <a:p>
            <a:pPr>
              <a:buNone/>
            </a:pPr>
            <a:r>
              <a:rPr lang="ru-RU" dirty="0" smtClean="0"/>
              <a:t>похож на ожившую сказку.</a:t>
            </a:r>
          </a:p>
          <a:p>
            <a:r>
              <a:rPr lang="ru-RU" dirty="0" smtClean="0"/>
              <a:t>3) На роль собирательницы русских земель в ХIV веке претендовали </a:t>
            </a:r>
            <a:r>
              <a:rPr lang="ru-RU" dirty="0" smtClean="0"/>
              <a:t>Литва и </a:t>
            </a:r>
            <a:r>
              <a:rPr lang="ru-RU" dirty="0" smtClean="0"/>
              <a:t>Тверь и Москва.</a:t>
            </a:r>
          </a:p>
          <a:p>
            <a:r>
              <a:rPr lang="ru-RU" dirty="0" smtClean="0"/>
              <a:t>4) На Байкале уникален как животный так и растительный мир.</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229600" cy="5007183"/>
          </a:xfrm>
        </p:spPr>
        <p:txBody>
          <a:bodyPr/>
          <a:lstStyle/>
          <a:p>
            <a:r>
              <a:rPr lang="ru-RU" dirty="0" smtClean="0"/>
              <a:t>В каком варианте ответа правильно указаны все цифры, на месте которых </a:t>
            </a:r>
            <a:r>
              <a:rPr lang="ru-RU" dirty="0" smtClean="0"/>
              <a:t>в предложении </a:t>
            </a:r>
            <a:r>
              <a:rPr lang="ru-RU" dirty="0" smtClean="0"/>
              <a:t>должны стоять запятые</a:t>
            </a:r>
            <a:r>
              <a:rPr lang="ru-RU" dirty="0" smtClean="0"/>
              <a:t>?</a:t>
            </a:r>
          </a:p>
          <a:p>
            <a:endParaRPr lang="ru-RU" dirty="0" smtClean="0"/>
          </a:p>
          <a:p>
            <a:pPr>
              <a:buNone/>
            </a:pPr>
            <a:r>
              <a:rPr lang="ru-RU" b="1" dirty="0" smtClean="0"/>
              <a:t>А.С. Пушкин (1) осуждает ложное понимание чести у героя (2) </a:t>
            </a:r>
            <a:r>
              <a:rPr lang="ru-RU" b="1" dirty="0" smtClean="0"/>
              <a:t>на совести </a:t>
            </a:r>
            <a:r>
              <a:rPr lang="ru-RU" b="1" dirty="0" smtClean="0"/>
              <a:t>(3) которого (4) множество загубленных жизней.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5721563"/>
          </a:xfrm>
        </p:spPr>
        <p:txBody>
          <a:bodyPr>
            <a:normAutofit fontScale="62500" lnSpcReduction="20000"/>
          </a:bodyPr>
          <a:lstStyle/>
          <a:p>
            <a:r>
              <a:rPr lang="ru-RU" b="1" dirty="0" smtClean="0"/>
              <a:t>«Антон Павлович Чехов описывает бытовую сцену в аптеке. Тропы:</a:t>
            </a:r>
          </a:p>
          <a:p>
            <a:pPr>
              <a:buNone/>
            </a:pPr>
            <a:r>
              <a:rPr lang="ru-RU" b="1" dirty="0" smtClean="0"/>
              <a:t>(А)_________ («с </a:t>
            </a:r>
            <a:r>
              <a:rPr lang="ru-RU" b="1" i="1" dirty="0" smtClean="0"/>
              <a:t>выхоленными бакенами» в предложении 3,</a:t>
            </a:r>
          </a:p>
          <a:p>
            <a:pPr>
              <a:buNone/>
            </a:pPr>
            <a:r>
              <a:rPr lang="ru-RU" b="1" dirty="0" smtClean="0"/>
              <a:t>«</a:t>
            </a:r>
            <a:r>
              <a:rPr lang="ru-RU" b="1" i="1" dirty="0" smtClean="0"/>
              <a:t>нахмуренные глаза» в предложении 5) и (Б)_________ («словно</a:t>
            </a:r>
          </a:p>
          <a:p>
            <a:pPr>
              <a:buNone/>
            </a:pPr>
            <a:r>
              <a:rPr lang="ru-RU" b="1" dirty="0" smtClean="0"/>
              <a:t>вылизано» в предложении 4) – создают первые штрихи к портрету</a:t>
            </a:r>
          </a:p>
          <a:p>
            <a:pPr>
              <a:buNone/>
            </a:pPr>
            <a:r>
              <a:rPr lang="ru-RU" b="1" dirty="0" smtClean="0"/>
              <a:t>провизора. Использование синтаксического средства – (В)_________</a:t>
            </a:r>
          </a:p>
          <a:p>
            <a:pPr>
              <a:buNone/>
            </a:pPr>
            <a:r>
              <a:rPr lang="ru-RU" b="1" dirty="0" smtClean="0"/>
              <a:t>(предложения 25, 32, 33), которое становится основным в такой форме речи, как (Г)_________ (предложения 24–33), – придаёт завершённость его образу».</a:t>
            </a:r>
          </a:p>
          <a:p>
            <a:pPr>
              <a:buNone/>
            </a:pPr>
            <a:endParaRPr lang="en-US" b="1" dirty="0" smtClean="0"/>
          </a:p>
          <a:p>
            <a:r>
              <a:rPr lang="ru-RU" dirty="0" smtClean="0"/>
              <a:t>Список терминов:</a:t>
            </a:r>
          </a:p>
          <a:p>
            <a:r>
              <a:rPr lang="ru-RU" dirty="0" smtClean="0"/>
              <a:t>1) эпитеты</a:t>
            </a:r>
          </a:p>
          <a:p>
            <a:r>
              <a:rPr lang="ru-RU" dirty="0" smtClean="0"/>
              <a:t>2) метафора</a:t>
            </a:r>
          </a:p>
          <a:p>
            <a:r>
              <a:rPr lang="ru-RU" dirty="0" smtClean="0"/>
              <a:t>3) гипербола</a:t>
            </a:r>
          </a:p>
          <a:p>
            <a:r>
              <a:rPr lang="ru-RU" dirty="0" smtClean="0"/>
              <a:t>4) разговорная лексика</a:t>
            </a:r>
          </a:p>
          <a:p>
            <a:r>
              <a:rPr lang="ru-RU" dirty="0" smtClean="0"/>
              <a:t>5) парцелляция</a:t>
            </a:r>
          </a:p>
          <a:p>
            <a:r>
              <a:rPr lang="ru-RU" dirty="0" smtClean="0"/>
              <a:t>6) диалог</a:t>
            </a:r>
          </a:p>
          <a:p>
            <a:r>
              <a:rPr lang="ru-RU" dirty="0" smtClean="0"/>
              <a:t>7) восклицательные предложения</a:t>
            </a:r>
          </a:p>
          <a:p>
            <a:r>
              <a:rPr lang="ru-RU" dirty="0" smtClean="0"/>
              <a:t>8) ряды однородных членов предложения</a:t>
            </a:r>
          </a:p>
          <a:p>
            <a:r>
              <a:rPr lang="ru-RU" dirty="0" smtClean="0"/>
              <a:t>9) сравнение</a:t>
            </a:r>
          </a:p>
          <a:p>
            <a:pPr>
              <a:buNone/>
            </a:pPr>
            <a:endParaRPr lang="ru-RU" dirty="0" smtClean="0"/>
          </a:p>
          <a:p>
            <a:r>
              <a:rPr lang="ru-RU" dirty="0" smtClean="0"/>
              <a:t>Ответ:</a:t>
            </a: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150059"/>
          </a:xfrm>
        </p:spPr>
        <p:txBody>
          <a:bodyPr/>
          <a:lstStyle/>
          <a:p>
            <a:r>
              <a:rPr lang="ru-RU" dirty="0" smtClean="0"/>
              <a:t>В каком варианте ответа правильно указаны все цифры, на месте которых в</a:t>
            </a:r>
          </a:p>
          <a:p>
            <a:pPr>
              <a:buNone/>
            </a:pPr>
            <a:r>
              <a:rPr lang="ru-RU" dirty="0" smtClean="0"/>
              <a:t>предложении должны стоять запятые</a:t>
            </a:r>
            <a:r>
              <a:rPr lang="ru-RU" dirty="0" smtClean="0"/>
              <a:t>?</a:t>
            </a:r>
          </a:p>
          <a:p>
            <a:endParaRPr lang="ru-RU" dirty="0" smtClean="0"/>
          </a:p>
          <a:p>
            <a:r>
              <a:rPr lang="ru-RU" b="1" dirty="0" smtClean="0"/>
              <a:t>Если Ирина освоилась в Ферапонтове и успела его полюбить (1) </a:t>
            </a:r>
            <a:r>
              <a:rPr lang="ru-RU" b="1" dirty="0" smtClean="0"/>
              <a:t>то Виктор </a:t>
            </a:r>
            <a:r>
              <a:rPr lang="ru-RU" b="1" dirty="0" smtClean="0"/>
              <a:t>попал сюда впервые (2) и (3) хотя по рассказам знал многое (</a:t>
            </a:r>
            <a:r>
              <a:rPr lang="ru-RU" b="1" dirty="0" smtClean="0"/>
              <a:t>4) поражался </a:t>
            </a:r>
            <a:r>
              <a:rPr lang="ru-RU" b="1" dirty="0" smtClean="0"/>
              <a:t>всему (5) что видел.</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6072230"/>
          </a:xfrm>
        </p:spPr>
        <p:txBody>
          <a:bodyPr>
            <a:normAutofit fontScale="47500" lnSpcReduction="20000"/>
          </a:bodyPr>
          <a:lstStyle/>
          <a:p>
            <a:pPr>
              <a:buNone/>
            </a:pPr>
            <a:r>
              <a:rPr lang="ru-RU" b="1" dirty="0" smtClean="0"/>
              <a:t>Сострадание</a:t>
            </a:r>
          </a:p>
          <a:p>
            <a:pPr>
              <a:buNone/>
            </a:pPr>
            <a:r>
              <a:rPr lang="ru-RU" sz="2900" dirty="0" smtClean="0"/>
              <a:t>(1)Напомню один случай, который произошёл на твоих глазах в детстве.</a:t>
            </a:r>
            <a:br>
              <a:rPr lang="ru-RU" sz="2900" dirty="0" smtClean="0"/>
            </a:br>
            <a:r>
              <a:rPr lang="ru-RU" sz="2900" dirty="0" smtClean="0"/>
              <a:t>(2)Ты зашёл к своему сверстнику в гости. (3)На кухне сидела его старенькая бабушка. (4)Она психически больна.</a:t>
            </a:r>
          </a:p>
          <a:p>
            <a:pPr>
              <a:buNone/>
            </a:pPr>
            <a:r>
              <a:rPr lang="ru-RU" sz="2900" dirty="0" smtClean="0"/>
              <a:t>(5)…сидя на кухне, она вязала носки любимому внуку. (6)Самому дорогому ей человеку!</a:t>
            </a:r>
          </a:p>
          <a:p>
            <a:pPr>
              <a:buNone/>
            </a:pPr>
            <a:r>
              <a:rPr lang="ru-RU" sz="2900" dirty="0" smtClean="0"/>
              <a:t>(7)Его приход из школы — для неё тихая радость…</a:t>
            </a:r>
          </a:p>
          <a:p>
            <a:pPr>
              <a:buNone/>
            </a:pPr>
            <a:r>
              <a:rPr lang="ru-RU" sz="2900" dirty="0" smtClean="0"/>
              <a:t>(8)Родным ей был карельский язык — </a:t>
            </a:r>
            <a:r>
              <a:rPr lang="ru-RU" sz="2900" dirty="0" err="1" smtClean="0"/>
              <a:t>язык</a:t>
            </a:r>
            <a:r>
              <a:rPr lang="ru-RU" sz="2900" dirty="0" smtClean="0"/>
              <a:t> малочисленного исчезающего народа. (9)Нас очень смешило, когда на непонятном наречии она тихонько молилась, а на русском пела непристойные частушки. (10)Твой друг стыдился своей бабушки. (11)Досада накапливалась. (12)Когда вы разделись и прошли на кухню, она прервала своё рукоделие. (13)Открытая улыбка осветила ее лицо. (14)Поверх очков на внука смотрели излучающие доброту глаза. (15)И вдруг… клубок шерстяных ниток озорно, как живой, выскочил из неуверенных рук, разматываясь и уменьшаясь.</a:t>
            </a:r>
          </a:p>
          <a:p>
            <a:pPr>
              <a:buNone/>
            </a:pPr>
            <a:r>
              <a:rPr lang="ru-RU" sz="2900" dirty="0" smtClean="0"/>
              <a:t>(16)Опираясь на кухонный буфет, она тяжело поднялась с деревянной табуретки. (17)А дальше… (надо же было такому случиться!), нагнувшись за клубком, она нечаянно задела внука, который наливал себе в кружку молоко. (18)Рука качнулась, и молоко расплескалось…</a:t>
            </a:r>
          </a:p>
          <a:p>
            <a:pPr>
              <a:buNone/>
            </a:pPr>
            <a:r>
              <a:rPr lang="ru-RU" sz="2900" dirty="0" smtClean="0"/>
              <a:t>(19)—</a:t>
            </a:r>
            <a:r>
              <a:rPr lang="ru-RU" sz="2900" dirty="0" err="1" smtClean="0"/>
              <a:t>Дура</a:t>
            </a:r>
            <a:r>
              <a:rPr lang="ru-RU" sz="2900" dirty="0" smtClean="0"/>
              <a:t>! — в бешенстве прокричал внук.</a:t>
            </a:r>
          </a:p>
          <a:p>
            <a:pPr>
              <a:buNone/>
            </a:pPr>
            <a:r>
              <a:rPr lang="ru-RU" sz="2900" dirty="0" smtClean="0"/>
              <a:t>(20)Всё произошло так быстро: он зло схватил тяжёлый сковородник и изо всех сил бросил им в бабушку. (21)Сковородник попал по опухшей бабушкиной ноге. (22)Её полные губы задрожали, и она, что-то причитая на родном языке, придерживая больное место, с плачем опустилась на табуретку. (23)Слёзы текли по её лицу.</a:t>
            </a:r>
          </a:p>
          <a:p>
            <a:pPr>
              <a:buNone/>
            </a:pPr>
            <a:r>
              <a:rPr lang="ru-RU" sz="2900" dirty="0" smtClean="0"/>
              <a:t>(24)Не помня себя, ты схватил шапку, пальто и выбежал из дома. (25)На душе было гадко. (26)Но тело успокаивало:</a:t>
            </a:r>
          </a:p>
          <a:p>
            <a:pPr>
              <a:buNone/>
            </a:pPr>
            <a:r>
              <a:rPr lang="ru-RU" sz="2900" dirty="0" smtClean="0"/>
              <a:t>(27)— Бабушка не наша. (28)Нам-то что? (29)Пусть сами разбираются…</a:t>
            </a:r>
          </a:p>
          <a:p>
            <a:pPr>
              <a:buNone/>
            </a:pPr>
            <a:r>
              <a:rPr lang="ru-RU" sz="2900" dirty="0" smtClean="0"/>
              <a:t>(30)Спустя много лет ты воспринял её боль как свою собственную. (31)С тех пор эти воспоминания для твоей души — открытая рана.</a:t>
            </a:r>
          </a:p>
          <a:p>
            <a:pPr>
              <a:buNone/>
            </a:pPr>
            <a:endParaRPr lang="ru-RU" sz="2900" dirty="0" smtClean="0"/>
          </a:p>
          <a:p>
            <a:pPr>
              <a:buNone/>
            </a:pPr>
            <a:r>
              <a:rPr lang="ru-RU" sz="2900" dirty="0" smtClean="0"/>
              <a:t>(Александр Костюнин «Земное притяжение») </a:t>
            </a:r>
          </a:p>
          <a:p>
            <a:endParaRPr lang="ru-RU" sz="29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578687"/>
          </a:xfrm>
        </p:spPr>
        <p:txBody>
          <a:bodyPr>
            <a:normAutofit fontScale="77500" lnSpcReduction="20000"/>
          </a:bodyPr>
          <a:lstStyle/>
          <a:p>
            <a:r>
              <a:rPr lang="ru-RU" b="1" dirty="0" smtClean="0"/>
              <a:t>Стиль А. Костюнина кажется намеренно простым. О сложном, о важном писатель говорит так, чтобы было понятно каждому. И всё же художественная проза А. Костюнина строится с использованием средств художественной выразительности: (А)_______(«на твоих глазах» в предложении 1, «изо всех сил» в предложении 11), (Б)_______(«досада накапливалась» в предложении 11, «осветила» в предложении 13, «открытая рана» в предложении 31), (В)_______(предложение 6), (Г)_______(«как живой» в предложении 15).</a:t>
            </a:r>
            <a:endParaRPr lang="ru-RU" dirty="0" smtClean="0"/>
          </a:p>
          <a:p>
            <a:pPr>
              <a:buNone/>
            </a:pPr>
            <a:r>
              <a:rPr lang="ru-RU" dirty="0" smtClean="0"/>
              <a:t> </a:t>
            </a:r>
          </a:p>
          <a:p>
            <a:r>
              <a:rPr lang="ru-RU" dirty="0" smtClean="0"/>
              <a:t>Список терминов:</a:t>
            </a:r>
            <a:br>
              <a:rPr lang="ru-RU" dirty="0" smtClean="0"/>
            </a:br>
            <a:r>
              <a:rPr lang="ru-RU" dirty="0" smtClean="0"/>
              <a:t>1) устойчивое выражение</a:t>
            </a:r>
            <a:br>
              <a:rPr lang="ru-RU" dirty="0" smtClean="0"/>
            </a:br>
            <a:r>
              <a:rPr lang="ru-RU" dirty="0" smtClean="0"/>
              <a:t>2) лексический повтор</a:t>
            </a:r>
            <a:br>
              <a:rPr lang="ru-RU" dirty="0" smtClean="0"/>
            </a:br>
            <a:r>
              <a:rPr lang="ru-RU" dirty="0" smtClean="0"/>
              <a:t>3) синтаксический параллелизм</a:t>
            </a:r>
            <a:br>
              <a:rPr lang="ru-RU" dirty="0" smtClean="0"/>
            </a:br>
            <a:r>
              <a:rPr lang="ru-RU" dirty="0" smtClean="0"/>
              <a:t>4) метафора</a:t>
            </a:r>
            <a:br>
              <a:rPr lang="ru-RU" dirty="0" smtClean="0"/>
            </a:br>
            <a:r>
              <a:rPr lang="ru-RU" dirty="0" smtClean="0"/>
              <a:t>5) метонимия</a:t>
            </a:r>
            <a:br>
              <a:rPr lang="ru-RU" dirty="0" smtClean="0"/>
            </a:br>
            <a:r>
              <a:rPr lang="ru-RU" dirty="0" smtClean="0"/>
              <a:t>6) сравнение</a:t>
            </a:r>
            <a:br>
              <a:rPr lang="ru-RU" dirty="0" smtClean="0"/>
            </a:br>
            <a:r>
              <a:rPr lang="ru-RU" dirty="0" smtClean="0"/>
              <a:t>7) эпитет</a:t>
            </a:r>
            <a:br>
              <a:rPr lang="ru-RU" dirty="0" smtClean="0"/>
            </a:br>
            <a:r>
              <a:rPr lang="ru-RU" dirty="0" smtClean="0"/>
              <a:t>8) парцелляция</a:t>
            </a:r>
            <a:br>
              <a:rPr lang="ru-RU" dirty="0" smtClean="0"/>
            </a:br>
            <a:r>
              <a:rPr lang="ru-RU" dirty="0" smtClean="0"/>
              <a:t>9) восклицательное предложение</a:t>
            </a:r>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62500" lnSpcReduction="20000"/>
          </a:bodyPr>
          <a:lstStyle/>
          <a:p>
            <a:r>
              <a:rPr lang="ru-RU" dirty="0" smtClean="0"/>
              <a:t>(1)В те отдалённые прежние времена приблизительно на том же уровне распада цивилизаций, какой мы наблюдаем сейчас, суровые обличающие пророки зарождались в народах, и потом босые, простоволосые идеи разгневанно, с мечом и факелом в руках, врывались в действительность, чтобы произвести необходимую санитарную чистку. (2)Природа слишком много потратила надежд и усилий на человека, чтобы так запросто и по-собачьи дать ему умереть. (3)Последний век машина цивилизации работала на критических скоростях с риском смертельной перегрузки. (4)Всё сильнее обжигала дыхание взвешенная в воздухе пыль нравственного износа. (5)Казалось бы, у наших современников нет оснований для особого пессимизма. (6)Ведь всё так планомерно движется вокруг. (7)Прогресс находится в добром здравии и рвётся вперёд на всём скаку. (8)Сверкают переполненные товарами витрины, по улицам движутся потоки прохожих, туристов, всяких наисовременнейших автомобилей. (9)Воздушные лайнеры за сутки преодолевают расстояния, на которые Марко Поло и Афанасию Никитину потребовалось по три года. (10)Весь мир оклеен увлекательными афишами, призывающими с помощью разных средств незаметно скоротать скуку жизни. (11)Музеев уже не хватает для передовых произведений искусства, а пытливые науки с чрезвычайным коэффициентом полезного действия прощупывают окружающую неизвестность, дабы извлечь оттуда пользу для дальнейших удовольствий. (12)У каждого в руках диковинные приборы, позволяющие общаться чуть ли не с Северным полюсом, которые навели бы ужас на наших ничего не смысливших в технике предков.</a:t>
            </a:r>
          </a:p>
          <a:p>
            <a:pPr>
              <a:buNone/>
            </a:pP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857916"/>
          </a:xfrm>
        </p:spPr>
        <p:txBody>
          <a:bodyPr>
            <a:normAutofit fontScale="62500" lnSpcReduction="20000"/>
          </a:bodyPr>
          <a:lstStyle/>
          <a:p>
            <a:pPr>
              <a:buNone/>
            </a:pPr>
            <a:r>
              <a:rPr lang="ru-RU" dirty="0" smtClean="0"/>
              <a:t>(13)Но посмотрите, как дрожат стрелки манометров, определяющих духовное благополучие в мире, как стелется горелый чад от перегретых под ногами, перенапряжённых проводов, как обжигает лицо не в меру раскалённый воздух, какие подозрительные гулы ползут по земле не только от пробуждения материков или зарождения новаторских идей, но и ещё от чего-то… (14)Нечто подобное испытываешь во сне, когда, подкравшись к двери, слышишь за нею скрытное, затаившееся дыхание какого-то неописуемого существа, которое только и ждёт момента вставить колено, чуть приоткроется малая щёлка, и ворваться к тебе в тёплое, обжитое жильё.</a:t>
            </a:r>
          </a:p>
          <a:p>
            <a:pPr>
              <a:buNone/>
            </a:pPr>
            <a:r>
              <a:rPr lang="ru-RU" dirty="0" smtClean="0"/>
              <a:t>(15)Такое впечатление, что человечество приблизилось к финалу отпущенной ему скромной вечности. (16)А наука, с разбегу пробившись сквозь нулевую фазу времени и физического бытия, ворвётся в иное, ещё не освоенное математическое пространство с переносом туда интеллектуальной столицы мироздания. (17)Очевидный теперь крах вчерашней эры завершится неминуемым пересмотром печально не оправдавшей себя парности Добра и Зла.</a:t>
            </a:r>
          </a:p>
          <a:p>
            <a:pPr>
              <a:buNone/>
            </a:pPr>
            <a:r>
              <a:rPr lang="ru-RU" dirty="0" smtClean="0"/>
              <a:t>(18)Знание помогает заглянуть в бездну, но не содержит указаний, как не сорваться в неё. (19)Самый же прогресс следует уподобить горению бикфордова шнура: счастье наше в том и состоит, что не видно, как мало осталось до заряда.</a:t>
            </a:r>
          </a:p>
          <a:p>
            <a:pPr>
              <a:buNone/>
            </a:pPr>
            <a:endParaRPr lang="ru-RU" dirty="0" smtClean="0"/>
          </a:p>
          <a:p>
            <a:r>
              <a:rPr lang="ru-RU" dirty="0" smtClean="0"/>
              <a:t>(По Л.М. Леонову*)</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5578687"/>
          </a:xfrm>
        </p:spPr>
        <p:txBody>
          <a:bodyPr>
            <a:normAutofit fontScale="77500" lnSpcReduction="20000"/>
          </a:bodyPr>
          <a:lstStyle/>
          <a:p>
            <a:r>
              <a:rPr lang="ru-RU" dirty="0" smtClean="0"/>
              <a:t>Напишите сочинение по прочитанному тексту.</a:t>
            </a:r>
          </a:p>
          <a:p>
            <a:r>
              <a:rPr lang="ru-RU" dirty="0" smtClean="0"/>
              <a:t>Сформулируйте и прокомментируйте одну из проблем, поставленных автором текста (избегайте чрезмерного цитирования).</a:t>
            </a:r>
          </a:p>
          <a:p>
            <a:r>
              <a:rPr lang="ru-RU" dirty="0" smtClean="0"/>
              <a:t>Сформулируйте позицию автора (рассказчика). Напишите, согласны или не согласны Вы с точкой зрения автора прочитанного текста. Объясните почему. Своё мнение аргументируйте, опираясь в первую очередь на</a:t>
            </a:r>
          </a:p>
          <a:p>
            <a:pPr>
              <a:buNone/>
            </a:pPr>
            <a:r>
              <a:rPr lang="ru-RU" dirty="0" smtClean="0"/>
              <a:t>читательский опыт, а также на знания и жизненные наблюдения</a:t>
            </a:r>
          </a:p>
          <a:p>
            <a:pPr>
              <a:buNone/>
            </a:pPr>
            <a:r>
              <a:rPr lang="ru-RU" dirty="0" smtClean="0"/>
              <a:t>(учитываются первые два аргумента).</a:t>
            </a:r>
          </a:p>
          <a:p>
            <a:r>
              <a:rPr lang="ru-RU" dirty="0" smtClean="0"/>
              <a:t>Объём сочинения – не менее 150 слов.</a:t>
            </a:r>
          </a:p>
          <a:p>
            <a:r>
              <a:rPr lang="ru-RU" dirty="0" smtClean="0"/>
              <a:t>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a:t>
            </a:r>
          </a:p>
          <a:p>
            <a:pPr>
              <a:buNone/>
            </a:pPr>
            <a:r>
              <a:rPr lang="ru-RU" dirty="0" smtClean="0"/>
              <a:t>комментариев, то такая работа оценивается нулём баллов.</a:t>
            </a:r>
          </a:p>
          <a:p>
            <a:r>
              <a:rPr lang="ru-RU" dirty="0" smtClean="0"/>
              <a:t>Сочинение пишите аккуратно, разборчивым почерком.</a:t>
            </a:r>
            <a:endParaRPr lang="ru-RU"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8229600" cy="5650125"/>
          </a:xfrm>
        </p:spPr>
        <p:txBody>
          <a:bodyPr>
            <a:normAutofit fontScale="62500" lnSpcReduction="20000"/>
          </a:bodyPr>
          <a:lstStyle/>
          <a:p>
            <a:r>
              <a:rPr lang="ru-RU" b="1" dirty="0" smtClean="0"/>
              <a:t>«Проза Л.М. Леонова поражает своей насыщенной образностью и</a:t>
            </a:r>
          </a:p>
          <a:p>
            <a:pPr>
              <a:buNone/>
            </a:pPr>
            <a:r>
              <a:rPr lang="ru-RU" b="1" dirty="0" smtClean="0"/>
              <a:t>тревожной интонацией. Писатель использует тропы: (А)_______ в</a:t>
            </a:r>
          </a:p>
          <a:p>
            <a:pPr>
              <a:buNone/>
            </a:pPr>
            <a:r>
              <a:rPr lang="ru-RU" b="1" dirty="0" smtClean="0"/>
              <a:t>большом количестве (например, «машина цивилизации» в предложении 3, «пыль нравственного износа» в предложении 4) и (Б)_______ (например, «весь мир оклеен…» в предложении 10), с которыми органически сочетаются лексические средства: (В)________ («нулевую фазу» в предложении 16, «бикфордов шнур» в предложении 19), чтобы показать парадоксальность современной жизни. А такой троп, как (Г)_______ («</a:t>
            </a:r>
            <a:r>
              <a:rPr lang="ru-RU" b="1" i="1" dirty="0" smtClean="0"/>
              <a:t>неописуемого существа» в предложении 14), помогает </a:t>
            </a:r>
            <a:r>
              <a:rPr lang="ru-RU" b="1" dirty="0" smtClean="0"/>
              <a:t>передать тревогу писателя».</a:t>
            </a:r>
          </a:p>
          <a:p>
            <a:pPr>
              <a:buNone/>
            </a:pPr>
            <a:endParaRPr lang="ru-RU" b="1" dirty="0" smtClean="0"/>
          </a:p>
          <a:p>
            <a:r>
              <a:rPr lang="ru-RU" dirty="0" smtClean="0"/>
              <a:t>Список терминов:</a:t>
            </a:r>
          </a:p>
          <a:p>
            <a:r>
              <a:rPr lang="ru-RU" dirty="0" smtClean="0"/>
              <a:t>1) сравнительные обороты</a:t>
            </a:r>
          </a:p>
          <a:p>
            <a:r>
              <a:rPr lang="ru-RU" dirty="0" smtClean="0"/>
              <a:t>2) метафоры</a:t>
            </a:r>
          </a:p>
          <a:p>
            <a:r>
              <a:rPr lang="ru-RU" dirty="0" smtClean="0"/>
              <a:t>3) гипербола</a:t>
            </a:r>
          </a:p>
          <a:p>
            <a:r>
              <a:rPr lang="ru-RU" dirty="0" smtClean="0"/>
              <a:t>4) фразеологизмы</a:t>
            </a:r>
          </a:p>
          <a:p>
            <a:r>
              <a:rPr lang="ru-RU" dirty="0" smtClean="0"/>
              <a:t>5) термины</a:t>
            </a:r>
          </a:p>
          <a:p>
            <a:r>
              <a:rPr lang="ru-RU" dirty="0" smtClean="0"/>
              <a:t>6) лексический повтор</a:t>
            </a:r>
          </a:p>
          <a:p>
            <a:r>
              <a:rPr lang="ru-RU" dirty="0" smtClean="0"/>
              <a:t>7) противопоставление</a:t>
            </a:r>
          </a:p>
          <a:p>
            <a:r>
              <a:rPr lang="ru-RU" dirty="0" smtClean="0"/>
              <a:t>8) ряды однородных членов</a:t>
            </a:r>
          </a:p>
          <a:p>
            <a:r>
              <a:rPr lang="ru-RU" dirty="0" smtClean="0"/>
              <a:t>9) эпитет</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364373"/>
          </a:xfrm>
        </p:spPr>
        <p:txBody>
          <a:bodyPr/>
          <a:lstStyle/>
          <a:p>
            <a:r>
              <a:rPr lang="ru-RU" dirty="0" smtClean="0"/>
              <a:t>В каком варианте ответа правильно указаны все цифры, на месте </a:t>
            </a:r>
            <a:r>
              <a:rPr lang="ru-RU" dirty="0" smtClean="0"/>
              <a:t>которых пишется </a:t>
            </a:r>
            <a:r>
              <a:rPr lang="ru-RU" dirty="0" smtClean="0"/>
              <a:t>одна буква Н</a:t>
            </a:r>
            <a:r>
              <a:rPr lang="ru-RU" dirty="0" smtClean="0"/>
              <a:t>?</a:t>
            </a:r>
          </a:p>
          <a:p>
            <a:endParaRPr lang="ru-RU" dirty="0" smtClean="0"/>
          </a:p>
          <a:p>
            <a:r>
              <a:rPr lang="ru-RU" b="1" dirty="0" smtClean="0"/>
              <a:t>Среди развалин древнего города на прочных столбах </a:t>
            </a:r>
            <a:r>
              <a:rPr lang="ru-RU" b="1" dirty="0" err="1" smtClean="0"/>
              <a:t>установле</a:t>
            </a:r>
            <a:r>
              <a:rPr lang="ru-RU" b="1" dirty="0" smtClean="0"/>
              <a:t>(1)</a:t>
            </a:r>
            <a:r>
              <a:rPr lang="ru-RU" b="1" dirty="0" err="1" smtClean="0"/>
              <a:t>ы</a:t>
            </a:r>
            <a:r>
              <a:rPr lang="ru-RU" b="1" dirty="0" smtClean="0"/>
              <a:t> колокола </a:t>
            </a:r>
            <a:r>
              <a:rPr lang="ru-RU" b="1" dirty="0" smtClean="0"/>
              <a:t>с </a:t>
            </a:r>
            <a:r>
              <a:rPr lang="ru-RU" b="1" dirty="0" err="1" smtClean="0"/>
              <a:t>высече</a:t>
            </a:r>
            <a:r>
              <a:rPr lang="ru-RU" b="1" dirty="0" smtClean="0"/>
              <a:t>(2)</a:t>
            </a:r>
            <a:r>
              <a:rPr lang="ru-RU" b="1" dirty="0" err="1" smtClean="0"/>
              <a:t>ыми</a:t>
            </a:r>
            <a:r>
              <a:rPr lang="ru-RU" b="1" dirty="0" smtClean="0"/>
              <a:t> на них </a:t>
            </a:r>
            <a:r>
              <a:rPr lang="ru-RU" b="1" dirty="0" err="1" smtClean="0"/>
              <a:t>подли</a:t>
            </a:r>
            <a:r>
              <a:rPr lang="ru-RU" b="1" dirty="0" smtClean="0"/>
              <a:t>(3)</a:t>
            </a:r>
            <a:r>
              <a:rPr lang="ru-RU" b="1" dirty="0" err="1" smtClean="0"/>
              <a:t>ыми</a:t>
            </a:r>
            <a:r>
              <a:rPr lang="ru-RU" b="1" dirty="0" smtClean="0"/>
              <a:t> греческими письменами.</a:t>
            </a:r>
          </a:p>
          <a:p>
            <a:r>
              <a:rPr lang="ru-RU" b="1" dirty="0" smtClean="0"/>
              <a:t>В </a:t>
            </a:r>
            <a:r>
              <a:rPr lang="ru-RU" b="1" dirty="0" err="1" smtClean="0"/>
              <a:t>студё</a:t>
            </a:r>
            <a:r>
              <a:rPr lang="ru-RU" b="1" dirty="0" smtClean="0"/>
              <a:t>(4)</a:t>
            </a:r>
            <a:r>
              <a:rPr lang="ru-RU" b="1" dirty="0" err="1" smtClean="0"/>
              <a:t>ые</a:t>
            </a:r>
            <a:r>
              <a:rPr lang="ru-RU" b="1" dirty="0" smtClean="0"/>
              <a:t> осенние туманы эти колокола заменяли морякам маяк.</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4864307"/>
          </a:xfrm>
        </p:spPr>
        <p:txBody>
          <a:bodyPr/>
          <a:lstStyle/>
          <a:p>
            <a:r>
              <a:rPr lang="ru-RU" dirty="0" smtClean="0"/>
              <a:t>В каком ряду во всех словах пропущена безударная проверяемая </a:t>
            </a:r>
            <a:r>
              <a:rPr lang="ru-RU" dirty="0" smtClean="0"/>
              <a:t>гласная корня?</a:t>
            </a:r>
          </a:p>
          <a:p>
            <a:endParaRPr lang="ru-RU" dirty="0" smtClean="0"/>
          </a:p>
          <a:p>
            <a:r>
              <a:rPr lang="ru-RU" dirty="0" smtClean="0"/>
              <a:t> </a:t>
            </a:r>
            <a:r>
              <a:rPr lang="ru-RU" dirty="0" smtClean="0"/>
              <a:t>рез..</a:t>
            </a:r>
            <a:r>
              <a:rPr lang="ru-RU" dirty="0" err="1" smtClean="0"/>
              <a:t>денция</a:t>
            </a:r>
            <a:r>
              <a:rPr lang="ru-RU" dirty="0" smtClean="0"/>
              <a:t>, </a:t>
            </a:r>
            <a:r>
              <a:rPr lang="ru-RU" dirty="0" err="1" smtClean="0"/>
              <a:t>увл</a:t>
            </a:r>
            <a:r>
              <a:rPr lang="ru-RU" dirty="0" smtClean="0"/>
              <a:t>..</a:t>
            </a:r>
            <a:r>
              <a:rPr lang="ru-RU" dirty="0" err="1" smtClean="0"/>
              <a:t>каться</a:t>
            </a:r>
            <a:r>
              <a:rPr lang="ru-RU" dirty="0" smtClean="0"/>
              <a:t>, соч..</a:t>
            </a:r>
            <a:r>
              <a:rPr lang="ru-RU" dirty="0" err="1" smtClean="0"/>
              <a:t>тание</a:t>
            </a:r>
            <a:endParaRPr lang="ru-RU" dirty="0" smtClean="0"/>
          </a:p>
          <a:p>
            <a:r>
              <a:rPr lang="ru-RU" dirty="0" smtClean="0"/>
              <a:t> </a:t>
            </a:r>
            <a:r>
              <a:rPr lang="ru-RU" dirty="0" smtClean="0"/>
              <a:t>п..</a:t>
            </a:r>
            <a:r>
              <a:rPr lang="ru-RU" dirty="0" err="1" smtClean="0"/>
              <a:t>стреть</a:t>
            </a:r>
            <a:r>
              <a:rPr lang="ru-RU" dirty="0" smtClean="0"/>
              <a:t>, </a:t>
            </a:r>
            <a:r>
              <a:rPr lang="ru-RU" dirty="0" err="1" smtClean="0"/>
              <a:t>заб</a:t>
            </a:r>
            <a:r>
              <a:rPr lang="ru-RU" dirty="0" smtClean="0"/>
              <a:t>..</a:t>
            </a:r>
            <a:r>
              <a:rPr lang="ru-RU" dirty="0" err="1" smtClean="0"/>
              <a:t>стовка</a:t>
            </a:r>
            <a:r>
              <a:rPr lang="ru-RU" dirty="0" smtClean="0"/>
              <a:t>, </a:t>
            </a:r>
            <a:r>
              <a:rPr lang="ru-RU" dirty="0" err="1" smtClean="0"/>
              <a:t>забл</a:t>
            </a:r>
            <a:r>
              <a:rPr lang="ru-RU" dirty="0" smtClean="0"/>
              <a:t>..стал</a:t>
            </a:r>
          </a:p>
          <a:p>
            <a:r>
              <a:rPr lang="ru-RU" dirty="0" smtClean="0"/>
              <a:t> </a:t>
            </a:r>
            <a:r>
              <a:rPr lang="ru-RU" dirty="0" smtClean="0"/>
              <a:t>перс..</a:t>
            </a:r>
            <a:r>
              <a:rPr lang="ru-RU" dirty="0" err="1" smtClean="0"/>
              <a:t>наж</a:t>
            </a:r>
            <a:r>
              <a:rPr lang="ru-RU" dirty="0" smtClean="0"/>
              <a:t>, </a:t>
            </a:r>
            <a:r>
              <a:rPr lang="ru-RU" dirty="0" err="1" smtClean="0"/>
              <a:t>сц</a:t>
            </a:r>
            <a:r>
              <a:rPr lang="ru-RU" dirty="0" smtClean="0"/>
              <a:t>..</a:t>
            </a:r>
            <a:r>
              <a:rPr lang="ru-RU" dirty="0" err="1" smtClean="0"/>
              <a:t>пление</a:t>
            </a:r>
            <a:r>
              <a:rPr lang="ru-RU" dirty="0" smtClean="0"/>
              <a:t>, </a:t>
            </a:r>
            <a:r>
              <a:rPr lang="ru-RU" dirty="0" err="1" smtClean="0"/>
              <a:t>скр</a:t>
            </a:r>
            <a:r>
              <a:rPr lang="ru-RU" dirty="0" smtClean="0"/>
              <a:t>..</a:t>
            </a:r>
            <a:r>
              <a:rPr lang="ru-RU" dirty="0" err="1" smtClean="0"/>
              <a:t>пучий</a:t>
            </a:r>
            <a:endParaRPr lang="ru-RU" dirty="0" smtClean="0"/>
          </a:p>
          <a:p>
            <a:r>
              <a:rPr lang="ru-RU" dirty="0" smtClean="0"/>
              <a:t> </a:t>
            </a:r>
            <a:r>
              <a:rPr lang="ru-RU" dirty="0" err="1" smtClean="0"/>
              <a:t>ур</a:t>
            </a:r>
            <a:r>
              <a:rPr lang="ru-RU" dirty="0" smtClean="0"/>
              <a:t>..</a:t>
            </a:r>
            <a:r>
              <a:rPr lang="ru-RU" dirty="0" err="1" smtClean="0"/>
              <a:t>внение</a:t>
            </a:r>
            <a:r>
              <a:rPr lang="ru-RU" dirty="0" smtClean="0"/>
              <a:t>, анн..</a:t>
            </a:r>
            <a:r>
              <a:rPr lang="ru-RU" dirty="0" err="1" smtClean="0"/>
              <a:t>тация</a:t>
            </a:r>
            <a:r>
              <a:rPr lang="ru-RU" dirty="0" smtClean="0"/>
              <a:t>, сл..</a:t>
            </a:r>
            <a:r>
              <a:rPr lang="ru-RU" dirty="0" err="1" smtClean="0"/>
              <a:t>варный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4864307"/>
          </a:xfrm>
        </p:spPr>
        <p:txBody>
          <a:bodyPr/>
          <a:lstStyle/>
          <a:p>
            <a:r>
              <a:rPr lang="ru-RU" dirty="0" smtClean="0"/>
              <a:t>В каком ряду во всех словах пропущена одна и та же буква</a:t>
            </a:r>
            <a:r>
              <a:rPr lang="ru-RU" dirty="0" smtClean="0"/>
              <a:t>?</a:t>
            </a:r>
          </a:p>
          <a:p>
            <a:pPr>
              <a:buNone/>
            </a:pPr>
            <a:endParaRPr lang="ru-RU" dirty="0" smtClean="0"/>
          </a:p>
          <a:p>
            <a:r>
              <a:rPr lang="ru-RU" dirty="0" smtClean="0"/>
              <a:t> </a:t>
            </a:r>
            <a:r>
              <a:rPr lang="ru-RU" dirty="0" smtClean="0"/>
              <a:t>о..бросить, по..тяжки, на..кусанный</a:t>
            </a:r>
          </a:p>
          <a:p>
            <a:r>
              <a:rPr lang="ru-RU" dirty="0" smtClean="0"/>
              <a:t>пр</a:t>
            </a:r>
            <a:r>
              <a:rPr lang="ru-RU" dirty="0" smtClean="0"/>
              <a:t>..возносить, пр..мудрый, пр..следовать</a:t>
            </a:r>
          </a:p>
          <a:p>
            <a:r>
              <a:rPr lang="ru-RU" dirty="0" smtClean="0"/>
              <a:t> </a:t>
            </a:r>
            <a:r>
              <a:rPr lang="ru-RU" dirty="0" err="1" smtClean="0"/>
              <a:t>дез</a:t>
            </a:r>
            <a:r>
              <a:rPr lang="ru-RU" dirty="0" smtClean="0"/>
              <a:t>..</a:t>
            </a:r>
            <a:r>
              <a:rPr lang="ru-RU" dirty="0" err="1" smtClean="0"/>
              <a:t>нформация</a:t>
            </a:r>
            <a:r>
              <a:rPr lang="ru-RU" dirty="0" smtClean="0"/>
              <a:t>, пред..</a:t>
            </a:r>
            <a:r>
              <a:rPr lang="ru-RU" dirty="0" err="1" smtClean="0"/>
              <a:t>стория</a:t>
            </a:r>
            <a:r>
              <a:rPr lang="ru-RU" dirty="0" smtClean="0"/>
              <a:t>, без..</a:t>
            </a:r>
            <a:r>
              <a:rPr lang="ru-RU" dirty="0" err="1" smtClean="0"/>
              <a:t>скусный</a:t>
            </a:r>
            <a:endParaRPr lang="ru-RU" dirty="0" smtClean="0"/>
          </a:p>
          <a:p>
            <a:r>
              <a:rPr lang="ru-RU" dirty="0" smtClean="0"/>
              <a:t> </a:t>
            </a:r>
            <a:r>
              <a:rPr lang="ru-RU" dirty="0" err="1" smtClean="0"/>
              <a:t>бе</a:t>
            </a:r>
            <a:r>
              <a:rPr lang="ru-RU" dirty="0" smtClean="0"/>
              <a:t>..</a:t>
            </a:r>
            <a:r>
              <a:rPr lang="ru-RU" dirty="0" err="1" smtClean="0"/>
              <a:t>брежный</a:t>
            </a:r>
            <a:r>
              <a:rPr lang="ru-RU" dirty="0" smtClean="0"/>
              <a:t>, и..точить, </a:t>
            </a:r>
            <a:r>
              <a:rPr lang="ru-RU" dirty="0" err="1" smtClean="0"/>
              <a:t>бе</a:t>
            </a:r>
            <a:r>
              <a:rPr lang="ru-RU" dirty="0" smtClean="0"/>
              <a:t>..ценный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В каком варианте ответа правильно указаны все слова, где </a:t>
            </a:r>
            <a:r>
              <a:rPr lang="ru-RU" dirty="0" smtClean="0"/>
              <a:t>пропущена буква </a:t>
            </a:r>
            <a:r>
              <a:rPr lang="ru-RU" dirty="0" smtClean="0"/>
              <a:t>И</a:t>
            </a:r>
            <a:r>
              <a:rPr lang="ru-RU" dirty="0" smtClean="0"/>
              <a:t>?</a:t>
            </a:r>
          </a:p>
          <a:p>
            <a:endParaRPr lang="ru-RU" dirty="0" smtClean="0"/>
          </a:p>
          <a:p>
            <a:pPr>
              <a:buNone/>
            </a:pPr>
            <a:endParaRPr lang="ru-RU" dirty="0" smtClean="0"/>
          </a:p>
          <a:p>
            <a:r>
              <a:rPr lang="ru-RU" b="1" dirty="0" smtClean="0"/>
              <a:t> </a:t>
            </a:r>
            <a:r>
              <a:rPr lang="ru-RU" b="1" dirty="0" err="1" smtClean="0"/>
              <a:t>тюл</a:t>
            </a:r>
            <a:r>
              <a:rPr lang="ru-RU" b="1" dirty="0" smtClean="0"/>
              <a:t>..вый</a:t>
            </a:r>
          </a:p>
          <a:p>
            <a:r>
              <a:rPr lang="ru-RU" b="1" dirty="0" smtClean="0"/>
              <a:t> </a:t>
            </a:r>
            <a:r>
              <a:rPr lang="ru-RU" b="1" dirty="0" err="1" smtClean="0"/>
              <a:t>претерп</a:t>
            </a:r>
            <a:r>
              <a:rPr lang="ru-RU" b="1" dirty="0" smtClean="0"/>
              <a:t>..</a:t>
            </a:r>
            <a:r>
              <a:rPr lang="ru-RU" b="1" dirty="0" err="1" smtClean="0"/>
              <a:t>вающий</a:t>
            </a:r>
            <a:endParaRPr lang="ru-RU" b="1" dirty="0" smtClean="0"/>
          </a:p>
          <a:p>
            <a:r>
              <a:rPr lang="ru-RU" b="1" dirty="0" smtClean="0"/>
              <a:t> </a:t>
            </a:r>
            <a:r>
              <a:rPr lang="ru-RU" b="1" dirty="0" err="1" smtClean="0"/>
              <a:t>подмиг</a:t>
            </a:r>
            <a:r>
              <a:rPr lang="ru-RU" b="1" dirty="0" smtClean="0"/>
              <a:t>..</a:t>
            </a:r>
            <a:r>
              <a:rPr lang="ru-RU" b="1" dirty="0" err="1" smtClean="0"/>
              <a:t>вать</a:t>
            </a:r>
            <a:endParaRPr lang="ru-RU" b="1" dirty="0" smtClean="0"/>
          </a:p>
          <a:p>
            <a:r>
              <a:rPr lang="ru-RU" b="1" dirty="0" err="1" smtClean="0"/>
              <a:t>заманч</a:t>
            </a:r>
            <a:r>
              <a:rPr lang="ru-RU" b="1" dirty="0" smtClean="0"/>
              <a:t>..вый</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85728"/>
            <a:ext cx="8229600" cy="5721563"/>
          </a:xfrm>
        </p:spPr>
        <p:txBody>
          <a:bodyPr>
            <a:normAutofit fontScale="62500" lnSpcReduction="20000"/>
          </a:bodyPr>
          <a:lstStyle/>
          <a:p>
            <a:r>
              <a:rPr lang="ru-RU" dirty="0" smtClean="0"/>
              <a:t>ПРЕДЛОЖЕНИЯ</a:t>
            </a:r>
          </a:p>
          <a:p>
            <a:r>
              <a:rPr lang="ru-RU" dirty="0" smtClean="0"/>
              <a:t>А) Возможно, замедление развития ветроэнергетики в Европе связано с кризисом, разразившийся в 2008 году.</a:t>
            </a:r>
          </a:p>
          <a:p>
            <a:r>
              <a:rPr lang="ru-RU" dirty="0" smtClean="0"/>
              <a:t>Б) Первая стая гусей долетели до острова Врангеля на неделю раньше обычного.</a:t>
            </a:r>
          </a:p>
          <a:p>
            <a:r>
              <a:rPr lang="ru-RU" dirty="0" smtClean="0"/>
              <a:t>В) Шум, крики, плач — всеми этими звуками город был переполнен: они неслись отовсюду.</a:t>
            </a:r>
            <a:br>
              <a:rPr lang="ru-RU" dirty="0" smtClean="0"/>
            </a:br>
            <a:r>
              <a:rPr lang="ru-RU" dirty="0" smtClean="0"/>
              <a:t/>
            </a:r>
            <a:br>
              <a:rPr lang="ru-RU" dirty="0" smtClean="0"/>
            </a:br>
            <a:r>
              <a:rPr lang="ru-RU" dirty="0" smtClean="0"/>
              <a:t>Г) Бабушка сказала, что не дам вам есть, пока не уберёте комнату.</a:t>
            </a:r>
            <a:br>
              <a:rPr lang="ru-RU" dirty="0" smtClean="0"/>
            </a:br>
            <a:r>
              <a:rPr lang="ru-RU" dirty="0" smtClean="0"/>
              <a:t/>
            </a:r>
            <a:br>
              <a:rPr lang="ru-RU" dirty="0" smtClean="0"/>
            </a:br>
            <a:r>
              <a:rPr lang="ru-RU" dirty="0" smtClean="0"/>
              <a:t>Д) Приехав в Москву, у него началась полоса неудач</a:t>
            </a:r>
            <a:r>
              <a:rPr lang="ru-RU" dirty="0" smtClean="0"/>
              <a:t>.</a:t>
            </a:r>
          </a:p>
          <a:p>
            <a:pPr>
              <a:buNone/>
            </a:pPr>
            <a:endParaRPr lang="ru-RU" dirty="0" smtClean="0"/>
          </a:p>
          <a:p>
            <a:r>
              <a:rPr lang="ru-RU" dirty="0" smtClean="0"/>
              <a:t>ГРАММАТИЧЕСКИЕ ОШИБКИ</a:t>
            </a:r>
          </a:p>
          <a:p>
            <a:r>
              <a:rPr lang="ru-RU" dirty="0" smtClean="0"/>
              <a:t>1) неправильное употребление падежной формы существительного с предлогом</a:t>
            </a:r>
          </a:p>
          <a:p>
            <a:r>
              <a:rPr lang="ru-RU" dirty="0" smtClean="0"/>
              <a:t>2) нарушение связи между подлежащим и сказуемым</a:t>
            </a:r>
          </a:p>
          <a:p>
            <a:r>
              <a:rPr lang="ru-RU" dirty="0" smtClean="0"/>
              <a:t>3) нарушение в построении предложения с несогласованным приложением</a:t>
            </a:r>
          </a:p>
          <a:p>
            <a:r>
              <a:rPr lang="ru-RU" dirty="0" smtClean="0"/>
              <a:t>4) ошибка в построении предложения с однородными членами</a:t>
            </a:r>
          </a:p>
          <a:p>
            <a:r>
              <a:rPr lang="ru-RU" dirty="0" smtClean="0"/>
              <a:t>5) неправильное построение предложения с деепричастным оборотом</a:t>
            </a:r>
          </a:p>
          <a:p>
            <a:r>
              <a:rPr lang="ru-RU" dirty="0" smtClean="0"/>
              <a:t>6) нарушение в построении предложения с причастным оборотом</a:t>
            </a:r>
          </a:p>
          <a:p>
            <a:r>
              <a:rPr lang="ru-RU" dirty="0" smtClean="0"/>
              <a:t>7) ошибка в предложении с косвенной речью</a:t>
            </a:r>
          </a:p>
          <a:p>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93</TotalTime>
  <Words>3553</Words>
  <Application>Microsoft Office PowerPoint</Application>
  <PresentationFormat>Экран (4:3)</PresentationFormat>
  <Paragraphs>301</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Открытая</vt:lpstr>
      <vt:lpstr>ЕГЭ 11 класс</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vector>
  </TitlesOfParts>
  <Company>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11 класс</dc:title>
  <dc:creator>user</dc:creator>
  <cp:lastModifiedBy>user</cp:lastModifiedBy>
  <cp:revision>10</cp:revision>
  <dcterms:created xsi:type="dcterms:W3CDTF">2015-01-05T12:22:23Z</dcterms:created>
  <dcterms:modified xsi:type="dcterms:W3CDTF">2015-01-06T12:12:08Z</dcterms:modified>
</cp:coreProperties>
</file>