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6600"/>
    <a:srgbClr val="FF9966"/>
    <a:srgbClr val="CC6600"/>
    <a:srgbClr val="00FF00"/>
    <a:srgbClr val="CC0099"/>
    <a:srgbClr val="3399FF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62" autoAdjust="0"/>
    <p:restoredTop sz="94660"/>
  </p:normalViewPr>
  <p:slideViewPr>
    <p:cSldViewPr>
      <p:cViewPr varScale="1">
        <p:scale>
          <a:sx n="106" d="100"/>
          <a:sy n="106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fld id="{68A26FFA-789A-4BD2-BAD9-376C3D9ACFF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65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5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5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65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fld id="{2FA86D87-886B-4A81-89B5-916921DEAF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12590-BEF3-42B2-839A-0AD73ADEA96D}" type="slidenum">
              <a:rPr lang="ru-RU"/>
              <a:pPr/>
              <a:t>1</a:t>
            </a:fld>
            <a:endParaRPr lang="ru-RU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6D70D-1E5B-46BB-9C8C-8E81730B64C4}" type="slidenum">
              <a:rPr lang="ru-RU"/>
              <a:pPr/>
              <a:t>10</a:t>
            </a:fld>
            <a:endParaRPr lang="ru-RU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73AD3-390F-41DE-8718-86C28F7AA537}" type="slidenum">
              <a:rPr lang="ru-RU"/>
              <a:pPr/>
              <a:t>11</a:t>
            </a:fld>
            <a:endParaRPr lang="ru-RU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A6F56-1A15-4CB7-AC42-0AACFA05741B}" type="slidenum">
              <a:rPr lang="ru-RU"/>
              <a:pPr/>
              <a:t>12</a:t>
            </a:fld>
            <a:endParaRPr lang="ru-RU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58A84-2EE3-4366-AC49-DFBBAEFD35E7}" type="slidenum">
              <a:rPr lang="ru-RU"/>
              <a:pPr/>
              <a:t>13</a:t>
            </a:fld>
            <a:endParaRPr lang="ru-R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3A6A1-BBAA-4B11-8578-398B9A7B5519}" type="slidenum">
              <a:rPr lang="ru-RU"/>
              <a:pPr/>
              <a:t>14</a:t>
            </a:fld>
            <a:endParaRPr lang="ru-RU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E2CC3-DC04-44F4-B349-56A2C58C32CC}" type="slidenum">
              <a:rPr lang="ru-RU"/>
              <a:pPr/>
              <a:t>15</a:t>
            </a:fld>
            <a:endParaRPr lang="ru-RU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4A3F79-E1C9-4386-BE8E-6B1BAC06E43E}" type="slidenum">
              <a:rPr lang="ru-RU"/>
              <a:pPr/>
              <a:t>16</a:t>
            </a:fld>
            <a:endParaRPr lang="ru-RU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1DA10-BC74-4F28-8511-D3410A894E06}" type="slidenum">
              <a:rPr lang="ru-RU"/>
              <a:pPr/>
              <a:t>17</a:t>
            </a:fld>
            <a:endParaRPr lang="ru-RU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97051-F237-4735-A7EF-D50CF83471C1}" type="slidenum">
              <a:rPr lang="ru-RU"/>
              <a:pPr/>
              <a:t>18</a:t>
            </a:fld>
            <a:endParaRPr lang="ru-RU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EF5ED-34F2-4358-B299-EC2327E06D56}" type="slidenum">
              <a:rPr lang="ru-RU"/>
              <a:pPr/>
              <a:t>19</a:t>
            </a:fld>
            <a:endParaRPr lang="ru-RU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CFEB9-BAF8-49D6-B05C-03FF0F461EE1}" type="slidenum">
              <a:rPr lang="ru-RU"/>
              <a:pPr/>
              <a:t>2</a:t>
            </a:fld>
            <a:endParaRPr lang="ru-RU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C64D4-3D8C-4C30-91FB-FF193EA263EC}" type="slidenum">
              <a:rPr lang="ru-RU"/>
              <a:pPr/>
              <a:t>20</a:t>
            </a:fld>
            <a:endParaRPr lang="ru-RU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CB3E0-880E-4593-AFD4-285E362BE928}" type="slidenum">
              <a:rPr lang="ru-RU"/>
              <a:pPr/>
              <a:t>21</a:t>
            </a:fld>
            <a:endParaRPr lang="ru-RU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9AE0C-D233-4AB8-A104-201B5C7C476A}" type="slidenum">
              <a:rPr lang="ru-RU"/>
              <a:pPr/>
              <a:t>22</a:t>
            </a:fld>
            <a:endParaRPr lang="ru-RU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21A1F-DA3D-4355-B193-CA287D1E8171}" type="slidenum">
              <a:rPr lang="ru-RU"/>
              <a:pPr/>
              <a:t>23</a:t>
            </a:fld>
            <a:endParaRPr lang="ru-R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3B72F-5245-469C-B2DE-187798E03ECD}" type="slidenum">
              <a:rPr lang="ru-RU"/>
              <a:pPr/>
              <a:t>24</a:t>
            </a:fld>
            <a:endParaRPr lang="ru-RU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31647-E5C4-4720-A910-C63C457467E0}" type="slidenum">
              <a:rPr lang="ru-RU"/>
              <a:pPr/>
              <a:t>25</a:t>
            </a:fld>
            <a:endParaRPr lang="ru-R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68D7F-D730-4592-B7D1-D42575BCFB7C}" type="slidenum">
              <a:rPr lang="ru-RU"/>
              <a:pPr/>
              <a:t>26</a:t>
            </a:fld>
            <a:endParaRPr lang="ru-RU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A2BED-A97A-4510-BDA9-6351A40D7920}" type="slidenum">
              <a:rPr lang="ru-RU"/>
              <a:pPr/>
              <a:t>27</a:t>
            </a:fld>
            <a:endParaRPr lang="ru-RU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A3B5C-985A-42EC-9256-4780844B6198}" type="slidenum">
              <a:rPr lang="ru-RU"/>
              <a:pPr/>
              <a:t>28</a:t>
            </a:fld>
            <a:endParaRPr lang="ru-RU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12B03E-33A2-407C-BD68-5F9AC949AF01}" type="slidenum">
              <a:rPr lang="ru-RU"/>
              <a:pPr/>
              <a:t>29</a:t>
            </a:fld>
            <a:endParaRPr lang="ru-RU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B88A4-C0F5-4512-BC66-1B9B92E86A98}" type="slidenum">
              <a:rPr lang="ru-RU"/>
              <a:pPr/>
              <a:t>3</a:t>
            </a:fld>
            <a:endParaRPr lang="ru-RU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DB894-4631-40F2-8CD6-40E7BC2D616A}" type="slidenum">
              <a:rPr lang="ru-RU"/>
              <a:pPr/>
              <a:t>30</a:t>
            </a:fld>
            <a:endParaRPr lang="ru-RU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15CC1-CED2-4A41-B462-05BD50E5D54A}" type="slidenum">
              <a:rPr lang="ru-RU"/>
              <a:pPr/>
              <a:t>31</a:t>
            </a:fld>
            <a:endParaRPr lang="ru-RU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2366D-FC6B-44E8-B4EE-7A998D6E9994}" type="slidenum">
              <a:rPr lang="ru-RU"/>
              <a:pPr/>
              <a:t>32</a:t>
            </a:fld>
            <a:endParaRPr lang="ru-RU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3EF56-50D6-4D18-A9ED-C27674570362}" type="slidenum">
              <a:rPr lang="ru-RU"/>
              <a:pPr/>
              <a:t>33</a:t>
            </a:fld>
            <a:endParaRPr lang="ru-R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F5911-F939-4858-B18B-4B4C7F547256}" type="slidenum">
              <a:rPr lang="ru-RU"/>
              <a:pPr/>
              <a:t>4</a:t>
            </a:fld>
            <a:endParaRPr lang="ru-RU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8304D-EA07-45E9-884B-DFE503CCCC88}" type="slidenum">
              <a:rPr lang="ru-RU"/>
              <a:pPr/>
              <a:t>5</a:t>
            </a:fld>
            <a:endParaRPr lang="ru-RU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0A9FB-0A54-4E70-B3FD-EF20BA26797C}" type="slidenum">
              <a:rPr lang="ru-RU"/>
              <a:pPr/>
              <a:t>6</a:t>
            </a:fld>
            <a:endParaRPr lang="ru-RU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21274-97FE-45D3-9B9F-81A78754D73A}" type="slidenum">
              <a:rPr lang="ru-RU"/>
              <a:pPr/>
              <a:t>7</a:t>
            </a:fld>
            <a:endParaRPr lang="ru-RU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A6656-3200-49DB-B1B6-16BB3827BE4A}" type="slidenum">
              <a:rPr lang="ru-RU"/>
              <a:pPr/>
              <a:t>8</a:t>
            </a:fld>
            <a:endParaRPr lang="ru-RU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BBA3F-0031-45B3-BB6D-DFA910FB4F92}" type="slidenum">
              <a:rPr lang="ru-RU"/>
              <a:pPr/>
              <a:t>9</a:t>
            </a:fld>
            <a:endParaRPr lang="ru-RU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F8456-D370-4077-8D3F-3CD9F7D6D5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11D5F-6020-466A-8A05-8B28A0CF48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914B9-6990-4ACF-97EA-9C1F8CC359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9F788-8DB3-44AB-8559-A7DA735A3C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FB994-08D9-4F8B-A3B6-8576A3E599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4E7BF-9FFC-4502-BA6A-435E7A92C2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D25F4-BE9B-4E19-836D-E55CD91B9C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1327F-3FCF-4BCA-99FF-04F5D793C2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DFBEF-8106-4BD9-902C-A856116BCF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FFE98-D4C9-4536-90A9-703EF20E80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43FBF-62D3-4261-946B-69CA91B2CC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28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28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+mn-lt"/>
              </a:defRPr>
            </a:lvl1pPr>
          </a:lstStyle>
          <a:p>
            <a:fld id="{5FEE3A28-78E5-40E2-AB93-5998E0A1D47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5%20&#1082;&#1083;&#1072;&#1089;&#1089;\&#1083;&#1080;&#1090;&#1077;&#1088;&#1072;&#1090;&#1091;&#1088;&#1072;\&#1041;&#1072;&#1088;&#1073;&#1072;&#1088;&#1080;&#1082;&#1080;%20-%20&#1076;&#1088;&#1091;&#1079;&#1100;&#1103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image" Target="../media/image4.jpeg"/><Relationship Id="rId21" Type="http://schemas.openxmlformats.org/officeDocument/2006/relationships/slide" Target="slide20.xml"/><Relationship Id="rId34" Type="http://schemas.openxmlformats.org/officeDocument/2006/relationships/slide" Target="slide33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33" Type="http://schemas.openxmlformats.org/officeDocument/2006/relationships/slide" Target="slide32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32" Type="http://schemas.openxmlformats.org/officeDocument/2006/relationships/slide" Target="slide31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slide" Target="slide30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29.xml"/><Relationship Id="rId35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&#1084;&#1091;&#1079;&#1099;&#1082;&#1072;\&#1076;&#1077;&#1090;&#1089;&#1082;&#1080;&#1077;%20&#1087;&#1077;&#1089;&#1077;&#1085;&#1082;&#1080;\055%20&#1055;&#1077;&#1089;&#1085;&#1103;%20&#1076;&#1088;&#1091;&#1079;&#1077;&#1081;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91" name="Text Box 7"/>
          <p:cNvSpPr txBox="1">
            <a:spLocks noChangeArrowheads="1"/>
          </p:cNvSpPr>
          <p:nvPr/>
        </p:nvSpPr>
        <p:spPr bwMode="auto">
          <a:xfrm>
            <a:off x="179388" y="333375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>
                <a:latin typeface="Arial" charset="0"/>
              </a:rPr>
              <a:t>Заключительный урок по литературе </a:t>
            </a:r>
            <a:r>
              <a:rPr lang="en-US" sz="1800">
                <a:latin typeface="Arial" charset="0"/>
              </a:rPr>
              <a:t>5</a:t>
            </a:r>
            <a:r>
              <a:rPr lang="ru-RU" sz="1800">
                <a:latin typeface="Arial" charset="0"/>
              </a:rPr>
              <a:t> класс</a:t>
            </a:r>
          </a:p>
        </p:txBody>
      </p:sp>
      <p:sp>
        <p:nvSpPr>
          <p:cNvPr id="425993" name="WordArt 9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484438" y="2420938"/>
            <a:ext cx="3959225" cy="1835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СВОЯ ИГРА</a:t>
            </a:r>
          </a:p>
        </p:txBody>
      </p:sp>
      <p:pic>
        <p:nvPicPr>
          <p:cNvPr id="5" name="Барбарики - друзь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072462" y="557214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47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4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БЛОК  - 2; БАЛЛОВ -  30 </a:t>
            </a:r>
          </a:p>
        </p:txBody>
      </p:sp>
      <p:pic>
        <p:nvPicPr>
          <p:cNvPr id="440326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40327" name="Text Box 7"/>
          <p:cNvSpPr txBox="1">
            <a:spLocks noChangeArrowheads="1"/>
          </p:cNvSpPr>
          <p:nvPr/>
        </p:nvSpPr>
        <p:spPr bwMode="auto">
          <a:xfrm>
            <a:off x="971550" y="1700213"/>
            <a:ext cx="72009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solidFill>
                  <a:srgbClr val="0000FF"/>
                </a:solidFill>
              </a:rPr>
              <a:t>Автор стихотворения          </a:t>
            </a:r>
            <a:r>
              <a:rPr lang="ru-RU" sz="4000" dirty="0" smtClean="0">
                <a:solidFill>
                  <a:srgbClr val="0000FF"/>
                </a:solidFill>
              </a:rPr>
              <a:t>«Рассказ танкиста»?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440328" name="Text Box 8"/>
          <p:cNvSpPr txBox="1">
            <a:spLocks noChangeArrowheads="1"/>
          </p:cNvSpPr>
          <p:nvPr/>
        </p:nvSpPr>
        <p:spPr bwMode="auto">
          <a:xfrm>
            <a:off x="827088" y="5157788"/>
            <a:ext cx="5040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>
                <a:solidFill>
                  <a:schemeClr val="hlink"/>
                </a:solidFill>
              </a:rPr>
              <a:t>А.Твардовский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7" grpId="0"/>
      <p:bldP spid="4403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БЛОК  - 2; БАЛЛОВ -  40 </a:t>
            </a:r>
          </a:p>
        </p:txBody>
      </p:sp>
      <p:pic>
        <p:nvPicPr>
          <p:cNvPr id="441350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41351" name="Text Box 7"/>
          <p:cNvSpPr txBox="1">
            <a:spLocks noChangeArrowheads="1"/>
          </p:cNvSpPr>
          <p:nvPr/>
        </p:nvSpPr>
        <p:spPr bwMode="auto">
          <a:xfrm>
            <a:off x="1331913" y="1989138"/>
            <a:ext cx="6769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0000FF"/>
                </a:solidFill>
              </a:rPr>
              <a:t>Кто автор рассказа «Васюткино озеро»?</a:t>
            </a:r>
          </a:p>
        </p:txBody>
      </p:sp>
      <p:sp>
        <p:nvSpPr>
          <p:cNvPr id="441352" name="Text Box 8"/>
          <p:cNvSpPr txBox="1">
            <a:spLocks noChangeArrowheads="1"/>
          </p:cNvSpPr>
          <p:nvPr/>
        </p:nvSpPr>
        <p:spPr bwMode="auto">
          <a:xfrm>
            <a:off x="827088" y="5445125"/>
            <a:ext cx="496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>
                <a:solidFill>
                  <a:schemeClr val="hlink"/>
                </a:solidFill>
              </a:rPr>
              <a:t>В.П.Астафьев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1" grpId="0"/>
      <p:bldP spid="4413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БЛОК  - 2; БАЛЛОВ -  50 </a:t>
            </a:r>
          </a:p>
        </p:txBody>
      </p:sp>
      <p:pic>
        <p:nvPicPr>
          <p:cNvPr id="442374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pic>
        <p:nvPicPr>
          <p:cNvPr id="442376" name="Picture 8" descr="small_information_items_120618807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1052513"/>
            <a:ext cx="1905000" cy="1800225"/>
          </a:xfrm>
          <a:prstGeom prst="rect">
            <a:avLst/>
          </a:prstGeom>
          <a:noFill/>
        </p:spPr>
      </p:pic>
      <p:sp>
        <p:nvSpPr>
          <p:cNvPr id="442377" name="Text Box 9"/>
          <p:cNvSpPr txBox="1">
            <a:spLocks noChangeArrowheads="1"/>
          </p:cNvSpPr>
          <p:nvPr/>
        </p:nvSpPr>
        <p:spPr bwMode="auto">
          <a:xfrm>
            <a:off x="142844" y="1557338"/>
            <a:ext cx="687708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solidFill>
                  <a:srgbClr val="0000FF"/>
                </a:solidFill>
              </a:rPr>
              <a:t>Автор стихотворений «Береза»,                    </a:t>
            </a:r>
            <a:r>
              <a:rPr lang="ru-RU" sz="4000" dirty="0" smtClean="0">
                <a:solidFill>
                  <a:srgbClr val="0000FF"/>
                </a:solidFill>
              </a:rPr>
              <a:t>            «Я покинул родимый дом…»,     «Низкий дом с </a:t>
            </a:r>
            <a:r>
              <a:rPr lang="ru-RU" sz="4000" dirty="0" err="1" smtClean="0">
                <a:solidFill>
                  <a:srgbClr val="0000FF"/>
                </a:solidFill>
              </a:rPr>
              <a:t>голубыми</a:t>
            </a:r>
            <a:r>
              <a:rPr lang="ru-RU" sz="4000" dirty="0" smtClean="0">
                <a:solidFill>
                  <a:srgbClr val="0000FF"/>
                </a:solidFill>
              </a:rPr>
              <a:t> ставнями…»?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827088" y="5300663"/>
            <a:ext cx="5329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>
                <a:solidFill>
                  <a:schemeClr val="hlink"/>
                </a:solidFill>
              </a:rPr>
              <a:t>С.А.Есенин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7" grpId="0"/>
      <p:bldP spid="4423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3399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6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- 3; БАЛЛОВ -  10 </a:t>
            </a:r>
          </a:p>
        </p:txBody>
      </p:sp>
      <p:pic>
        <p:nvPicPr>
          <p:cNvPr id="443398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43399" name="Text Box 7"/>
          <p:cNvSpPr txBox="1">
            <a:spLocks noChangeArrowheads="1"/>
          </p:cNvSpPr>
          <p:nvPr/>
        </p:nvSpPr>
        <p:spPr bwMode="auto">
          <a:xfrm>
            <a:off x="684213" y="1628775"/>
            <a:ext cx="7848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solidFill>
                  <a:srgbClr val="003366"/>
                </a:solidFill>
              </a:rPr>
              <a:t>Но царевна молодая,</a:t>
            </a:r>
          </a:p>
          <a:p>
            <a:pPr>
              <a:spcBef>
                <a:spcPct val="50000"/>
              </a:spcBef>
            </a:pPr>
            <a:r>
              <a:rPr lang="ru-RU" sz="4000" dirty="0" smtClean="0">
                <a:solidFill>
                  <a:srgbClr val="003366"/>
                </a:solidFill>
              </a:rPr>
              <a:t>Тихомолком расцветая, </a:t>
            </a:r>
          </a:p>
          <a:p>
            <a:pPr>
              <a:spcBef>
                <a:spcPct val="50000"/>
              </a:spcBef>
            </a:pPr>
            <a:r>
              <a:rPr lang="ru-RU" sz="4000" dirty="0" smtClean="0">
                <a:solidFill>
                  <a:srgbClr val="003366"/>
                </a:solidFill>
              </a:rPr>
              <a:t>Между тем росла, росла,</a:t>
            </a:r>
          </a:p>
          <a:p>
            <a:pPr>
              <a:spcBef>
                <a:spcPct val="50000"/>
              </a:spcBef>
            </a:pPr>
            <a:r>
              <a:rPr lang="ru-RU" sz="4000" dirty="0" smtClean="0">
                <a:solidFill>
                  <a:srgbClr val="003366"/>
                </a:solidFill>
              </a:rPr>
              <a:t>Поднялась -  и расцвела</a:t>
            </a:r>
          </a:p>
          <a:p>
            <a:pPr>
              <a:spcBef>
                <a:spcPct val="50000"/>
              </a:spcBef>
            </a:pPr>
            <a:endParaRPr lang="ru-RU" sz="4000" dirty="0">
              <a:solidFill>
                <a:srgbClr val="003366"/>
              </a:solidFill>
            </a:endParaRPr>
          </a:p>
        </p:txBody>
      </p:sp>
      <p:sp>
        <p:nvSpPr>
          <p:cNvPr id="443400" name="Text Box 8"/>
          <p:cNvSpPr txBox="1">
            <a:spLocks noChangeArrowheads="1"/>
          </p:cNvSpPr>
          <p:nvPr/>
        </p:nvSpPr>
        <p:spPr bwMode="auto">
          <a:xfrm>
            <a:off x="755650" y="5445125"/>
            <a:ext cx="60483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А.С.Пушкин «Сказка о мертвой царевне и о семи богатырях»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3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3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3399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- 3; БАЛЛОВ -  20 </a:t>
            </a:r>
          </a:p>
        </p:txBody>
      </p:sp>
      <p:pic>
        <p:nvPicPr>
          <p:cNvPr id="444422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44423" name="Text Box 7"/>
          <p:cNvSpPr txBox="1">
            <a:spLocks noChangeArrowheads="1"/>
          </p:cNvSpPr>
          <p:nvPr/>
        </p:nvSpPr>
        <p:spPr bwMode="auto">
          <a:xfrm>
            <a:off x="539750" y="1341438"/>
            <a:ext cx="7848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3366"/>
                </a:solidFill>
              </a:rPr>
              <a:t>«Пусть сохнет, - говорит Свинья,-                                         Ничуть меня то не тревожит; В нем проку мало вижу я …»</a:t>
            </a:r>
          </a:p>
        </p:txBody>
      </p:sp>
      <p:sp>
        <p:nvSpPr>
          <p:cNvPr id="444424" name="Text Box 8"/>
          <p:cNvSpPr txBox="1">
            <a:spLocks noChangeArrowheads="1"/>
          </p:cNvSpPr>
          <p:nvPr/>
        </p:nvSpPr>
        <p:spPr bwMode="auto">
          <a:xfrm>
            <a:off x="611188" y="5373688"/>
            <a:ext cx="6048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>
                <a:solidFill>
                  <a:schemeClr val="hlink"/>
                </a:solidFill>
              </a:rPr>
              <a:t>И.А.Крылов «Свинья под дубом»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3" grpId="0"/>
      <p:bldP spid="4444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3399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- 3; БАЛЛОВ -  30 </a:t>
            </a:r>
          </a:p>
        </p:txBody>
      </p:sp>
      <p:pic>
        <p:nvPicPr>
          <p:cNvPr id="445446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45447" name="Text Box 7"/>
          <p:cNvSpPr txBox="1">
            <a:spLocks noChangeArrowheads="1"/>
          </p:cNvSpPr>
          <p:nvPr/>
        </p:nvSpPr>
        <p:spPr bwMode="auto">
          <a:xfrm>
            <a:off x="323850" y="1196975"/>
            <a:ext cx="84248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solidFill>
                  <a:srgbClr val="003366"/>
                </a:solidFill>
              </a:rPr>
              <a:t>Еще через минуту Карл Петрович – старик с седыми взъерошенными бровями, - волнуясь, слушал спотыкающийся рассказ деда. И в конце концов согласился лечить зайца.</a:t>
            </a:r>
            <a:endParaRPr lang="ru-RU" sz="4000" dirty="0">
              <a:solidFill>
                <a:srgbClr val="003366"/>
              </a:solidFill>
            </a:endParaRPr>
          </a:p>
        </p:txBody>
      </p:sp>
      <p:sp>
        <p:nvSpPr>
          <p:cNvPr id="445448" name="Text Box 8"/>
          <p:cNvSpPr txBox="1">
            <a:spLocks noChangeArrowheads="1"/>
          </p:cNvSpPr>
          <p:nvPr/>
        </p:nvSpPr>
        <p:spPr bwMode="auto">
          <a:xfrm>
            <a:off x="179388" y="5445125"/>
            <a:ext cx="698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К.Г.Паустовский «Заячьи лапы»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7" grpId="0"/>
      <p:bldP spid="4454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3399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- 3; БАЛЛОВ -  40 </a:t>
            </a:r>
          </a:p>
        </p:txBody>
      </p:sp>
      <p:pic>
        <p:nvPicPr>
          <p:cNvPr id="446470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46471" name="Text Box 7"/>
          <p:cNvSpPr txBox="1">
            <a:spLocks noChangeArrowheads="1"/>
          </p:cNvSpPr>
          <p:nvPr/>
        </p:nvSpPr>
        <p:spPr bwMode="auto">
          <a:xfrm>
            <a:off x="323850" y="1196975"/>
            <a:ext cx="84248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«Да, вот вы говорили насчёт того, что человек может совладать, как говорят, с нечистым духом. Оно, конечно, то есть, если хорошенько подумать, бывают на свете всякие случаи… Однако ж не говорите этого. Захочет обморочить дьявольская сила, то обморочит; ей-богу, обморочит!»</a:t>
            </a:r>
          </a:p>
        </p:txBody>
      </p:sp>
      <p:sp>
        <p:nvSpPr>
          <p:cNvPr id="446472" name="Text Box 8"/>
          <p:cNvSpPr txBox="1">
            <a:spLocks noChangeArrowheads="1"/>
          </p:cNvSpPr>
          <p:nvPr/>
        </p:nvSpPr>
        <p:spPr bwMode="auto">
          <a:xfrm>
            <a:off x="395288" y="5949950"/>
            <a:ext cx="7272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Н.В.Гоголь «Заколдованное место»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71" grpId="0"/>
      <p:bldP spid="4464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3399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    БЛОК  - 3; БАЛЛОВ -  50 </a:t>
            </a:r>
          </a:p>
        </p:txBody>
      </p:sp>
      <p:pic>
        <p:nvPicPr>
          <p:cNvPr id="447494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pic>
        <p:nvPicPr>
          <p:cNvPr id="447495" name="Picture 7" descr="small_information_items_120618807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905000" cy="1800225"/>
          </a:xfrm>
          <a:prstGeom prst="rect">
            <a:avLst/>
          </a:prstGeom>
          <a:noFill/>
        </p:spPr>
      </p:pic>
      <p:sp>
        <p:nvSpPr>
          <p:cNvPr id="447496" name="Text Box 8"/>
          <p:cNvSpPr txBox="1">
            <a:spLocks noChangeArrowheads="1"/>
          </p:cNvSpPr>
          <p:nvPr/>
        </p:nvSpPr>
        <p:spPr bwMode="auto">
          <a:xfrm>
            <a:off x="250825" y="1844675"/>
            <a:ext cx="860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447497" name="Text Box 9"/>
          <p:cNvSpPr txBox="1">
            <a:spLocks noChangeArrowheads="1"/>
          </p:cNvSpPr>
          <p:nvPr/>
        </p:nvSpPr>
        <p:spPr bwMode="auto">
          <a:xfrm>
            <a:off x="611188" y="1844675"/>
            <a:ext cx="8280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solidFill>
                  <a:srgbClr val="003366"/>
                </a:solidFill>
              </a:rPr>
              <a:t>«Остальные хоть и молчали, но все-таки сердились на нее за гордые слова. Только одна маленькая травка не сердилась на пальму и не обиделась.».</a:t>
            </a:r>
            <a:endParaRPr lang="ru-RU" sz="4000" dirty="0">
              <a:solidFill>
                <a:srgbClr val="003366"/>
              </a:solidFill>
            </a:endParaRPr>
          </a:p>
        </p:txBody>
      </p:sp>
      <p:sp>
        <p:nvSpPr>
          <p:cNvPr id="447498" name="Text Box 10"/>
          <p:cNvSpPr txBox="1">
            <a:spLocks noChangeArrowheads="1"/>
          </p:cNvSpPr>
          <p:nvPr/>
        </p:nvSpPr>
        <p:spPr bwMode="auto">
          <a:xfrm>
            <a:off x="539750" y="5805488"/>
            <a:ext cx="61928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/>
              <a:t>В.М.Гаршин </a:t>
            </a:r>
            <a:r>
              <a:rPr lang="en-US" sz="2800" dirty="0" smtClean="0"/>
              <a:t>«</a:t>
            </a:r>
            <a:r>
              <a:rPr lang="en-US" sz="2800" dirty="0" err="1"/>
              <a:t>Attalea</a:t>
            </a:r>
            <a:r>
              <a:rPr lang="en-US" sz="2800" dirty="0"/>
              <a:t> princes»</a:t>
            </a:r>
            <a:endParaRPr lang="ru-RU" sz="2800" dirty="0"/>
          </a:p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  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7" grpId="0"/>
      <p:bldP spid="4474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900113" y="260350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- 4; БАЛЛОВ -  10 </a:t>
            </a:r>
          </a:p>
        </p:txBody>
      </p:sp>
      <p:pic>
        <p:nvPicPr>
          <p:cNvPr id="448518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48519" name="Text Box 7"/>
          <p:cNvSpPr txBox="1">
            <a:spLocks noChangeArrowheads="1"/>
          </p:cNvSpPr>
          <p:nvPr/>
        </p:nvSpPr>
        <p:spPr bwMode="auto">
          <a:xfrm>
            <a:off x="428596" y="1285860"/>
            <a:ext cx="835342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solidFill>
                  <a:srgbClr val="003366"/>
                </a:solidFill>
              </a:rPr>
              <a:t>«Мальчик брел, почти падая от усталости. Неожиданно лес расступился, открыв пред ним отлогий берег Енисея. Мальчик застыл».</a:t>
            </a:r>
            <a:endParaRPr lang="ru-RU" sz="4000" dirty="0">
              <a:solidFill>
                <a:srgbClr val="003366"/>
              </a:solidFill>
            </a:endParaRPr>
          </a:p>
        </p:txBody>
      </p:sp>
      <p:sp>
        <p:nvSpPr>
          <p:cNvPr id="448520" name="Text Box 8"/>
          <p:cNvSpPr txBox="1">
            <a:spLocks noChangeArrowheads="1"/>
          </p:cNvSpPr>
          <p:nvPr/>
        </p:nvSpPr>
        <p:spPr bwMode="auto">
          <a:xfrm>
            <a:off x="428596" y="5643578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err="1" smtClean="0"/>
              <a:t>Васютка</a:t>
            </a:r>
            <a:r>
              <a:rPr lang="ru-RU" sz="2800" i="0" dirty="0" smtClean="0"/>
              <a:t>  «</a:t>
            </a:r>
            <a:r>
              <a:rPr lang="ru-RU" sz="2800" i="0" dirty="0" err="1" smtClean="0"/>
              <a:t>Васюткино</a:t>
            </a:r>
            <a:r>
              <a:rPr lang="ru-RU" sz="2800" i="0" dirty="0" smtClean="0"/>
              <a:t> озеро» В.Астафьев</a:t>
            </a:r>
            <a:endParaRPr lang="ru-RU" sz="28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8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8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- 4; БАЛЛОВ -  20 </a:t>
            </a:r>
          </a:p>
        </p:txBody>
      </p:sp>
      <p:pic>
        <p:nvPicPr>
          <p:cNvPr id="449542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49546" name="Text Box 10"/>
          <p:cNvSpPr txBox="1">
            <a:spLocks noChangeArrowheads="1"/>
          </p:cNvSpPr>
          <p:nvPr/>
        </p:nvSpPr>
        <p:spPr bwMode="auto">
          <a:xfrm>
            <a:off x="179388" y="1412875"/>
            <a:ext cx="87137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3366"/>
                </a:solidFill>
              </a:rPr>
              <a:t>«Долго он не мог опомниться и не знал, что ему думать… Чернушка и министр, король и рыцари, голландки и крысы – все это смешалось в его голове».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539750" y="5589588"/>
            <a:ext cx="71294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/>
              <a:t>Алеша «Черная курица, или Подземные жители» А.Погорельский</a:t>
            </a:r>
            <a:endParaRPr lang="ru-RU" sz="28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6" grpId="0"/>
      <p:bldP spid="4495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136" name="Picture 80" descr="wg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29132" name="Group 76"/>
          <p:cNvGraphicFramePr>
            <a:graphicFrameLocks noGrp="1"/>
          </p:cNvGraphicFramePr>
          <p:nvPr/>
        </p:nvGraphicFramePr>
        <p:xfrm>
          <a:off x="179388" y="260350"/>
          <a:ext cx="8210550" cy="6050598"/>
        </p:xfrm>
        <a:graphic>
          <a:graphicData uri="http://schemas.openxmlformats.org/drawingml/2006/table">
            <a:tbl>
              <a:tblPr/>
              <a:tblGrid>
                <a:gridCol w="2449512"/>
                <a:gridCol w="815975"/>
                <a:gridCol w="1236663"/>
                <a:gridCol w="1236662"/>
                <a:gridCol w="1235075"/>
                <a:gridCol w="1236663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Термины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Кто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автор?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3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Узнай </a:t>
                      </a: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текст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4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5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6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7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8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Герои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19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0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1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2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3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Чьи слова?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4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5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6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7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8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Продолжи строчку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29" action="ppaction://hlinksldjump"/>
                        </a:rPr>
                        <a:t>10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30" action="ppaction://hlinksldjump"/>
                        </a:rPr>
                        <a:t>20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31" action="ppaction://hlinksldjump"/>
                        </a:rPr>
                        <a:t>30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32" action="ppaction://hlinksldjump"/>
                        </a:rPr>
                        <a:t>40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hlinkClick r:id="rId33" action="ppaction://hlinksldjump"/>
                        </a:rPr>
                        <a:t>50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29113" name="Picture 57" descr="5380">
            <a:hlinkClick r:id="rId34" action="ppaction://hlinksldjump"/>
          </p:cNvPr>
          <p:cNvPicPr>
            <a:picLocks noChangeAspect="1" noChangeArrowheads="1" noCrop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8477250" y="0"/>
            <a:ext cx="6667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4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- 4; БАЛЛОВ -  30 </a:t>
            </a:r>
          </a:p>
        </p:txBody>
      </p:sp>
      <p:pic>
        <p:nvPicPr>
          <p:cNvPr id="450566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50570" name="Text Box 10"/>
          <p:cNvSpPr txBox="1">
            <a:spLocks noChangeArrowheads="1"/>
          </p:cNvSpPr>
          <p:nvPr/>
        </p:nvSpPr>
        <p:spPr bwMode="auto">
          <a:xfrm>
            <a:off x="323850" y="908050"/>
            <a:ext cx="85693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solidFill>
                  <a:srgbClr val="003366"/>
                </a:solidFill>
              </a:rPr>
              <a:t>Слепил он раз куклу, с носом, с руками, с ногами и в татарской рубахе, и поставил куклу на крышу.</a:t>
            </a:r>
            <a:endParaRPr lang="ru-RU" sz="4000" dirty="0">
              <a:solidFill>
                <a:srgbClr val="003366"/>
              </a:solidFill>
            </a:endParaRPr>
          </a:p>
        </p:txBody>
      </p:sp>
      <p:sp>
        <p:nvSpPr>
          <p:cNvPr id="450571" name="Text Box 11"/>
          <p:cNvSpPr txBox="1">
            <a:spLocks noChangeArrowheads="1"/>
          </p:cNvSpPr>
          <p:nvPr/>
        </p:nvSpPr>
        <p:spPr bwMode="auto">
          <a:xfrm>
            <a:off x="539750" y="5734050"/>
            <a:ext cx="7056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/>
              <a:t>Жилин «Кавказский пленник» Л.Толстой</a:t>
            </a:r>
            <a:endParaRPr lang="ru-RU" sz="28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0" grpId="0"/>
      <p:bldP spid="4505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- 4; БАЛЛОВ -  40 </a:t>
            </a:r>
          </a:p>
        </p:txBody>
      </p:sp>
      <p:pic>
        <p:nvPicPr>
          <p:cNvPr id="451590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51593" name="Text Box 9"/>
          <p:cNvSpPr txBox="1">
            <a:spLocks noChangeArrowheads="1"/>
          </p:cNvSpPr>
          <p:nvPr/>
        </p:nvSpPr>
        <p:spPr bwMode="auto">
          <a:xfrm>
            <a:off x="250825" y="1341438"/>
            <a:ext cx="8713788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3366"/>
                </a:solidFill>
              </a:rPr>
              <a:t>«В миг проснулася она;                 И за нею вмиг от сна         Поднялося все кругом:             Царь, царица, царский дом!».</a:t>
            </a:r>
          </a:p>
        </p:txBody>
      </p:sp>
      <p:pic>
        <p:nvPicPr>
          <p:cNvPr id="451595" name="Picture 11" descr="small_information_items_120618807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76375" cy="1395413"/>
          </a:xfrm>
          <a:prstGeom prst="rect">
            <a:avLst/>
          </a:prstGeom>
          <a:noFill/>
        </p:spPr>
      </p:pic>
      <p:sp>
        <p:nvSpPr>
          <p:cNvPr id="451596" name="Text Box 12"/>
          <p:cNvSpPr txBox="1">
            <a:spLocks noChangeArrowheads="1"/>
          </p:cNvSpPr>
          <p:nvPr/>
        </p:nvSpPr>
        <p:spPr bwMode="auto">
          <a:xfrm>
            <a:off x="214282" y="5429264"/>
            <a:ext cx="6985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/>
              <a:t>Спящая царевна </a:t>
            </a:r>
            <a:r>
              <a:rPr lang="ru-RU" sz="2800" i="0" dirty="0"/>
              <a:t>«Спящая царевна» В.Жуковский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1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1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3" grpId="0"/>
      <p:bldP spid="4515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CC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- 4; БАЛЛОВ -  50 </a:t>
            </a:r>
          </a:p>
        </p:txBody>
      </p:sp>
      <p:pic>
        <p:nvPicPr>
          <p:cNvPr id="452614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52617" name="Text Box 9"/>
          <p:cNvSpPr txBox="1">
            <a:spLocks noChangeArrowheads="1"/>
          </p:cNvSpPr>
          <p:nvPr/>
        </p:nvSpPr>
        <p:spPr bwMode="auto">
          <a:xfrm>
            <a:off x="395288" y="1412875"/>
            <a:ext cx="83534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66"/>
                </a:solidFill>
              </a:rPr>
              <a:t>«С того дня он уж ей не давал покоя: куда, бывало, она ни пойдет, он уж тут как тут, идет ей навстречу, улыбается, мычит, машет руками, ленту вдруг вытащит из-за пазухи и всучит ей, метлой перед ней пыль расчистит».  </a:t>
            </a:r>
          </a:p>
        </p:txBody>
      </p:sp>
      <p:sp>
        <p:nvSpPr>
          <p:cNvPr id="452618" name="Text Box 10"/>
          <p:cNvSpPr txBox="1">
            <a:spLocks noChangeArrowheads="1"/>
          </p:cNvSpPr>
          <p:nvPr/>
        </p:nvSpPr>
        <p:spPr bwMode="auto">
          <a:xfrm>
            <a:off x="323850" y="5805488"/>
            <a:ext cx="7488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/>
              <a:t>Герасим «Муму» И.Тургенев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2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2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2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2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6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БЛОК  - 5; БАЛЛОВ -  10 </a:t>
            </a:r>
          </a:p>
        </p:txBody>
      </p:sp>
      <p:pic>
        <p:nvPicPr>
          <p:cNvPr id="453638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53639" name="Text Box 7"/>
          <p:cNvSpPr txBox="1">
            <a:spLocks noChangeArrowheads="1"/>
          </p:cNvSpPr>
          <p:nvPr/>
        </p:nvSpPr>
        <p:spPr bwMode="auto">
          <a:xfrm>
            <a:off x="250825" y="1412875"/>
            <a:ext cx="86423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>
                <a:solidFill>
                  <a:srgbClr val="C00000"/>
                </a:solidFill>
              </a:rPr>
              <a:t>Может случиться, что неподалеку от острова появится корабль, - говорил я себе, - а если я не буду видеть моря, я могу пропустить этот случай.</a:t>
            </a:r>
          </a:p>
        </p:txBody>
      </p:sp>
      <p:sp>
        <p:nvSpPr>
          <p:cNvPr id="453640" name="Text Box 8"/>
          <p:cNvSpPr txBox="1">
            <a:spLocks noChangeArrowheads="1"/>
          </p:cNvSpPr>
          <p:nvPr/>
        </p:nvSpPr>
        <p:spPr bwMode="auto">
          <a:xfrm>
            <a:off x="323850" y="5157788"/>
            <a:ext cx="6985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/>
              <a:t>Робинзон Крузо «Жизнь и удивительные приключения Робинзона Крузо…» Д.Дефо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3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3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9" grpId="0"/>
      <p:bldP spid="4536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971550" y="404813"/>
            <a:ext cx="7056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БЛОК  - 5; БАЛЛОВ -  20 </a:t>
            </a:r>
          </a:p>
        </p:txBody>
      </p:sp>
      <p:pic>
        <p:nvPicPr>
          <p:cNvPr id="454662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54663" name="Text Box 7"/>
          <p:cNvSpPr txBox="1">
            <a:spLocks noChangeArrowheads="1"/>
          </p:cNvSpPr>
          <p:nvPr/>
        </p:nvSpPr>
        <p:spPr bwMode="auto">
          <a:xfrm>
            <a:off x="2124075" y="1484313"/>
            <a:ext cx="70199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- Пустяки…- скромничает он, подходя к </a:t>
            </a:r>
            <a:r>
              <a:rPr lang="ru-RU" dirty="0" err="1" smtClean="0"/>
              <a:t>шкапу</a:t>
            </a:r>
            <a:r>
              <a:rPr lang="ru-RU" dirty="0" smtClean="0"/>
              <a:t> и роясь в инструментах. – Тут во всем привычка, твердость руки… Раз плюнуть… Хирургия – пустяки…</a:t>
            </a:r>
            <a:endParaRPr lang="ru-RU" dirty="0"/>
          </a:p>
        </p:txBody>
      </p:sp>
      <p:sp>
        <p:nvSpPr>
          <p:cNvPr id="454664" name="Text Box 8"/>
          <p:cNvSpPr txBox="1">
            <a:spLocks noChangeArrowheads="1"/>
          </p:cNvSpPr>
          <p:nvPr/>
        </p:nvSpPr>
        <p:spPr bwMode="auto">
          <a:xfrm>
            <a:off x="250825" y="5373688"/>
            <a:ext cx="74898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Фельдшер </a:t>
            </a:r>
            <a:r>
              <a:rPr lang="ru-RU" sz="2800" i="0" dirty="0">
                <a:solidFill>
                  <a:schemeClr val="hlink"/>
                </a:solidFill>
              </a:rPr>
              <a:t/>
            </a:r>
            <a:br>
              <a:rPr lang="ru-RU" sz="2800" i="0" dirty="0">
                <a:solidFill>
                  <a:schemeClr val="hlink"/>
                </a:solidFill>
              </a:rPr>
            </a:br>
            <a:r>
              <a:rPr lang="ru-RU" sz="2800" i="0" dirty="0" smtClean="0">
                <a:solidFill>
                  <a:schemeClr val="hlink"/>
                </a:solidFill>
              </a:rPr>
              <a:t>«Хирургия» А.Чехов</a:t>
            </a:r>
            <a:endParaRPr lang="ru-RU" sz="2800" i="0" dirty="0">
              <a:solidFill>
                <a:schemeClr val="hlink"/>
              </a:solidFill>
            </a:endParaRPr>
          </a:p>
        </p:txBody>
      </p:sp>
      <p:pic>
        <p:nvPicPr>
          <p:cNvPr id="454665" name="Picture 9" descr="small_information_items_120618807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268413"/>
            <a:ext cx="1905000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3" grpId="0"/>
      <p:bldP spid="4546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4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БЛОК  - 5; БАЛЛОВ -  30 </a:t>
            </a:r>
          </a:p>
        </p:txBody>
      </p:sp>
      <p:pic>
        <p:nvPicPr>
          <p:cNvPr id="455686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55687" name="Text Box 7"/>
          <p:cNvSpPr txBox="1">
            <a:spLocks noChangeArrowheads="1"/>
          </p:cNvSpPr>
          <p:nvPr/>
        </p:nvSpPr>
        <p:spPr bwMode="auto">
          <a:xfrm>
            <a:off x="1476375" y="1484313"/>
            <a:ext cx="64801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4000" dirty="0" smtClean="0"/>
              <a:t>- Серый камень высосал из нее жизнь, - пояснил опять он, по-прежнему смотря на небо. Так говорит </a:t>
            </a:r>
            <a:r>
              <a:rPr lang="ru-RU" sz="4000" dirty="0" err="1" smtClean="0"/>
              <a:t>Тыбурций</a:t>
            </a:r>
            <a:r>
              <a:rPr lang="ru-RU" sz="4000" dirty="0" smtClean="0"/>
              <a:t>…</a:t>
            </a:r>
            <a:endParaRPr lang="ru-RU" sz="4000" dirty="0"/>
          </a:p>
        </p:txBody>
      </p:sp>
      <p:sp>
        <p:nvSpPr>
          <p:cNvPr id="455688" name="Text Box 8"/>
          <p:cNvSpPr txBox="1">
            <a:spLocks noChangeArrowheads="1"/>
          </p:cNvSpPr>
          <p:nvPr/>
        </p:nvSpPr>
        <p:spPr bwMode="auto">
          <a:xfrm>
            <a:off x="468313" y="5445125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Валек «В дурном обществе» В.Короленко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7" grpId="0"/>
      <p:bldP spid="45568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8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БЛОК  - 5; БАЛЛОВ -  40 </a:t>
            </a:r>
          </a:p>
        </p:txBody>
      </p:sp>
      <p:pic>
        <p:nvPicPr>
          <p:cNvPr id="456710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56711" name="Text Box 7"/>
          <p:cNvSpPr txBox="1">
            <a:spLocks noChangeArrowheads="1"/>
          </p:cNvSpPr>
          <p:nvPr/>
        </p:nvSpPr>
        <p:spPr bwMode="auto">
          <a:xfrm>
            <a:off x="395288" y="1628775"/>
            <a:ext cx="828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- Отдай ножницы! – тихо попросил он. – Отец с войны придет – все одно отымет, он тебя не боится. Отдай!</a:t>
            </a:r>
            <a:endParaRPr lang="ru-RU" dirty="0"/>
          </a:p>
        </p:txBody>
      </p:sp>
      <p:sp>
        <p:nvSpPr>
          <p:cNvPr id="456712" name="Text Box 8"/>
          <p:cNvSpPr txBox="1">
            <a:spLocks noChangeArrowheads="1"/>
          </p:cNvSpPr>
          <p:nvPr/>
        </p:nvSpPr>
        <p:spPr bwMode="auto">
          <a:xfrm>
            <a:off x="323850" y="5300663"/>
            <a:ext cx="7272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Никита    «Никита» А.Платонов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6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6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11" grpId="0"/>
      <p:bldP spid="4567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2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БЛОК  - 5; БАЛЛОВ -  50 </a:t>
            </a:r>
          </a:p>
        </p:txBody>
      </p:sp>
      <p:pic>
        <p:nvPicPr>
          <p:cNvPr id="457734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57735" name="Rectangle 7"/>
          <p:cNvSpPr>
            <a:spLocks noChangeArrowheads="1"/>
          </p:cNvSpPr>
          <p:nvPr/>
        </p:nvSpPr>
        <p:spPr bwMode="auto">
          <a:xfrm>
            <a:off x="468313" y="1341438"/>
            <a:ext cx="75596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- Сколько да сколько! Какой вы любопытный человек. Спрашивает, спрашивает… Лучше сами расскажите мне что-нибудь интересное!</a:t>
            </a:r>
            <a:endParaRPr lang="ru-RU" dirty="0"/>
          </a:p>
        </p:txBody>
      </p:sp>
      <p:sp>
        <p:nvSpPr>
          <p:cNvPr id="457736" name="Text Box 8"/>
          <p:cNvSpPr txBox="1">
            <a:spLocks noChangeArrowheads="1"/>
          </p:cNvSpPr>
          <p:nvPr/>
        </p:nvSpPr>
        <p:spPr bwMode="auto">
          <a:xfrm>
            <a:off x="179388" y="5589588"/>
            <a:ext cx="64087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Королева «Двенадцать месяцев» С.Маршак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7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7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008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6" name="Text Box 4"/>
          <p:cNvSpPr txBox="1">
            <a:spLocks noChangeArrowheads="1"/>
          </p:cNvSpPr>
          <p:nvPr/>
        </p:nvSpPr>
        <p:spPr bwMode="auto">
          <a:xfrm>
            <a:off x="900113" y="0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- 6; БАЛЛОВ -  10 </a:t>
            </a:r>
          </a:p>
        </p:txBody>
      </p:sp>
      <p:pic>
        <p:nvPicPr>
          <p:cNvPr id="458758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58759" name="Text Box 7"/>
          <p:cNvSpPr txBox="1">
            <a:spLocks noChangeArrowheads="1"/>
          </p:cNvSpPr>
          <p:nvPr/>
        </p:nvSpPr>
        <p:spPr bwMode="auto">
          <a:xfrm>
            <a:off x="179388" y="1052513"/>
            <a:ext cx="87852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/>
              <a:t>Там чудеса: там леший бродит,</a:t>
            </a:r>
          </a:p>
          <a:p>
            <a:pPr>
              <a:spcBef>
                <a:spcPct val="50000"/>
              </a:spcBef>
            </a:pPr>
            <a:r>
              <a:rPr lang="ru-RU" sz="4000" dirty="0" smtClean="0"/>
              <a:t>Русалка на ветвях сидит;</a:t>
            </a:r>
          </a:p>
          <a:p>
            <a:pPr>
              <a:spcBef>
                <a:spcPct val="50000"/>
              </a:spcBef>
            </a:pPr>
            <a:r>
              <a:rPr lang="ru-RU" sz="4000" dirty="0" smtClean="0"/>
              <a:t>Там на неведомых дорожках</a:t>
            </a:r>
          </a:p>
          <a:p>
            <a:pPr>
              <a:spcBef>
                <a:spcPct val="50000"/>
              </a:spcBef>
            </a:pPr>
            <a:r>
              <a:rPr lang="ru-RU" sz="4000" dirty="0" smtClean="0"/>
              <a:t>……</a:t>
            </a:r>
          </a:p>
          <a:p>
            <a:pPr>
              <a:spcBef>
                <a:spcPct val="50000"/>
              </a:spcBef>
            </a:pPr>
            <a:endParaRPr lang="ru-RU" sz="4000" dirty="0"/>
          </a:p>
        </p:txBody>
      </p:sp>
      <p:sp>
        <p:nvSpPr>
          <p:cNvPr id="458760" name="Text Box 8"/>
          <p:cNvSpPr txBox="1">
            <a:spLocks noChangeArrowheads="1"/>
          </p:cNvSpPr>
          <p:nvPr/>
        </p:nvSpPr>
        <p:spPr bwMode="auto">
          <a:xfrm>
            <a:off x="571472" y="5429264"/>
            <a:ext cx="5905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Следы невиданных зверей.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9" grpId="0"/>
      <p:bldP spid="45876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008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900113" y="260350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- 6; БАЛЛОВ -  20 </a:t>
            </a:r>
          </a:p>
        </p:txBody>
      </p:sp>
      <p:pic>
        <p:nvPicPr>
          <p:cNvPr id="459782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59783" name="Text Box 7"/>
          <p:cNvSpPr txBox="1">
            <a:spLocks noChangeArrowheads="1"/>
          </p:cNvSpPr>
          <p:nvPr/>
        </p:nvSpPr>
        <p:spPr bwMode="auto">
          <a:xfrm>
            <a:off x="179388" y="981075"/>
            <a:ext cx="87487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Мы долго молча отступали,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Досадно было, боя ждали,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Ворчали старики: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«Что ж мы? ……</a:t>
            </a:r>
            <a:endParaRPr lang="ru-RU" dirty="0"/>
          </a:p>
        </p:txBody>
      </p:sp>
      <p:sp>
        <p:nvSpPr>
          <p:cNvPr id="459784" name="Text Box 8"/>
          <p:cNvSpPr txBox="1">
            <a:spLocks noChangeArrowheads="1"/>
          </p:cNvSpPr>
          <p:nvPr/>
        </p:nvSpPr>
        <p:spPr bwMode="auto">
          <a:xfrm>
            <a:off x="428596" y="5286388"/>
            <a:ext cx="6840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На зимние квартиры?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9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9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9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9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3" grpId="0"/>
      <p:bldP spid="4597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7" name="Text Box 7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; БАЛЛОВ -  10 </a:t>
            </a:r>
          </a:p>
        </p:txBody>
      </p:sp>
      <p:pic>
        <p:nvPicPr>
          <p:cNvPr id="430089" name="Picture 9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30090" name="Text Box 10"/>
          <p:cNvSpPr txBox="1">
            <a:spLocks noChangeArrowheads="1"/>
          </p:cNvSpPr>
          <p:nvPr/>
        </p:nvSpPr>
        <p:spPr bwMode="auto">
          <a:xfrm>
            <a:off x="500034" y="2071678"/>
            <a:ext cx="7848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solidFill>
                  <a:srgbClr val="003366"/>
                </a:solidFill>
              </a:rPr>
              <a:t>Метафора - это</a:t>
            </a:r>
            <a:endParaRPr lang="ru-RU" sz="4400" dirty="0">
              <a:solidFill>
                <a:srgbClr val="003366"/>
              </a:solidFill>
            </a:endParaRPr>
          </a:p>
        </p:txBody>
      </p:sp>
      <p:sp>
        <p:nvSpPr>
          <p:cNvPr id="430091" name="Text Box 11"/>
          <p:cNvSpPr txBox="1">
            <a:spLocks noChangeArrowheads="1"/>
          </p:cNvSpPr>
          <p:nvPr/>
        </p:nvSpPr>
        <p:spPr bwMode="auto">
          <a:xfrm>
            <a:off x="684213" y="4724400"/>
            <a:ext cx="65516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/>
              <a:t>Переносное значение слова, основанное на сходстве или противопоставлении одного предмета другому</a:t>
            </a:r>
            <a:endParaRPr lang="ru-RU" sz="2800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0" grpId="0"/>
      <p:bldP spid="43009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008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- 6; БАЛЛОВ -  30 </a:t>
            </a:r>
          </a:p>
        </p:txBody>
      </p:sp>
      <p:pic>
        <p:nvPicPr>
          <p:cNvPr id="460806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60807" name="Text Box 7"/>
          <p:cNvSpPr txBox="1">
            <a:spLocks noChangeArrowheads="1"/>
          </p:cNvSpPr>
          <p:nvPr/>
        </p:nvSpPr>
        <p:spPr bwMode="auto">
          <a:xfrm>
            <a:off x="395288" y="1412875"/>
            <a:ext cx="835342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</a:t>
            </a:r>
            <a:r>
              <a:rPr lang="ru-RU" dirty="0" smtClean="0"/>
              <a:t>На эту картину так солнце светило,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Ребенок был так уморительно мал,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Как будто все это картонное было,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…..</a:t>
            </a:r>
            <a:endParaRPr lang="ru-RU" dirty="0"/>
          </a:p>
        </p:txBody>
      </p:sp>
      <p:sp>
        <p:nvSpPr>
          <p:cNvPr id="460808" name="Text Box 8"/>
          <p:cNvSpPr txBox="1">
            <a:spLocks noChangeArrowheads="1"/>
          </p:cNvSpPr>
          <p:nvPr/>
        </p:nvSpPr>
        <p:spPr bwMode="auto">
          <a:xfrm>
            <a:off x="357158" y="5072074"/>
            <a:ext cx="74295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Как будто бы в детский театр я попал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008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     БЛОК  - 6; БАЛЛОВ -  40 </a:t>
            </a:r>
          </a:p>
        </p:txBody>
      </p:sp>
      <p:pic>
        <p:nvPicPr>
          <p:cNvPr id="461830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61831" name="Text Box 7"/>
          <p:cNvSpPr txBox="1">
            <a:spLocks noChangeArrowheads="1"/>
          </p:cNvSpPr>
          <p:nvPr/>
        </p:nvSpPr>
        <p:spPr bwMode="auto">
          <a:xfrm>
            <a:off x="250825" y="1700213"/>
            <a:ext cx="88931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Весна идет! Весна идет!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И тихих, теплых майских дней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Румяный, светлый хоровод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…..</a:t>
            </a:r>
            <a:endParaRPr lang="ru-RU" dirty="0"/>
          </a:p>
        </p:txBody>
      </p:sp>
      <p:pic>
        <p:nvPicPr>
          <p:cNvPr id="461832" name="Picture 8" descr="small_information_items_120618807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905000" cy="1800225"/>
          </a:xfrm>
          <a:prstGeom prst="rect">
            <a:avLst/>
          </a:prstGeom>
          <a:noFill/>
        </p:spPr>
      </p:pic>
      <p:sp>
        <p:nvSpPr>
          <p:cNvPr id="461833" name="Text Box 9"/>
          <p:cNvSpPr txBox="1">
            <a:spLocks noChangeArrowheads="1"/>
          </p:cNvSpPr>
          <p:nvPr/>
        </p:nvSpPr>
        <p:spPr bwMode="auto">
          <a:xfrm>
            <a:off x="571472" y="5500702"/>
            <a:ext cx="5976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Толпится весело за ней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1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31" grpId="0"/>
      <p:bldP spid="4618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008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2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- 6; БАЛЛОВ -  50 </a:t>
            </a:r>
          </a:p>
        </p:txBody>
      </p:sp>
      <p:pic>
        <p:nvPicPr>
          <p:cNvPr id="462854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62855" name="Text Box 7"/>
          <p:cNvSpPr txBox="1">
            <a:spLocks noChangeArrowheads="1"/>
          </p:cNvSpPr>
          <p:nvPr/>
        </p:nvSpPr>
        <p:spPr bwMode="auto">
          <a:xfrm>
            <a:off x="250825" y="1557338"/>
            <a:ext cx="86423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Отец был ранен, и разбита пушка.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Привязанный к щиту, чтоб не упал,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…..</a:t>
            </a:r>
            <a:endParaRPr lang="ru-RU" dirty="0"/>
          </a:p>
        </p:txBody>
      </p:sp>
      <p:sp>
        <p:nvSpPr>
          <p:cNvPr id="462856" name="Text Box 8"/>
          <p:cNvSpPr txBox="1">
            <a:spLocks noChangeArrowheads="1"/>
          </p:cNvSpPr>
          <p:nvPr/>
        </p:nvSpPr>
        <p:spPr bwMode="auto">
          <a:xfrm>
            <a:off x="323850" y="4267200"/>
            <a:ext cx="70564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Прижав к груди заснувшую игрушку,</a:t>
            </a:r>
          </a:p>
          <a:p>
            <a:pPr>
              <a:spcBef>
                <a:spcPct val="50000"/>
              </a:spcBef>
            </a:pPr>
            <a:r>
              <a:rPr lang="ru-RU" sz="3200" dirty="0" smtClean="0"/>
              <a:t>Седой мальчишка на лафете спал.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5" grpId="0"/>
      <p:bldP spid="4628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4902" name="Picture 6" descr="SR11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</p:spPr>
      </p:pic>
      <p:sp>
        <p:nvSpPr>
          <p:cNvPr id="464903" name="Text Box 7"/>
          <p:cNvSpPr txBox="1">
            <a:spLocks noChangeArrowheads="1"/>
          </p:cNvSpPr>
          <p:nvPr/>
        </p:nvSpPr>
        <p:spPr bwMode="auto">
          <a:xfrm>
            <a:off x="2124075" y="1989138"/>
            <a:ext cx="48974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/>
              <a:t>МОЛОДЦЫ</a:t>
            </a:r>
          </a:p>
        </p:txBody>
      </p:sp>
      <p:pic>
        <p:nvPicPr>
          <p:cNvPr id="464904" name="055 Песня друзей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459788" y="63087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841" fill="hold"/>
                                        <p:tgtEl>
                                          <p:spTgt spid="4649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490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; БАЛЛОВ -  20 </a:t>
            </a:r>
          </a:p>
        </p:txBody>
      </p:sp>
      <p:pic>
        <p:nvPicPr>
          <p:cNvPr id="433158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33159" name="Text Box 7"/>
          <p:cNvSpPr txBox="1">
            <a:spLocks noChangeArrowheads="1"/>
          </p:cNvSpPr>
          <p:nvPr/>
        </p:nvSpPr>
        <p:spPr bwMode="auto">
          <a:xfrm>
            <a:off x="755650" y="1484313"/>
            <a:ext cx="7920038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003366"/>
                </a:solidFill>
              </a:rPr>
              <a:t>Один из основных видов устного народного творчества; художественное повествование фантастического, приключенческого или бытового характера </a:t>
            </a:r>
          </a:p>
        </p:txBody>
      </p:sp>
      <p:sp>
        <p:nvSpPr>
          <p:cNvPr id="433160" name="Text Box 8"/>
          <p:cNvSpPr txBox="1">
            <a:spLocks noChangeArrowheads="1"/>
          </p:cNvSpPr>
          <p:nvPr/>
        </p:nvSpPr>
        <p:spPr bwMode="auto">
          <a:xfrm>
            <a:off x="900113" y="5661025"/>
            <a:ext cx="5040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>
                <a:solidFill>
                  <a:schemeClr val="hlink"/>
                </a:solidFill>
              </a:rPr>
              <a:t>Сказка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9" grpId="0"/>
      <p:bldP spid="4331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; БАЛЛОВ -  30 </a:t>
            </a:r>
          </a:p>
        </p:txBody>
      </p:sp>
      <p:pic>
        <p:nvPicPr>
          <p:cNvPr id="434182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34183" name="Text Box 7"/>
          <p:cNvSpPr txBox="1">
            <a:spLocks noChangeArrowheads="1"/>
          </p:cNvSpPr>
          <p:nvPr/>
        </p:nvSpPr>
        <p:spPr bwMode="auto">
          <a:xfrm>
            <a:off x="827088" y="1628775"/>
            <a:ext cx="7345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003366"/>
                </a:solidFill>
              </a:rPr>
              <a:t>Дайте определение фольклора</a:t>
            </a:r>
          </a:p>
        </p:txBody>
      </p:sp>
      <p:sp>
        <p:nvSpPr>
          <p:cNvPr id="434184" name="Text Box 8"/>
          <p:cNvSpPr txBox="1">
            <a:spLocks noChangeArrowheads="1"/>
          </p:cNvSpPr>
          <p:nvPr/>
        </p:nvSpPr>
        <p:spPr bwMode="auto">
          <a:xfrm>
            <a:off x="827088" y="4581525"/>
            <a:ext cx="648176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/>
              <a:t>Устные произведения художественной литературы (устное народное творчество)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3" grpId="0"/>
      <p:bldP spid="4341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3333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; БАЛЛОВ -  40 </a:t>
            </a:r>
          </a:p>
        </p:txBody>
      </p:sp>
      <p:pic>
        <p:nvPicPr>
          <p:cNvPr id="435206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35207" name="Text Box 7"/>
          <p:cNvSpPr txBox="1">
            <a:spLocks noChangeArrowheads="1"/>
          </p:cNvSpPr>
          <p:nvPr/>
        </p:nvSpPr>
        <p:spPr bwMode="auto">
          <a:xfrm>
            <a:off x="611188" y="1700213"/>
            <a:ext cx="79216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 smtClean="0">
                <a:solidFill>
                  <a:srgbClr val="003366"/>
                </a:solidFill>
              </a:rPr>
              <a:t>Речь одного человека в художественном произведении</a:t>
            </a:r>
            <a:endParaRPr lang="ru-RU" sz="4000" dirty="0">
              <a:solidFill>
                <a:srgbClr val="003366"/>
              </a:solidFill>
            </a:endParaRPr>
          </a:p>
        </p:txBody>
      </p:sp>
      <p:sp>
        <p:nvSpPr>
          <p:cNvPr id="435209" name="Text Box 9"/>
          <p:cNvSpPr txBox="1">
            <a:spLocks noChangeArrowheads="1"/>
          </p:cNvSpPr>
          <p:nvPr/>
        </p:nvSpPr>
        <p:spPr bwMode="auto">
          <a:xfrm>
            <a:off x="611188" y="5949950"/>
            <a:ext cx="6337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Монолог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7" grpId="0"/>
      <p:bldP spid="4352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БЛОК  -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; БАЛЛОВ -  50 </a:t>
            </a:r>
          </a:p>
        </p:txBody>
      </p:sp>
      <p:pic>
        <p:nvPicPr>
          <p:cNvPr id="436230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pic>
        <p:nvPicPr>
          <p:cNvPr id="436231" name="Picture 7" descr="small_information_items_120618807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196975"/>
            <a:ext cx="1905000" cy="1800225"/>
          </a:xfrm>
          <a:prstGeom prst="rect">
            <a:avLst/>
          </a:prstGeom>
          <a:noFill/>
        </p:spPr>
      </p:pic>
      <p:sp>
        <p:nvSpPr>
          <p:cNvPr id="436232" name="Text Box 8"/>
          <p:cNvSpPr txBox="1">
            <a:spLocks noChangeArrowheads="1"/>
          </p:cNvSpPr>
          <p:nvPr/>
        </p:nvSpPr>
        <p:spPr bwMode="auto">
          <a:xfrm>
            <a:off x="2268538" y="2492375"/>
            <a:ext cx="5543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003366"/>
                </a:solidFill>
              </a:rPr>
              <a:t>Что называется кульминацией?</a:t>
            </a:r>
          </a:p>
        </p:txBody>
      </p:sp>
      <p:sp>
        <p:nvSpPr>
          <p:cNvPr id="436233" name="Text Box 9"/>
          <p:cNvSpPr txBox="1">
            <a:spLocks noChangeArrowheads="1"/>
          </p:cNvSpPr>
          <p:nvPr/>
        </p:nvSpPr>
        <p:spPr bwMode="auto">
          <a:xfrm>
            <a:off x="539750" y="5229225"/>
            <a:ext cx="6696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/>
              <a:t>Момент наивысшего действия в художественном произведении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2" grpId="0"/>
      <p:bldP spid="4362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БЛОК  - 2; БАЛЛОВ -  10 </a:t>
            </a:r>
          </a:p>
        </p:txBody>
      </p:sp>
      <p:pic>
        <p:nvPicPr>
          <p:cNvPr id="438278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1187450" y="1916113"/>
            <a:ext cx="6624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 smtClean="0">
                <a:solidFill>
                  <a:srgbClr val="0000FF"/>
                </a:solidFill>
              </a:rPr>
              <a:t>«Бородино» </a:t>
            </a:r>
            <a:r>
              <a:rPr lang="ru-RU" sz="4000" dirty="0">
                <a:solidFill>
                  <a:srgbClr val="0000FF"/>
                </a:solidFill>
              </a:rPr>
              <a:t>написал …. </a:t>
            </a:r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1116013" y="5373688"/>
            <a:ext cx="5329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 dirty="0" smtClean="0">
                <a:solidFill>
                  <a:schemeClr val="hlink"/>
                </a:solidFill>
              </a:rPr>
              <a:t>М.Ю.Лермонтов</a:t>
            </a:r>
            <a:endParaRPr lang="ru-RU" sz="2800" i="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9" grpId="0"/>
      <p:bldP spid="4382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300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056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БЛОК  - 2; БАЛЛОВ -  20 </a:t>
            </a:r>
          </a:p>
        </p:txBody>
      </p:sp>
      <p:pic>
        <p:nvPicPr>
          <p:cNvPr id="439302" name="Picture 6" descr="5380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516563"/>
            <a:ext cx="666750" cy="762000"/>
          </a:xfrm>
          <a:prstGeom prst="rect">
            <a:avLst/>
          </a:prstGeom>
          <a:noFill/>
        </p:spPr>
      </p:pic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900113" y="1628775"/>
            <a:ext cx="59769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0000FF"/>
                </a:solidFill>
              </a:rPr>
              <a:t>«Теплый хлеб» написал …</a:t>
            </a: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1187450" y="5013325"/>
            <a:ext cx="475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>
                <a:solidFill>
                  <a:schemeClr val="hlink"/>
                </a:solidFill>
              </a:rPr>
              <a:t>К.Г.Паустовский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3" grpId="0"/>
      <p:bldP spid="43930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66"/>
      </a:hlink>
      <a:folHlink>
        <a:srgbClr val="FF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FF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0066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547</TotalTime>
  <Words>1058</Words>
  <Application>Microsoft PowerPoint</Application>
  <PresentationFormat>Экран (4:3)</PresentationFormat>
  <Paragraphs>181</Paragraphs>
  <Slides>33</Slides>
  <Notes>33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Александр</cp:lastModifiedBy>
  <cp:revision>31</cp:revision>
  <cp:lastPrinted>1601-01-01T00:00:00Z</cp:lastPrinted>
  <dcterms:created xsi:type="dcterms:W3CDTF">2008-04-27T07:38:50Z</dcterms:created>
  <dcterms:modified xsi:type="dcterms:W3CDTF">2013-05-26T10:11:47Z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