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C80A-7BC6-415A-A6DF-62CED047F54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E6761-9F86-443E-9E57-93447A701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62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imghp" TargetMode="External"/><Relationship Id="rId2" Type="http://schemas.openxmlformats.org/officeDocument/2006/relationships/hyperlink" Target="https://yandex.ru/image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22458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Наша Родина – Россия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7" y="5517232"/>
            <a:ext cx="1008112" cy="452509"/>
          </a:xfrm>
        </p:spPr>
        <p:txBody>
          <a:bodyPr/>
          <a:lstStyle/>
          <a:p>
            <a:r>
              <a:rPr lang="ru-RU" b="1" dirty="0">
                <a:latin typeface="Arial Narrow" pitchFamily="34" charset="0"/>
              </a:rPr>
              <a:t>Урок </a:t>
            </a:r>
            <a:r>
              <a:rPr lang="ru-RU" b="1" dirty="0" smtClean="0">
                <a:latin typeface="Arial Narrow" pitchFamily="34" charset="0"/>
              </a:rPr>
              <a:t>25</a:t>
            </a:r>
            <a:endParaRPr lang="ru-RU" b="1" dirty="0">
              <a:latin typeface="Arial Narrow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2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значит быть патриотом?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268760"/>
            <a:ext cx="5832648" cy="5184576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/>
              <a:t>лово «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</a:t>
            </a:r>
            <a:r>
              <a:rPr lang="ru-RU" sz="2600" b="1" dirty="0"/>
              <a:t>» </a:t>
            </a:r>
            <a:r>
              <a:rPr lang="ru-RU" sz="2600" b="1" dirty="0" err="1" smtClean="0"/>
              <a:t>заимствова</a:t>
            </a:r>
            <a:r>
              <a:rPr lang="ru-RU" sz="2600" b="1" dirty="0" smtClean="0"/>
              <a:t>-но </a:t>
            </a:r>
            <a:r>
              <a:rPr lang="ru-RU" sz="2600" b="1" dirty="0"/>
              <a:t>из </a:t>
            </a:r>
            <a:r>
              <a:rPr lang="ru-RU" sz="2600" b="1" dirty="0" smtClean="0"/>
              <a:t>греческого языка – </a:t>
            </a:r>
            <a:r>
              <a:rPr lang="ru-RU" sz="2600" b="1" dirty="0"/>
              <a:t>πα</a:t>
            </a:r>
            <a:r>
              <a:rPr lang="ru-RU" sz="2600" b="1" dirty="0" err="1"/>
              <a:t>τριώτης</a:t>
            </a:r>
            <a:r>
              <a:rPr lang="ru-RU" sz="2600" b="1" dirty="0"/>
              <a:t> </a:t>
            </a:r>
            <a:r>
              <a:rPr lang="ru-RU" sz="2600" b="1" dirty="0" smtClean="0"/>
              <a:t>– «земляк</a:t>
            </a:r>
            <a:r>
              <a:rPr lang="ru-RU" sz="2600" b="1" dirty="0"/>
              <a:t>, </a:t>
            </a:r>
            <a:r>
              <a:rPr lang="ru-RU" sz="2600" b="1" dirty="0" err="1" smtClean="0"/>
              <a:t>соотече-ственник</a:t>
            </a:r>
            <a:r>
              <a:rPr lang="ru-RU" sz="2600" b="1" dirty="0" smtClean="0"/>
              <a:t>».</a:t>
            </a:r>
          </a:p>
          <a:p>
            <a:pPr algn="just"/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Земляки</a:t>
            </a:r>
            <a:r>
              <a:rPr lang="ru-RU" sz="2600" b="1" dirty="0" smtClean="0"/>
              <a:t> – люди, родившиеся в одном месте.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600" b="1" dirty="0" smtClean="0"/>
              <a:t>есто рождения – Родина – называется 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Отечество</a:t>
            </a:r>
            <a:r>
              <a:rPr lang="ru-RU" sz="2600" b="1" dirty="0" smtClean="0"/>
              <a:t>, </a:t>
            </a:r>
            <a:r>
              <a:rPr lang="ru-RU" sz="2600" b="1" dirty="0" err="1" smtClean="0"/>
              <a:t>Отчиз</a:t>
            </a:r>
            <a:r>
              <a:rPr lang="ru-RU" sz="2600" b="1" dirty="0" smtClean="0"/>
              <a:t>-на, т.е. земля отцов (предков).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600" b="1" dirty="0" smtClean="0"/>
              <a:t>одина у человека одна, так же как и мать, вот почему </a:t>
            </a:r>
            <a:r>
              <a:rPr lang="ru-RU" sz="2600" b="1" dirty="0" err="1" smtClean="0"/>
              <a:t>го-ворят</a:t>
            </a:r>
            <a:r>
              <a:rPr lang="ru-RU" sz="2600" b="1" dirty="0" smtClean="0"/>
              <a:t> Родина-мать.</a:t>
            </a:r>
            <a:endParaRPr lang="ru-RU" sz="2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793" y="1052736"/>
            <a:ext cx="2529844" cy="1568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12" y="2348880"/>
            <a:ext cx="2526577" cy="1537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18" y="3501008"/>
            <a:ext cx="2469654" cy="1093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92" y="4365104"/>
            <a:ext cx="2197968" cy="1457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6" y="5589240"/>
            <a:ext cx="1196752" cy="1196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3568" y="5517232"/>
            <a:ext cx="1950183" cy="1281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23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4968551" cy="3888432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600" b="1" dirty="0" smtClean="0"/>
              <a:t>то значит быть </a:t>
            </a:r>
            <a:r>
              <a:rPr lang="ru-RU" sz="2600" b="1" dirty="0" err="1" smtClean="0"/>
              <a:t>патрио</a:t>
            </a:r>
            <a:r>
              <a:rPr lang="ru-RU" sz="2600" b="1" dirty="0" smtClean="0"/>
              <a:t>-том?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/>
              <a:t>овременный словарь определяет: «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</a:t>
            </a:r>
            <a:r>
              <a:rPr lang="ru-RU" sz="2600" b="1" dirty="0" smtClean="0"/>
              <a:t> – это человек, любящий своё отечество, предан-</a:t>
            </a:r>
            <a:r>
              <a:rPr lang="ru-RU" sz="2600" b="1" dirty="0" err="1" smtClean="0"/>
              <a:t>ный</a:t>
            </a:r>
            <a:r>
              <a:rPr lang="ru-RU" sz="2600" b="1" dirty="0" smtClean="0"/>
              <a:t> своему народу, </a:t>
            </a:r>
            <a:r>
              <a:rPr lang="ru-RU" sz="2600" b="1" dirty="0" err="1" smtClean="0"/>
              <a:t>гото</a:t>
            </a:r>
            <a:r>
              <a:rPr lang="ru-RU" sz="2600" b="1" dirty="0" smtClean="0"/>
              <a:t>-вый на жертвы и подвиги во имя своей Родины».</a:t>
            </a:r>
            <a:endParaRPr lang="ru-RU" sz="2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371525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152" y="4581128"/>
            <a:ext cx="2518047" cy="188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953" y="4581128"/>
            <a:ext cx="290575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6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9380" y="643333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8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02159"/>
            <a:ext cx="4824536" cy="6048672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 к Родине, или патриотизм</a:t>
            </a:r>
            <a:r>
              <a:rPr lang="ru-RU" sz="2600" b="1" dirty="0" smtClean="0"/>
              <a:t>, вовсе не требует хвалить всё своё только потому, что это родное.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600" b="1" dirty="0" smtClean="0"/>
              <a:t>астоящему патриоту свойственно видеть во-круг не только достоин-</a:t>
            </a:r>
            <a:r>
              <a:rPr lang="ru-RU" sz="2600" b="1" dirty="0" err="1" smtClean="0"/>
              <a:t>ства</a:t>
            </a:r>
            <a:r>
              <a:rPr lang="ru-RU" sz="2600" b="1" dirty="0" smtClean="0"/>
              <a:t>, но и недостатки.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600" b="1" dirty="0" smtClean="0"/>
              <a:t>олько истинный </a:t>
            </a:r>
            <a:r>
              <a:rPr lang="ru-RU" sz="2600" b="1" dirty="0" err="1" smtClean="0"/>
              <a:t>патри</a:t>
            </a:r>
            <a:r>
              <a:rPr lang="ru-RU" sz="2600" b="1" dirty="0" smtClean="0"/>
              <a:t>-от не будет жаловаться, а постарается сделать жизнь у себя на Родине лучше и достойнее.</a:t>
            </a:r>
            <a:endParaRPr lang="ru-RU" sz="2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374712"/>
            <a:ext cx="2144165" cy="160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5922" y="620688"/>
            <a:ext cx="2604459" cy="175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0520" y="3975539"/>
            <a:ext cx="1799861" cy="134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2150" y="4763826"/>
            <a:ext cx="1578370" cy="178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43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88916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автор этих строк Павел Коган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опре-деляет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понятия патриот, патриотизм?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5976664" cy="5112568"/>
          </a:xfrm>
        </p:spPr>
        <p:txBody>
          <a:bodyPr>
            <a:noAutofit/>
          </a:bodyPr>
          <a:lstStyle/>
          <a:p>
            <a:pPr marL="68263" indent="0">
              <a:buNone/>
            </a:pPr>
            <a:r>
              <a:rPr lang="ru-RU" b="1" dirty="0"/>
              <a:t>Я — патриот. Я воздух русский, </a:t>
            </a:r>
          </a:p>
          <a:p>
            <a:pPr marL="68263" indent="0">
              <a:buNone/>
            </a:pPr>
            <a:r>
              <a:rPr lang="ru-RU" b="1" dirty="0" smtClean="0"/>
              <a:t>Я </a:t>
            </a:r>
            <a:r>
              <a:rPr lang="ru-RU" b="1" dirty="0"/>
              <a:t>землю русскую люблю, </a:t>
            </a:r>
          </a:p>
          <a:p>
            <a:pPr marL="68263" indent="0">
              <a:buNone/>
            </a:pPr>
            <a:r>
              <a:rPr lang="ru-RU" b="1" dirty="0" smtClean="0"/>
              <a:t>Я </a:t>
            </a:r>
            <a:r>
              <a:rPr lang="ru-RU" b="1" dirty="0"/>
              <a:t>верю, что нигде на свете </a:t>
            </a:r>
          </a:p>
          <a:p>
            <a:pPr marL="68263" indent="0">
              <a:buNone/>
            </a:pPr>
            <a:r>
              <a:rPr lang="ru-RU" b="1" dirty="0" smtClean="0"/>
              <a:t>Второй </a:t>
            </a:r>
            <a:r>
              <a:rPr lang="ru-RU" b="1" dirty="0"/>
              <a:t>такой не отыскать, </a:t>
            </a:r>
          </a:p>
          <a:p>
            <a:pPr marL="68263" indent="0">
              <a:buNone/>
            </a:pPr>
            <a:r>
              <a:rPr lang="ru-RU" b="1" dirty="0" smtClean="0"/>
              <a:t>Чтоб </a:t>
            </a:r>
            <a:r>
              <a:rPr lang="ru-RU" b="1" dirty="0"/>
              <a:t>так пахнуло на рассвете, </a:t>
            </a:r>
          </a:p>
          <a:p>
            <a:pPr marL="68263" indent="0">
              <a:buNone/>
            </a:pPr>
            <a:r>
              <a:rPr lang="ru-RU" b="1" dirty="0" smtClean="0"/>
              <a:t>Чтоб </a:t>
            </a:r>
            <a:r>
              <a:rPr lang="ru-RU" b="1" dirty="0"/>
              <a:t>дымный ветер на песках...</a:t>
            </a:r>
          </a:p>
          <a:p>
            <a:pPr marL="68263" indent="0">
              <a:buNone/>
            </a:pPr>
            <a:r>
              <a:rPr lang="ru-RU" b="1" dirty="0" smtClean="0"/>
              <a:t>И </a:t>
            </a:r>
            <a:r>
              <a:rPr lang="ru-RU" b="1" dirty="0"/>
              <a:t>где </a:t>
            </a:r>
            <a:r>
              <a:rPr lang="ru-RU" b="1" dirty="0" smtClean="0"/>
              <a:t>ещё </a:t>
            </a:r>
            <a:r>
              <a:rPr lang="ru-RU" b="1" dirty="0"/>
              <a:t>найдешь такие</a:t>
            </a:r>
          </a:p>
          <a:p>
            <a:pPr marL="68263" indent="0">
              <a:buNone/>
            </a:pPr>
            <a:r>
              <a:rPr lang="ru-RU" b="1" dirty="0" smtClean="0"/>
              <a:t>Берёзы</a:t>
            </a:r>
            <a:r>
              <a:rPr lang="ru-RU" b="1" dirty="0"/>
              <a:t>, как в моем краю!</a:t>
            </a:r>
          </a:p>
          <a:p>
            <a:pPr marL="68263" indent="0">
              <a:buNone/>
            </a:pPr>
            <a:r>
              <a:rPr lang="ru-RU" b="1" dirty="0" smtClean="0"/>
              <a:t>Я </a:t>
            </a:r>
            <a:r>
              <a:rPr lang="ru-RU" b="1" dirty="0"/>
              <a:t>б сдох как </a:t>
            </a:r>
            <a:r>
              <a:rPr lang="ru-RU" b="1" dirty="0" smtClean="0"/>
              <a:t>пёс </a:t>
            </a:r>
            <a:r>
              <a:rPr lang="ru-RU" b="1" dirty="0"/>
              <a:t>от </a:t>
            </a:r>
            <a:r>
              <a:rPr lang="ru-RU" b="1" dirty="0" smtClean="0"/>
              <a:t>ностальгии</a:t>
            </a:r>
            <a:endParaRPr lang="ru-RU" b="1" dirty="0"/>
          </a:p>
          <a:p>
            <a:pPr marL="68263" indent="0">
              <a:buNone/>
            </a:pPr>
            <a:r>
              <a:rPr lang="ru-RU" b="1" dirty="0" smtClean="0"/>
              <a:t>В </a:t>
            </a:r>
            <a:r>
              <a:rPr lang="ru-RU" b="1" dirty="0"/>
              <a:t>любом кокосовом раю</a:t>
            </a:r>
            <a:r>
              <a:rPr lang="ru-RU" b="1" dirty="0" smtClean="0"/>
              <a:t>.</a:t>
            </a:r>
          </a:p>
          <a:p>
            <a:pPr marL="68263" indent="0">
              <a:buNone/>
            </a:pPr>
            <a:r>
              <a:rPr lang="ru-RU" i="1" dirty="0" smtClean="0"/>
              <a:t>Ностальгия – тоска по Родине.</a:t>
            </a:r>
            <a:endParaRPr lang="ru-RU" i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060848"/>
            <a:ext cx="2767955" cy="308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6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136904" cy="5040560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600" b="1" dirty="0" smtClean="0"/>
              <a:t>то означает слово «федерация»?</a:t>
            </a:r>
          </a:p>
          <a:p>
            <a:pPr marL="68580" indent="0">
              <a:buNone/>
            </a:pPr>
            <a:r>
              <a:rPr lang="ru-RU" sz="2600" b="1" dirty="0"/>
              <a:t>	</a:t>
            </a:r>
            <a:r>
              <a:rPr lang="ru-RU" sz="2600" b="1" dirty="0" smtClean="0"/>
              <a:t>1) союз</a:t>
            </a:r>
          </a:p>
          <a:p>
            <a:pPr marL="68580" indent="0">
              <a:buNone/>
            </a:pPr>
            <a:r>
              <a:rPr lang="ru-RU" sz="2600" b="1" dirty="0"/>
              <a:t>	</a:t>
            </a:r>
            <a:r>
              <a:rPr lang="ru-RU" sz="2600" b="1" dirty="0" smtClean="0"/>
              <a:t>2) самостоятельность</a:t>
            </a:r>
          </a:p>
          <a:p>
            <a:pPr marL="68580" indent="0">
              <a:buNone/>
            </a:pPr>
            <a:r>
              <a:rPr lang="ru-RU" sz="2600" b="1" dirty="0"/>
              <a:t>	</a:t>
            </a:r>
            <a:r>
              <a:rPr lang="ru-RU" sz="2600" b="1" dirty="0" smtClean="0"/>
              <a:t>3) любовь к Родине</a:t>
            </a:r>
          </a:p>
          <a:p>
            <a:pPr marL="68580" indent="0">
              <a:buNone/>
            </a:pPr>
            <a:r>
              <a:rPr lang="ru-RU" sz="2600" b="1" dirty="0"/>
              <a:t>	</a:t>
            </a:r>
            <a:r>
              <a:rPr lang="ru-RU" sz="2600" b="1" dirty="0" smtClean="0"/>
              <a:t>4) независимость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600" b="1" dirty="0" smtClean="0"/>
              <a:t>то имеет каждый субъект федерации РФ?</a:t>
            </a:r>
          </a:p>
          <a:p>
            <a:pPr marL="68580" indent="0">
              <a:buNone/>
            </a:pPr>
            <a:endParaRPr lang="ru-RU" sz="2600" b="1" dirty="0" smtClean="0"/>
          </a:p>
          <a:p>
            <a:pPr marL="68580" indent="0">
              <a:buNone/>
            </a:pPr>
            <a:endParaRPr lang="ru-RU" sz="2600" b="1" dirty="0" smtClean="0"/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/>
              <a:t>оставь 3 предложения (словосочетания) со словами «патриот», «патриотизм».</a:t>
            </a:r>
          </a:p>
          <a:p>
            <a:endParaRPr lang="ru-RU" sz="26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745152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 повторим главное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594193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v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149080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Территория, столица, главный закон, герб, флаг, органы власти и управления, свой родной язык.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63215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24744" cy="864096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chemeClr val="tx2"/>
                </a:solidFill>
              </a:rPr>
              <a:t>Домашнее задание</a:t>
            </a:r>
            <a:r>
              <a:rPr lang="ru-RU" b="1" u="sng" dirty="0" smtClean="0">
                <a:solidFill>
                  <a:schemeClr val="tx2"/>
                </a:solidFill>
              </a:rPr>
              <a:t>: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Picture 2" descr="C:\Users\Acer\Desktop\анимационные картинки\смайл на диване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926" y="1898284"/>
            <a:ext cx="2956148" cy="204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042988" y="4365625"/>
            <a:ext cx="6777037" cy="2016125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  <a:r>
              <a:rPr lang="ru-RU" sz="2600" b="1" dirty="0" smtClean="0"/>
              <a:t>11, сс. 92-98,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600" b="1" dirty="0" smtClean="0"/>
              <a:t>адания в рабочей тетради:</a:t>
            </a:r>
          </a:p>
          <a:p>
            <a:pPr marL="68580" indent="0">
              <a:buNone/>
            </a:pPr>
            <a:r>
              <a:rPr lang="ru-RU" sz="2600" b="1" dirty="0" smtClean="0"/>
              <a:t>№№ 1-4, сс.57-61.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8637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Несколько слов для учителя: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880" cy="48965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Курс подготовлен к УМК: Обществознание. 5 класс. </a:t>
            </a:r>
            <a:r>
              <a:rPr lang="ru-RU" u="sng" dirty="0" smtClean="0"/>
              <a:t>Учебник</a:t>
            </a:r>
            <a:r>
              <a:rPr lang="ru-RU" dirty="0" smtClean="0"/>
              <a:t> для общеобразовательных учреждений. Под редакцией Л.Н. Боголюбова, Л.Ф. Ивановой. - М.: Просвещение, 2012.</a:t>
            </a:r>
          </a:p>
          <a:p>
            <a:pPr algn="just"/>
            <a:r>
              <a:rPr lang="ru-RU" u="sng" dirty="0" smtClean="0"/>
              <a:t>Рабочая тетрадь</a:t>
            </a:r>
            <a:r>
              <a:rPr lang="ru-RU" dirty="0" smtClean="0"/>
              <a:t>: </a:t>
            </a:r>
            <a:r>
              <a:rPr lang="ru-RU" dirty="0" err="1" smtClean="0"/>
              <a:t>Л.Ф.Иванова</a:t>
            </a:r>
            <a:r>
              <a:rPr lang="ru-RU" dirty="0" smtClean="0"/>
              <a:t>, Я.В. </a:t>
            </a:r>
            <a:r>
              <a:rPr lang="ru-RU" dirty="0" err="1" smtClean="0"/>
              <a:t>Хотеенкова</a:t>
            </a:r>
            <a:r>
              <a:rPr lang="ru-RU" dirty="0" smtClean="0"/>
              <a:t>. Обществознание. 5 класс. Пособие для учащихся общеобразовательных учреждений. - М.: Просвещение, 2012.</a:t>
            </a:r>
          </a:p>
          <a:p>
            <a:pPr algn="just"/>
            <a:r>
              <a:rPr lang="ru-RU" u="sng" dirty="0" smtClean="0"/>
              <a:t>Методическое пособие</a:t>
            </a:r>
            <a:r>
              <a:rPr lang="ru-RU" dirty="0" smtClean="0"/>
              <a:t>:  Методические рекомендации к учебнику «Обществоведение: гражданин, общество, государство»: 5 </a:t>
            </a:r>
            <a:r>
              <a:rPr lang="ru-RU" dirty="0" err="1" smtClean="0"/>
              <a:t>кл</a:t>
            </a:r>
            <a:r>
              <a:rPr lang="ru-RU" dirty="0" smtClean="0"/>
              <a:t>.: Пособие для учителя/Л.Н. Боголюбов, Н.Ф. Виноградник, Н.И. Городецкая и др.; под ред. Л.Ф. Ивановой. М.: Просвещение, 2003.</a:t>
            </a:r>
          </a:p>
          <a:p>
            <a:pPr algn="just"/>
            <a:r>
              <a:rPr lang="ru-RU" dirty="0" smtClean="0"/>
              <a:t>При разработке Презентаций использовалась Рабочая тетрадь по обществоведению: 5 класс/ А.С. Митькин.- М.: Экзамен, 2012.</a:t>
            </a:r>
          </a:p>
          <a:p>
            <a:pPr algn="just"/>
            <a:r>
              <a:rPr lang="ru-RU" dirty="0" smtClean="0"/>
              <a:t>В презентациях использованы иллюстрации из открытого банка иллюстраций Яндекс и Гугл : </a:t>
            </a:r>
            <a:r>
              <a:rPr lang="en-US" dirty="0">
                <a:hlinkClick r:id="rId2"/>
              </a:rPr>
              <a:t>https://yandex.ru/images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;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www.google.ru/imghp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8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441</TotalTime>
  <Words>437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Наша Родина – Россия</vt:lpstr>
      <vt:lpstr>Что значит быть патриотом?</vt:lpstr>
      <vt:lpstr>Презентация PowerPoint</vt:lpstr>
      <vt:lpstr>Презентация PowerPoint</vt:lpstr>
      <vt:lpstr>Как автор этих строк Павел Коган опре-деляет понятия патриот, патриотизм?</vt:lpstr>
      <vt:lpstr>Давай повторим главное</vt:lpstr>
      <vt:lpstr>Домашнее задание:</vt:lpstr>
      <vt:lpstr>Несколько слов для учителя: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Петухова Ирина Владимировна</cp:lastModifiedBy>
  <cp:revision>39</cp:revision>
  <dcterms:created xsi:type="dcterms:W3CDTF">2012-07-13T15:37:41Z</dcterms:created>
  <dcterms:modified xsi:type="dcterms:W3CDTF">2015-06-04T07:28:52Z</dcterms:modified>
</cp:coreProperties>
</file>