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C80A-7BC6-415A-A6DF-62CED047F54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E6761-9F86-443E-9E57-93447A701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62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E6761-9F86-443E-9E57-93447A70156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198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imghp" TargetMode="External"/><Relationship Id="rId2" Type="http://schemas.openxmlformats.org/officeDocument/2006/relationships/hyperlink" Target="https://yandex.ru/image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22458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Наша Родина – Россия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7" y="5517232"/>
            <a:ext cx="1008112" cy="452509"/>
          </a:xfrm>
        </p:spPr>
        <p:txBody>
          <a:bodyPr/>
          <a:lstStyle/>
          <a:p>
            <a:r>
              <a:rPr lang="ru-RU" b="1" dirty="0">
                <a:latin typeface="Arial Narrow" pitchFamily="34" charset="0"/>
              </a:rPr>
              <a:t>Урок </a:t>
            </a:r>
            <a:r>
              <a:rPr lang="ru-RU" b="1" dirty="0" smtClean="0">
                <a:latin typeface="Arial Narrow" pitchFamily="34" charset="0"/>
              </a:rPr>
              <a:t>25</a:t>
            </a:r>
            <a:endParaRPr lang="ru-RU" b="1" dirty="0">
              <a:latin typeface="Arial Narrow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2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456502" cy="81716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урока:</a:t>
            </a:r>
            <a:endParaRPr lang="ru-RU" dirty="0"/>
          </a:p>
        </p:txBody>
      </p:sp>
      <p:pic>
        <p:nvPicPr>
          <p:cNvPr id="5" name="Picture 6" descr="C:\Users\Acer\Desktop\анимационные картинки\смайл реш задачу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38" y="404664"/>
            <a:ext cx="1672582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004012" y="2564904"/>
            <a:ext cx="6777317" cy="240149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600" b="1" dirty="0"/>
              <a:t>1. </a:t>
            </a:r>
            <a:r>
              <a:rPr lang="ru-RU" sz="2600" b="1" dirty="0" smtClean="0"/>
              <a:t>Российская Федерация.</a:t>
            </a:r>
          </a:p>
          <a:p>
            <a:pPr marL="68580" indent="0">
              <a:buNone/>
            </a:pPr>
            <a:r>
              <a:rPr lang="ru-RU" sz="2600" b="1" dirty="0" smtClean="0"/>
              <a:t>2. Русский язык - государственный.</a:t>
            </a:r>
          </a:p>
          <a:p>
            <a:pPr marL="68580" indent="0">
              <a:buNone/>
            </a:pPr>
            <a:r>
              <a:rPr lang="ru-RU" sz="2600" b="1" dirty="0" smtClean="0"/>
              <a:t>3. Что значит быть патриотом?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204779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81716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Российская Федерация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6768752" cy="4752528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/>
              <a:t>лово </a:t>
            </a:r>
            <a:r>
              <a:rPr lang="ru-RU" sz="2600" b="1" dirty="0"/>
              <a:t>Федерация происходит от лат. </a:t>
            </a:r>
            <a:r>
              <a:rPr lang="ru-RU" sz="2600" b="1" dirty="0" err="1"/>
              <a:t>foederatio</a:t>
            </a:r>
            <a:r>
              <a:rPr lang="ru-RU" sz="2600" b="1" dirty="0"/>
              <a:t> - союз, </a:t>
            </a:r>
            <a:r>
              <a:rPr lang="ru-RU" sz="2600" b="1" dirty="0" smtClean="0"/>
              <a:t>объединение.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/>
              <a:t>оставными частями Российской Федерации являются объединивши-</a:t>
            </a:r>
            <a:r>
              <a:rPr lang="ru-RU" sz="2600" b="1" dirty="0" err="1" smtClean="0"/>
              <a:t>еся</a:t>
            </a:r>
            <a:r>
              <a:rPr lang="ru-RU" sz="2600" b="1" dirty="0" smtClean="0"/>
              <a:t> в союз относительно </a:t>
            </a:r>
            <a:r>
              <a:rPr lang="ru-RU" sz="2600" b="1" dirty="0" err="1" smtClean="0"/>
              <a:t>самостоя</a:t>
            </a:r>
            <a:r>
              <a:rPr lang="ru-RU" sz="2600" b="1" dirty="0" smtClean="0"/>
              <a:t>-тельные республики, края, области, а также города – Москва, Санкт-Петербург и Севастополь.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r>
              <a:rPr lang="ru-RU" sz="2600" b="1" dirty="0" smtClean="0"/>
              <a:t>ти составные части называются субъектами Федерации, их в России больше 80-ти.</a:t>
            </a:r>
            <a:endParaRPr lang="ru-RU" sz="2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00807"/>
            <a:ext cx="1573907" cy="104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785896"/>
            <a:ext cx="1589195" cy="10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785" y="3896841"/>
            <a:ext cx="1562512" cy="104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9786" y="5013176"/>
            <a:ext cx="1562512" cy="104375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8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146" y="4725144"/>
            <a:ext cx="8568952" cy="1728192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dirty="0" smtClean="0"/>
              <a:t>осмотри на карту нашей Родины (учебник, сс. 94-95). Какая она разноцветная! Субъекты </a:t>
            </a:r>
            <a:r>
              <a:rPr lang="ru-RU" sz="2600" b="1" dirty="0" err="1" smtClean="0"/>
              <a:t>фе-дерации</a:t>
            </a:r>
            <a:r>
              <a:rPr lang="ru-RU" sz="2600" b="1" dirty="0" smtClean="0"/>
              <a:t> обозначены различными цветами.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600" b="1" dirty="0" smtClean="0"/>
              <a:t>айди субъект федерации, в котором ты живёшь.</a:t>
            </a:r>
            <a:endParaRPr lang="ru-RU" sz="2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85" y="188640"/>
            <a:ext cx="895687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683568" y="1700808"/>
            <a:ext cx="576064" cy="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8-конечная звезда 1"/>
          <p:cNvSpPr/>
          <p:nvPr/>
        </p:nvSpPr>
        <p:spPr>
          <a:xfrm>
            <a:off x="1228749" y="1641944"/>
            <a:ext cx="113410" cy="117727"/>
          </a:xfrm>
          <a:prstGeom prst="star8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88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repeatCount="indefinite" accel="6000" decel="1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620688"/>
            <a:ext cx="5400600" cy="599313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 smtClean="0"/>
              <a:t>ловосочетание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 Рос-</a:t>
            </a:r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сийской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Федерации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b="1" i="1" dirty="0" smtClean="0"/>
              <a:t> </a:t>
            </a:r>
            <a:r>
              <a:rPr lang="ru-RU" i="1" dirty="0" smtClean="0"/>
              <a:t>означает «равный член», «полноправный участник».</a:t>
            </a:r>
          </a:p>
          <a:p>
            <a:pPr marL="68580" indent="0" algn="just">
              <a:spcBef>
                <a:spcPts val="0"/>
              </a:spcBef>
              <a:buNone/>
            </a:pPr>
            <a:r>
              <a:rPr lang="ru-RU" b="1" dirty="0" smtClean="0"/>
              <a:t>Это значит: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b="1" dirty="0" smtClean="0"/>
              <a:t>сть своя </a:t>
            </a:r>
            <a:r>
              <a:rPr lang="ru-RU" dirty="0" smtClean="0"/>
              <a:t>территория </a:t>
            </a:r>
            <a:r>
              <a:rPr lang="ru-RU" b="1" dirty="0" smtClean="0"/>
              <a:t>и </a:t>
            </a:r>
            <a:r>
              <a:rPr lang="ru-RU" dirty="0" smtClean="0"/>
              <a:t>столица</a:t>
            </a:r>
            <a:r>
              <a:rPr lang="ru-RU" b="1" dirty="0" smtClean="0"/>
              <a:t>,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b="1" dirty="0" smtClean="0"/>
              <a:t>сть свой </a:t>
            </a:r>
            <a:r>
              <a:rPr lang="ru-RU" dirty="0" smtClean="0"/>
              <a:t>главный закон </a:t>
            </a:r>
            <a:r>
              <a:rPr lang="ru-RU" b="1" dirty="0" smtClean="0"/>
              <a:t>– Конституция или Устав,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b="1" dirty="0" smtClean="0"/>
              <a:t>сть свои </a:t>
            </a:r>
            <a:r>
              <a:rPr lang="ru-RU" dirty="0" smtClean="0"/>
              <a:t>органы власти </a:t>
            </a:r>
            <a:r>
              <a:rPr lang="ru-RU" b="1" dirty="0" smtClean="0"/>
              <a:t>и </a:t>
            </a:r>
            <a:r>
              <a:rPr lang="ru-RU" dirty="0" smtClean="0"/>
              <a:t>управления</a:t>
            </a:r>
            <a:r>
              <a:rPr lang="ru-RU" b="1" dirty="0" smtClean="0"/>
              <a:t>,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b="1" dirty="0" smtClean="0"/>
              <a:t>сть свой </a:t>
            </a:r>
            <a:r>
              <a:rPr lang="ru-RU" dirty="0" smtClean="0"/>
              <a:t>флаг</a:t>
            </a:r>
            <a:r>
              <a:rPr lang="ru-RU" b="1" dirty="0" smtClean="0"/>
              <a:t> и </a:t>
            </a:r>
            <a:r>
              <a:rPr lang="ru-RU" dirty="0" smtClean="0"/>
              <a:t>герб</a:t>
            </a:r>
            <a:r>
              <a:rPr lang="ru-RU" b="1" dirty="0" smtClean="0"/>
              <a:t>,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b="1" dirty="0" smtClean="0"/>
              <a:t>ожно обучать детей и общаться на </a:t>
            </a:r>
            <a:r>
              <a:rPr lang="ru-RU" dirty="0" smtClean="0"/>
              <a:t>своём родном языке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418" y="3711327"/>
            <a:ext cx="1345862" cy="209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805" y="1124744"/>
            <a:ext cx="2506499" cy="2289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9" y="404664"/>
            <a:ext cx="1688393" cy="1126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08" y="2996952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054" y="471264"/>
            <a:ext cx="1606802" cy="803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875" y="5416720"/>
            <a:ext cx="1111974" cy="1197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686" y="4485616"/>
            <a:ext cx="2655246" cy="744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7302" y="5598159"/>
            <a:ext cx="1941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Код региона республики Адыгея – 01.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0928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08912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язык - государственный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1"/>
            <a:ext cx="7848872" cy="2952328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600" b="1" dirty="0" smtClean="0"/>
              <a:t>то такое 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«государственный язык»</a:t>
            </a:r>
            <a:r>
              <a:rPr lang="ru-RU" sz="2600" b="1" dirty="0" smtClean="0"/>
              <a:t>?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r>
              <a:rPr lang="ru-RU" sz="2600" b="1" dirty="0" smtClean="0"/>
              <a:t>то значит, что на русском языке состав-</a:t>
            </a:r>
            <a:r>
              <a:rPr lang="ru-RU" sz="2600" b="1" dirty="0" err="1" smtClean="0"/>
              <a:t>ляются</a:t>
            </a:r>
            <a:r>
              <a:rPr lang="ru-RU" sz="2600" b="1" dirty="0" smtClean="0"/>
              <a:t> государственные документы.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600" b="1" dirty="0" smtClean="0"/>
              <a:t>а русском языке Россия ведёт </a:t>
            </a:r>
            <a:r>
              <a:rPr lang="ru-RU" sz="2600" b="1" dirty="0" err="1" smtClean="0"/>
              <a:t>перегово-ры</a:t>
            </a:r>
            <a:r>
              <a:rPr lang="ru-RU" sz="2600" b="1" dirty="0" smtClean="0"/>
              <a:t>.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600" b="1" dirty="0" smtClean="0"/>
              <a:t>усский язык изучают во всех школах РФ.</a:t>
            </a:r>
            <a:endParaRPr lang="ru-RU" sz="2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243" y="4369694"/>
            <a:ext cx="1771923" cy="2488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597020"/>
            <a:ext cx="2234781" cy="2033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508324"/>
            <a:ext cx="3313556" cy="2211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5604" y="6093729"/>
            <a:ext cx="2743200" cy="625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47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5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4464496" cy="626469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600" b="1" dirty="0" smtClean="0"/>
              <a:t>важение к другим на-родам – черта </a:t>
            </a:r>
            <a:r>
              <a:rPr lang="ru-RU" sz="2600" i="1" dirty="0" err="1" smtClean="0"/>
              <a:t>патрио</a:t>
            </a:r>
            <a:r>
              <a:rPr lang="ru-RU" sz="2600" i="1" dirty="0" smtClean="0"/>
              <a:t>-та</a:t>
            </a:r>
            <a:r>
              <a:rPr lang="ru-RU" sz="2600" b="1" dirty="0" smtClean="0"/>
              <a:t>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600" b="1" dirty="0" smtClean="0"/>
              <a:t>астоящий патриот никогда не унизит че-</a:t>
            </a:r>
            <a:r>
              <a:rPr lang="ru-RU" sz="2600" b="1" dirty="0" err="1" smtClean="0"/>
              <a:t>ловека</a:t>
            </a:r>
            <a:r>
              <a:rPr lang="ru-RU" sz="2600" b="1" dirty="0" smtClean="0"/>
              <a:t> другой </a:t>
            </a:r>
            <a:r>
              <a:rPr lang="ru-RU" sz="2600" b="1" dirty="0" err="1" smtClean="0"/>
              <a:t>нацио-нальности</a:t>
            </a:r>
            <a:r>
              <a:rPr lang="ru-RU" sz="2600" b="1" dirty="0" smtClean="0"/>
              <a:t>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600" b="1" dirty="0" smtClean="0"/>
              <a:t>ак радуга не может лишиться хотя бы од-</a:t>
            </a:r>
            <a:r>
              <a:rPr lang="ru-RU" sz="2600" b="1" dirty="0" err="1" smtClean="0"/>
              <a:t>ного</a:t>
            </a:r>
            <a:r>
              <a:rPr lang="ru-RU" sz="2600" b="1" dirty="0" smtClean="0"/>
              <a:t> цвета, так и Рос-сия не может жить без народов, её населяю-</a:t>
            </a:r>
            <a:r>
              <a:rPr lang="ru-RU" sz="2600" b="1" dirty="0" err="1" smtClean="0"/>
              <a:t>щих</a:t>
            </a:r>
            <a:r>
              <a:rPr lang="ru-RU" sz="2600" b="1" dirty="0" smtClean="0"/>
              <a:t>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600" b="1" dirty="0" smtClean="0"/>
              <a:t>авно так повелось: Россия – родина-мать всех своих народов.</a:t>
            </a:r>
            <a:endParaRPr lang="ru-RU" sz="2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9905" y="3212976"/>
            <a:ext cx="4096591" cy="2893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0941" y="620688"/>
            <a:ext cx="4031700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6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24744" cy="864096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chemeClr val="tx2"/>
                </a:solidFill>
              </a:rPr>
              <a:t>Домашнее задание</a:t>
            </a:r>
            <a:r>
              <a:rPr lang="ru-RU" b="1" u="sng" dirty="0" smtClean="0">
                <a:solidFill>
                  <a:schemeClr val="tx2"/>
                </a:solidFill>
              </a:rPr>
              <a:t>: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Picture 2" descr="C:\Users\Acer\Desktop\анимационные картинки\смайл на диване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926" y="1898284"/>
            <a:ext cx="2956148" cy="204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042988" y="4365625"/>
            <a:ext cx="6777037" cy="2016125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  <a:r>
              <a:rPr lang="ru-RU" sz="2600" b="1" dirty="0" smtClean="0"/>
              <a:t>11, сс. 92-98,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600" b="1" dirty="0" smtClean="0"/>
              <a:t>адания в рабочей тетради:</a:t>
            </a:r>
          </a:p>
          <a:p>
            <a:pPr marL="68580" indent="0">
              <a:buNone/>
            </a:pPr>
            <a:r>
              <a:rPr lang="ru-RU" sz="2600" b="1" dirty="0" smtClean="0"/>
              <a:t>№№ 1-4, сс.57-61.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8637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Несколько слов для учителя: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880" cy="48965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Курс подготовлен к УМК: Обществознание. 5 класс. </a:t>
            </a:r>
            <a:r>
              <a:rPr lang="ru-RU" u="sng" dirty="0" smtClean="0"/>
              <a:t>Учебник</a:t>
            </a:r>
            <a:r>
              <a:rPr lang="ru-RU" dirty="0" smtClean="0"/>
              <a:t> для общеобразовательных учреждений. Под редакцией Л.Н. Боголюбова, Л.Ф. Ивановой. - М.: Просвещение, 2012.</a:t>
            </a:r>
          </a:p>
          <a:p>
            <a:pPr algn="just"/>
            <a:r>
              <a:rPr lang="ru-RU" u="sng" dirty="0" smtClean="0"/>
              <a:t>Рабочая тетрадь</a:t>
            </a:r>
            <a:r>
              <a:rPr lang="ru-RU" dirty="0" smtClean="0"/>
              <a:t>: </a:t>
            </a:r>
            <a:r>
              <a:rPr lang="ru-RU" dirty="0" err="1" smtClean="0"/>
              <a:t>Л.Ф.Иванова</a:t>
            </a:r>
            <a:r>
              <a:rPr lang="ru-RU" dirty="0" smtClean="0"/>
              <a:t>, Я.В. </a:t>
            </a:r>
            <a:r>
              <a:rPr lang="ru-RU" dirty="0" err="1" smtClean="0"/>
              <a:t>Хотеенкова</a:t>
            </a:r>
            <a:r>
              <a:rPr lang="ru-RU" dirty="0" smtClean="0"/>
              <a:t>. Обществознание. 5 класс. Пособие для учащихся общеобразовательных учреждений. - М.: Просвещение, 2012.</a:t>
            </a:r>
          </a:p>
          <a:p>
            <a:pPr algn="just"/>
            <a:r>
              <a:rPr lang="ru-RU" u="sng" dirty="0" smtClean="0"/>
              <a:t>Методическое пособие</a:t>
            </a:r>
            <a:r>
              <a:rPr lang="ru-RU" dirty="0" smtClean="0"/>
              <a:t>:  Методические рекомендации к учебнику «Обществоведение: гражданин, общество, государство»: 5 </a:t>
            </a:r>
            <a:r>
              <a:rPr lang="ru-RU" dirty="0" err="1" smtClean="0"/>
              <a:t>кл</a:t>
            </a:r>
            <a:r>
              <a:rPr lang="ru-RU" dirty="0" smtClean="0"/>
              <a:t>.: Пособие для учителя/Л.Н. Боголюбов, Н.Ф. Виноградник, Н.И. Городецкая и др.; под ред. Л.Ф. Ивановой. М.: Просвещение, 2003.</a:t>
            </a:r>
          </a:p>
          <a:p>
            <a:pPr algn="just"/>
            <a:r>
              <a:rPr lang="ru-RU" dirty="0" smtClean="0"/>
              <a:t>При разработке Презентаций использовалась Рабочая тетрадь по обществоведению: 5 класс/ А.С. Митькин.- М.: Экзамен, 2012.</a:t>
            </a:r>
          </a:p>
          <a:p>
            <a:pPr algn="just"/>
            <a:r>
              <a:rPr lang="ru-RU" dirty="0" smtClean="0"/>
              <a:t>В презентациях использованы иллюстрации из открытого банка иллюстраций Яндекс и Гугл : </a:t>
            </a:r>
            <a:r>
              <a:rPr lang="en-US" dirty="0">
                <a:hlinkClick r:id="rId2"/>
              </a:rPr>
              <a:t>https://yandex.ru/images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;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www.google.ru/imghp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8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441</TotalTime>
  <Words>436</Words>
  <Application>Microsoft Office PowerPoint</Application>
  <PresentationFormat>Экран (4:3)</PresentationFormat>
  <Paragraphs>40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Наша Родина – Россия</vt:lpstr>
      <vt:lpstr>План урока:</vt:lpstr>
      <vt:lpstr>Российская Федерация </vt:lpstr>
      <vt:lpstr>Презентация PowerPoint</vt:lpstr>
      <vt:lpstr>Презентация PowerPoint</vt:lpstr>
      <vt:lpstr>Русский язык - государственный</vt:lpstr>
      <vt:lpstr>Презентация PowerPoint</vt:lpstr>
      <vt:lpstr>Домашнее задание:</vt:lpstr>
      <vt:lpstr>Несколько слов для учителя: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Петухова Ирина Владимировна</cp:lastModifiedBy>
  <cp:revision>39</cp:revision>
  <dcterms:created xsi:type="dcterms:W3CDTF">2012-07-13T15:37:41Z</dcterms:created>
  <dcterms:modified xsi:type="dcterms:W3CDTF">2015-06-04T07:26:31Z</dcterms:modified>
</cp:coreProperties>
</file>