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335E-2770-41E6-A6EA-7FC1B954888A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0B97-E045-40B0-AB60-7B2A80175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335E-2770-41E6-A6EA-7FC1B954888A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0B97-E045-40B0-AB60-7B2A80175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335E-2770-41E6-A6EA-7FC1B954888A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0B97-E045-40B0-AB60-7B2A80175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335E-2770-41E6-A6EA-7FC1B954888A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0B97-E045-40B0-AB60-7B2A80175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335E-2770-41E6-A6EA-7FC1B954888A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0B97-E045-40B0-AB60-7B2A80175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335E-2770-41E6-A6EA-7FC1B954888A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0B97-E045-40B0-AB60-7B2A80175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335E-2770-41E6-A6EA-7FC1B954888A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0B97-E045-40B0-AB60-7B2A80175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335E-2770-41E6-A6EA-7FC1B954888A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0B97-E045-40B0-AB60-7B2A80175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335E-2770-41E6-A6EA-7FC1B954888A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0B97-E045-40B0-AB60-7B2A80175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335E-2770-41E6-A6EA-7FC1B954888A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0B97-E045-40B0-AB60-7B2A80175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335E-2770-41E6-A6EA-7FC1B954888A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0B97-E045-40B0-AB60-7B2A80175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otype Corsiva" pitchFamily="66" charset="0"/>
              </a:defRPr>
            </a:lvl1pPr>
          </a:lstStyle>
          <a:p>
            <a:fld id="{7466335E-2770-41E6-A6EA-7FC1B954888A}" type="datetimeFigureOut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otype Corsiva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otype Corsiva" pitchFamily="66" charset="0"/>
              </a:defRPr>
            </a:lvl1pPr>
          </a:lstStyle>
          <a:p>
            <a:fld id="{73700B97-E045-40B0-AB60-7B2A801754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onotype Corsiva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1\&#1056;&#1072;&#1073;&#1086;&#1095;&#1080;&#1081;%20&#1089;&#1090;&#1086;&#1083;\P.I.CHajkovskij%20-%20'Vremena%20goda'%20-%20Fevral'.mp3" TargetMode="Externa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1\&#1056;&#1072;&#1073;&#1086;&#1095;&#1080;&#1081;%20&#1089;&#1090;&#1086;&#1083;\P.%20I.%20CHajkovskij%20-%20Vremena%20goda%20(dekabr')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2714620"/>
            <a:ext cx="736131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Константин</a:t>
            </a:r>
          </a:p>
          <a:p>
            <a:pPr algn="ctr"/>
            <a: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Фёдорович </a:t>
            </a:r>
          </a:p>
          <a:p>
            <a:pPr algn="ctr"/>
            <a:r>
              <a:rPr lang="ru-RU" sz="8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Юон</a:t>
            </a:r>
            <a:endParaRPr lang="ru-RU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14290"/>
            <a:ext cx="83582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Великие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русские художники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артовское солнц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285860"/>
            <a:ext cx="7286676" cy="54431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714480" y="142852"/>
            <a:ext cx="5210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Мартовское солнце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714488"/>
            <a:ext cx="692948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Картину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К.Ф.Юона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«Волшебница зима»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можно смело назвать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песней русской зиме.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20603706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801918"/>
            <a:ext cx="8857613" cy="54297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000240"/>
            <a:ext cx="805541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Как можно назвать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Зиму, с кем или с чем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Её сравнить?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928670"/>
            <a:ext cx="4943981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Красавица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Гостья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Рукодельница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Чародейка 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 АЛЕКСАНДР СЕРГЕЕВИ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98" y="1214422"/>
            <a:ext cx="3605260" cy="43966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786182" y="714356"/>
            <a:ext cx="51435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Пришла, рассыпалась, клоками</a:t>
            </a:r>
          </a:p>
          <a:p>
            <a:r>
              <a:rPr lang="ru-RU" sz="3200" b="1" dirty="0" smtClean="0">
                <a:latin typeface="Monotype Corsiva" pitchFamily="66" charset="0"/>
              </a:rPr>
              <a:t>Повисла на суках дубов,</a:t>
            </a:r>
          </a:p>
          <a:p>
            <a:r>
              <a:rPr lang="ru-RU" sz="3200" b="1" dirty="0" smtClean="0">
                <a:latin typeface="Monotype Corsiva" pitchFamily="66" charset="0"/>
              </a:rPr>
              <a:t>Легла волнистыми коврами</a:t>
            </a:r>
          </a:p>
          <a:p>
            <a:r>
              <a:rPr lang="ru-RU" sz="3200" b="1" dirty="0" smtClean="0">
                <a:latin typeface="Monotype Corsiva" pitchFamily="66" charset="0"/>
              </a:rPr>
              <a:t>Среди полей, вокруг холмов.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557214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А.С.Пушкин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rtret-esen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418" y="928670"/>
            <a:ext cx="4439409" cy="45720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4282" y="714356"/>
            <a:ext cx="45720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Заколдован невидимкой,</a:t>
            </a:r>
          </a:p>
          <a:p>
            <a:r>
              <a:rPr lang="ru-RU" sz="3200" b="1" dirty="0" smtClean="0">
                <a:latin typeface="Monotype Corsiva" pitchFamily="66" charset="0"/>
              </a:rPr>
              <a:t>Дремлет лес под сказку сна,</a:t>
            </a:r>
          </a:p>
          <a:p>
            <a:r>
              <a:rPr lang="ru-RU" sz="3200" b="1" dirty="0" smtClean="0">
                <a:latin typeface="Monotype Corsiva" pitchFamily="66" charset="0"/>
              </a:rPr>
              <a:t>Словно белою косынкой </a:t>
            </a:r>
            <a:r>
              <a:rPr lang="ru-RU" sz="3200" b="1" dirty="0" err="1" smtClean="0">
                <a:latin typeface="Monotype Corsiva" pitchFamily="66" charset="0"/>
              </a:rPr>
              <a:t>Подвязалася</a:t>
            </a:r>
            <a:r>
              <a:rPr lang="ru-RU" sz="3200" b="1" dirty="0" smtClean="0">
                <a:latin typeface="Monotype Corsiva" pitchFamily="66" charset="0"/>
              </a:rPr>
              <a:t> сосна.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5715016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С.А.Есенин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yodor_Tyutche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642918"/>
            <a:ext cx="3799928" cy="46434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429124" y="857232"/>
            <a:ext cx="47148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Чародейкою Зимою</a:t>
            </a:r>
          </a:p>
          <a:p>
            <a:r>
              <a:rPr lang="ru-RU" sz="3200" b="1" dirty="0" smtClean="0">
                <a:latin typeface="Monotype Corsiva" pitchFamily="66" charset="0"/>
              </a:rPr>
              <a:t>Околдован, лес стоит –</a:t>
            </a:r>
          </a:p>
          <a:p>
            <a:r>
              <a:rPr lang="ru-RU" sz="3200" b="1" dirty="0" smtClean="0">
                <a:latin typeface="Monotype Corsiva" pitchFamily="66" charset="0"/>
              </a:rPr>
              <a:t>И под снежной бахромою</a:t>
            </a:r>
          </a:p>
          <a:p>
            <a:r>
              <a:rPr lang="ru-RU" sz="3200" b="1" dirty="0" smtClean="0">
                <a:latin typeface="Monotype Corsiva" pitchFamily="66" charset="0"/>
              </a:rPr>
              <a:t>Неподвижною, немою,</a:t>
            </a:r>
          </a:p>
          <a:p>
            <a:r>
              <a:rPr lang="ru-RU" sz="3200" b="1" dirty="0" smtClean="0">
                <a:latin typeface="Monotype Corsiva" pitchFamily="66" charset="0"/>
              </a:rPr>
              <a:t>Чудной жизнью он блестит.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496" y="5500702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Ф.И.Тютчев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e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857232"/>
            <a:ext cx="3301352" cy="44757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5720" y="642918"/>
            <a:ext cx="45005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Не колючий, светло-синий</a:t>
            </a:r>
          </a:p>
          <a:p>
            <a:r>
              <a:rPr lang="ru-RU" sz="3200" dirty="0" smtClean="0">
                <a:latin typeface="Monotype Corsiva" pitchFamily="66" charset="0"/>
              </a:rPr>
              <a:t>По ветвям развешан иней,</a:t>
            </a:r>
          </a:p>
          <a:p>
            <a:r>
              <a:rPr lang="ru-RU" sz="3200" dirty="0" smtClean="0">
                <a:latin typeface="Monotype Corsiva" pitchFamily="66" charset="0"/>
              </a:rPr>
              <a:t>Погляди хоть ты!</a:t>
            </a:r>
          </a:p>
          <a:p>
            <a:r>
              <a:rPr lang="ru-RU" sz="3200" dirty="0" smtClean="0">
                <a:latin typeface="Monotype Corsiva" pitchFamily="66" charset="0"/>
              </a:rPr>
              <a:t>Словно кто-то </a:t>
            </a:r>
            <a:r>
              <a:rPr lang="ru-RU" sz="3200" dirty="0" err="1" smtClean="0">
                <a:latin typeface="Monotype Corsiva" pitchFamily="66" charset="0"/>
              </a:rPr>
              <a:t>тароватый</a:t>
            </a:r>
            <a:endParaRPr lang="ru-RU" sz="3200" dirty="0" smtClean="0">
              <a:latin typeface="Monotype Corsiva" pitchFamily="66" charset="0"/>
            </a:endParaRPr>
          </a:p>
          <a:p>
            <a:r>
              <a:rPr lang="ru-RU" sz="3200" dirty="0" smtClean="0">
                <a:latin typeface="Monotype Corsiva" pitchFamily="66" charset="0"/>
              </a:rPr>
              <a:t>Свежей белой пухлой ватой</a:t>
            </a:r>
          </a:p>
          <a:p>
            <a:r>
              <a:rPr lang="ru-RU" sz="3200" dirty="0" smtClean="0">
                <a:latin typeface="Monotype Corsiva" pitchFamily="66" charset="0"/>
              </a:rPr>
              <a:t>Все убрал кусты.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5857892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А.А.Фет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88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00108"/>
            <a:ext cx="3429024" cy="4572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071934" y="714356"/>
            <a:ext cx="4857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На дворах и домах</a:t>
            </a:r>
          </a:p>
          <a:p>
            <a:r>
              <a:rPr lang="ru-RU" sz="3600" dirty="0" smtClean="0">
                <a:latin typeface="Monotype Corsiva" pitchFamily="66" charset="0"/>
              </a:rPr>
              <a:t>Снег лежит полотном</a:t>
            </a:r>
          </a:p>
          <a:p>
            <a:r>
              <a:rPr lang="ru-RU" sz="3600" dirty="0" smtClean="0">
                <a:latin typeface="Monotype Corsiva" pitchFamily="66" charset="0"/>
              </a:rPr>
              <a:t>И от солнца блестит</a:t>
            </a:r>
          </a:p>
          <a:p>
            <a:r>
              <a:rPr lang="ru-RU" sz="3600" dirty="0" smtClean="0">
                <a:latin typeface="Monotype Corsiva" pitchFamily="66" charset="0"/>
              </a:rPr>
              <a:t>Разноцветным огнём.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5786454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И.Никитин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843-0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3857652" cy="6406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14810" y="1142984"/>
            <a:ext cx="47863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Константин Фёдорович </a:t>
            </a:r>
            <a:r>
              <a:rPr lang="ru-RU" sz="2800" dirty="0" err="1" smtClean="0">
                <a:solidFill>
                  <a:srgbClr val="FF0000"/>
                </a:solidFill>
                <a:latin typeface="Monotype Corsiva" pitchFamily="66" charset="0"/>
              </a:rPr>
              <a:t>Юон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– один из замечательных русских живописцев. Рисовать </a:t>
            </a:r>
            <a:r>
              <a:rPr lang="ru-RU" sz="2800" dirty="0" err="1" smtClean="0">
                <a:latin typeface="Monotype Corsiva" pitchFamily="66" charset="0"/>
              </a:rPr>
              <a:t>Юон</a:t>
            </a:r>
            <a:r>
              <a:rPr lang="ru-RU" sz="2800" dirty="0" smtClean="0">
                <a:latin typeface="Monotype Corsiva" pitchFamily="66" charset="0"/>
              </a:rPr>
              <a:t> начал с 8 лет и всю жизнь посвятил живописи. Он учился у таких великих художников, как В.А.Серов, К.А.Коровин, И.И.Левитан.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_marsha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928670"/>
            <a:ext cx="3463044" cy="5000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0034" y="857232"/>
            <a:ext cx="4857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Вы, проворные ткачи –</a:t>
            </a:r>
          </a:p>
          <a:p>
            <a:r>
              <a:rPr lang="ru-RU" sz="3600" dirty="0" smtClean="0">
                <a:latin typeface="Monotype Corsiva" pitchFamily="66" charset="0"/>
              </a:rPr>
              <a:t>Вихри и метели,</a:t>
            </a:r>
          </a:p>
          <a:p>
            <a:r>
              <a:rPr lang="ru-RU" sz="3600" dirty="0" smtClean="0">
                <a:latin typeface="Monotype Corsiva" pitchFamily="66" charset="0"/>
              </a:rPr>
              <a:t>Дайте радужной парчи</a:t>
            </a:r>
          </a:p>
          <a:p>
            <a:r>
              <a:rPr lang="ru-RU" sz="3600" dirty="0" smtClean="0">
                <a:latin typeface="Monotype Corsiva" pitchFamily="66" charset="0"/>
              </a:rPr>
              <a:t>Для мохнатой ели.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5572140"/>
            <a:ext cx="335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С.Я.Маршак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20603706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643050"/>
            <a:ext cx="8068150" cy="4945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8715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Перечислите, что вы видите на картине?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785794"/>
            <a:ext cx="728667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Работа по плану:</a:t>
            </a:r>
          </a:p>
          <a:p>
            <a:r>
              <a:rPr lang="ru-RU" sz="2800" b="1" dirty="0" smtClean="0"/>
              <a:t>1</a:t>
            </a:r>
            <a:r>
              <a:rPr lang="ru-RU" sz="2800" dirty="0" smtClean="0"/>
              <a:t>.Каково ваше впечатление от картины?</a:t>
            </a:r>
          </a:p>
          <a:p>
            <a:r>
              <a:rPr lang="ru-RU" sz="2800" b="1" dirty="0" smtClean="0"/>
              <a:t>2</a:t>
            </a:r>
            <a:r>
              <a:rPr lang="ru-RU" sz="2800" dirty="0" smtClean="0"/>
              <a:t>.Что вы видите на картине?</a:t>
            </a:r>
          </a:p>
          <a:p>
            <a:r>
              <a:rPr lang="ru-RU" sz="2800" b="1" dirty="0" smtClean="0"/>
              <a:t>3</a:t>
            </a:r>
            <a:r>
              <a:rPr lang="ru-RU" sz="2800" dirty="0" smtClean="0"/>
              <a:t>.Что вы видите на переднем плане?</a:t>
            </a:r>
          </a:p>
          <a:p>
            <a:r>
              <a:rPr lang="ru-RU" sz="2800" b="1" dirty="0" smtClean="0"/>
              <a:t>4</a:t>
            </a:r>
            <a:r>
              <a:rPr lang="ru-RU" sz="2800" dirty="0" smtClean="0"/>
              <a:t>.Можно ли сказать, что больше всего нравится художнику на картине?</a:t>
            </a:r>
          </a:p>
          <a:p>
            <a:r>
              <a:rPr lang="ru-RU" sz="2800" b="1" dirty="0" smtClean="0"/>
              <a:t>5</a:t>
            </a:r>
            <a:r>
              <a:rPr lang="ru-RU" sz="2800" dirty="0" smtClean="0"/>
              <a:t>.Что особенного вы заметила в изображении среднего плана?</a:t>
            </a:r>
          </a:p>
          <a:p>
            <a:r>
              <a:rPr lang="ru-RU" sz="2800" b="1" dirty="0" smtClean="0"/>
              <a:t>6</a:t>
            </a:r>
            <a:r>
              <a:rPr lang="ru-RU" sz="2800" dirty="0" smtClean="0"/>
              <a:t>.Как изображает снег художник?</a:t>
            </a:r>
          </a:p>
          <a:p>
            <a:r>
              <a:rPr lang="ru-RU" sz="2800" b="1" dirty="0" smtClean="0"/>
              <a:t>7</a:t>
            </a:r>
            <a:r>
              <a:rPr lang="ru-RU" sz="2800" dirty="0" smtClean="0"/>
              <a:t>.Что создаёт образ волшебницы зимы?</a:t>
            </a:r>
          </a:p>
          <a:p>
            <a:r>
              <a:rPr lang="ru-RU" sz="2800" b="1" dirty="0" smtClean="0"/>
              <a:t>8</a:t>
            </a:r>
            <a:r>
              <a:rPr lang="ru-RU" sz="2800" dirty="0" smtClean="0"/>
              <a:t>.Что вы видите на заднем плане?</a:t>
            </a:r>
          </a:p>
          <a:p>
            <a:r>
              <a:rPr lang="ru-RU" sz="2800" b="1" dirty="0" smtClean="0"/>
              <a:t>9</a:t>
            </a:r>
            <a:r>
              <a:rPr lang="ru-RU" sz="2800" dirty="0" smtClean="0"/>
              <a:t>.Используя приём олицетворения, опишите, какие превращения совершила зима?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71480"/>
            <a:ext cx="657229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Monotype Corsiva" pitchFamily="66" charset="0"/>
              </a:rPr>
              <a:t>План сочинения:</a:t>
            </a:r>
          </a:p>
          <a:p>
            <a:r>
              <a:rPr lang="ru-RU" sz="4400" dirty="0" smtClean="0">
                <a:latin typeface="Monotype Corsiva" pitchFamily="66" charset="0"/>
              </a:rPr>
              <a:t>1.О художнике </a:t>
            </a:r>
            <a:r>
              <a:rPr lang="ru-RU" sz="4400" dirty="0" err="1" smtClean="0">
                <a:latin typeface="Monotype Corsiva" pitchFamily="66" charset="0"/>
              </a:rPr>
              <a:t>К.Ф.Юоне</a:t>
            </a:r>
            <a:r>
              <a:rPr lang="ru-RU" sz="4400" dirty="0" smtClean="0">
                <a:latin typeface="Monotype Corsiva" pitchFamily="66" charset="0"/>
              </a:rPr>
              <a:t>.</a:t>
            </a:r>
          </a:p>
          <a:p>
            <a:r>
              <a:rPr lang="ru-RU" sz="4400" dirty="0" smtClean="0">
                <a:latin typeface="Monotype Corsiva" pitchFamily="66" charset="0"/>
              </a:rPr>
              <a:t>2.Волшебница-зима.</a:t>
            </a:r>
          </a:p>
          <a:p>
            <a:r>
              <a:rPr lang="ru-RU" sz="4400" dirty="0" smtClean="0">
                <a:latin typeface="Monotype Corsiva" pitchFamily="66" charset="0"/>
              </a:rPr>
              <a:t>3.Зимние забавы.</a:t>
            </a:r>
          </a:p>
          <a:p>
            <a:r>
              <a:rPr lang="ru-RU" sz="4400" dirty="0" smtClean="0">
                <a:latin typeface="Monotype Corsiva" pitchFamily="66" charset="0"/>
              </a:rPr>
              <a:t>4.Сказочные деревья.</a:t>
            </a:r>
          </a:p>
          <a:p>
            <a:r>
              <a:rPr lang="ru-RU" sz="4400" dirty="0" smtClean="0">
                <a:latin typeface="Monotype Corsiva" pitchFamily="66" charset="0"/>
              </a:rPr>
              <a:t>5.Чувства и настроения, навеянные картиной.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20603706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38" y="714356"/>
            <a:ext cx="8883919" cy="5445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.I.CHajkovskij - 'Vremena goda' - Fevral'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саак ильич левита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5" y="785794"/>
            <a:ext cx="4143403" cy="51435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5720" y="500042"/>
            <a:ext cx="47149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Особое влияние на </a:t>
            </a:r>
            <a:r>
              <a:rPr lang="ru-RU" sz="4400" dirty="0" err="1" smtClean="0">
                <a:latin typeface="Monotype Corsiva" pitchFamily="66" charset="0"/>
              </a:rPr>
              <a:t>Юона</a:t>
            </a:r>
            <a:r>
              <a:rPr lang="ru-RU" sz="4400" dirty="0" smtClean="0">
                <a:latin typeface="Monotype Corsiva" pitchFamily="66" charset="0"/>
              </a:rPr>
              <a:t> оказал </a:t>
            </a: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Левитан</a:t>
            </a:r>
            <a:r>
              <a:rPr lang="ru-RU" sz="4400" dirty="0" smtClean="0">
                <a:latin typeface="Monotype Corsiva" pitchFamily="66" charset="0"/>
              </a:rPr>
              <a:t>, его одухотворённая </a:t>
            </a:r>
            <a:r>
              <a:rPr lang="ru-RU" sz="4400" dirty="0" err="1" smtClean="0">
                <a:latin typeface="Monotype Corsiva" pitchFamily="66" charset="0"/>
              </a:rPr>
              <a:t>живопись,его</a:t>
            </a:r>
            <a:r>
              <a:rPr lang="ru-RU" sz="4400" dirty="0" smtClean="0">
                <a:latin typeface="Monotype Corsiva" pitchFamily="66" charset="0"/>
              </a:rPr>
              <a:t> умение выбрать пейзажный мотив.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642918"/>
            <a:ext cx="3784600" cy="539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86248" y="714356"/>
            <a:ext cx="47149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Юон</a:t>
            </a:r>
            <a:r>
              <a:rPr lang="ru-RU" sz="4000" dirty="0" smtClean="0">
                <a:latin typeface="Monotype Corsiva" pitchFamily="66" charset="0"/>
              </a:rPr>
              <a:t> очень любил весну и </a:t>
            </a:r>
            <a:r>
              <a:rPr lang="ru-RU" sz="4000" dirty="0" err="1" smtClean="0">
                <a:latin typeface="Monotype Corsiva" pitchFamily="66" charset="0"/>
              </a:rPr>
              <a:t>зиму.Он</a:t>
            </a:r>
            <a:r>
              <a:rPr lang="ru-RU" sz="4000" dirty="0" smtClean="0">
                <a:latin typeface="Monotype Corsiva" pitchFamily="66" charset="0"/>
              </a:rPr>
              <a:t> писал: «Я искал новые краски в природе – в русской зиме и весне».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071546"/>
            <a:ext cx="8501122" cy="54067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004822" y="142852"/>
            <a:ext cx="51343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Зима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pic>
        <p:nvPicPr>
          <p:cNvPr id="4" name="P. I. CHajkovskij - Vremena goda (dekabr'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нец зим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142984"/>
            <a:ext cx="7162131" cy="55721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785786" y="142852"/>
            <a:ext cx="78581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Полдень. Конец зимы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сская зим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071546"/>
            <a:ext cx="7920656" cy="5576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111486" y="142852"/>
            <a:ext cx="49210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Русская зима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оицкая лавра зимо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785926"/>
            <a:ext cx="7819183" cy="4644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000100" y="357166"/>
            <a:ext cx="7087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Троицкая лавра зимой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ерные берез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357298"/>
            <a:ext cx="8018253" cy="53187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143108" y="214290"/>
            <a:ext cx="4079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Чёрные берёзы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340</Words>
  <Application>Microsoft Office PowerPoint</Application>
  <PresentationFormat>Экран (4:3)</PresentationFormat>
  <Paragraphs>74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10</cp:revision>
  <dcterms:created xsi:type="dcterms:W3CDTF">2011-01-25T16:47:39Z</dcterms:created>
  <dcterms:modified xsi:type="dcterms:W3CDTF">2011-01-26T19:38:43Z</dcterms:modified>
</cp:coreProperties>
</file>