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5D6105-5BAE-4A01-8749-33A0E8EB7E34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1%80%D0%B5%D0%BD%D0%B4%D0%B5%D0%B5%D0%B2%D0%BE_(%D0%AF%D1%80%D0%BE%D1%81%D0%BB%D0%B0%D0%B2%D1%81%D0%BA%D0%B0%D1%8F_%D0%BE%D0%B1%D0%BB%D0%B0%D1%81%D1%82%D1%8C)" TargetMode="External"/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%D0%93%D0%BE%D1%80%D0%BE%D0%B4%D1%81%D0%BA%D0%BE%D0%B9_%D0%BE%D0%BA%D1%80%D1%83%D0%B3" TargetMode="External"/><Relationship Id="rId2" Type="http://schemas.openxmlformats.org/officeDocument/2006/relationships/hyperlink" Target="http://ru.wikipedia.org/wiki/%D0%AF%D1%80%D0%BE%D1%81%D0%BB%D0%B0%D0%B2%D1%81%D0%BA%D0%B0%D1%8F_%D0%BE%D0%B1%D0%BB%D0%B0%D1%81%D1%82%D1%8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C%D1%83%D0%BD%D0%B8%D1%86%D0%B8%D0%BF%D0%B0%D0%BB%D1%8C%D0%BD%D0%BE%D0%B5_%D0%BE%D0%B1%D1%80%D0%B0%D0%B7%D0%BE%D0%B2%D0%B0%D0%BD%D0%B8%D0%B5" TargetMode="External"/><Relationship Id="rId5" Type="http://schemas.openxmlformats.org/officeDocument/2006/relationships/hyperlink" Target="http://ru.wikipedia.org/wiki/%D0%9C%D1%83%D0%BD%D0%B8%D1%86%D0%B8%D0%BF%D0%B0%D0%BB%D1%8C%D0%BD%D1%8B%D0%B9_%D1%80%D0%B0%D0%B9%D0%BE%D0%BD" TargetMode="External"/><Relationship Id="rId10" Type="http://schemas.openxmlformats.org/officeDocument/2006/relationships/hyperlink" Target="http://ru.wikipedia.org/wiki/%D0%AF%D1%80%D0%BE%D1%81%D0%BB%D0%B0%D0%B2%D0%BB%D1%8C" TargetMode="External"/><Relationship Id="rId4" Type="http://schemas.openxmlformats.org/officeDocument/2006/relationships/hyperlink" Target="http://ru.wikipedia.org/wiki/%D0%9F%D0%B5%D1%80%D0%B5%D1%81%D0%BB%D0%B0%D0%B2%D1%81%D0%BA%D0%B8%D0%B9_%D1%80%D0%B0%D0%B9%D0%BE%D0%BD_%D0%AF%D1%80%D0%BE%D1%81%D0%BB%D0%B0%D0%B2%D1%81%D0%BA%D0%BE%D0%B9_%D0%BE%D0%B1%D0%BB%D0%B0%D1%81%D1%82%D0%B8" TargetMode="External"/><Relationship Id="rId9" Type="http://schemas.openxmlformats.org/officeDocument/2006/relationships/hyperlink" Target="http://ru.wikipedia.org/wiki/%D0%9C%D0%BE%D1%81%D0%BA%D0%B2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4/46/Coat_of_Arms_of_Pereslavl-Zalessky_(Yaroslavl_oblast)_(1781).p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MemorialToJuriDolgoruky.jpe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ru.wikipedia.org/wiki/%D0%AE%D1%80%D0%B8%D0%B9_%D0%94%D0%BE%D0%BB%D0%B3%D0%BE%D1%80%D1%83%D0%BA%D0%B8%D0%B9" TargetMode="External"/><Relationship Id="rId7" Type="http://schemas.openxmlformats.org/officeDocument/2006/relationships/hyperlink" Target="http://ru.wikipedia.org/wiki/%D0%A4%D0%B0%D0%B9%D0%BB:Pereslavl_Cathedral_detail.JPG" TargetMode="External"/><Relationship Id="rId2" Type="http://schemas.openxmlformats.org/officeDocument/2006/relationships/hyperlink" Target="http://ru.wikipedia.org/wiki/%D0%9F%D0%B5%D1%80%D0%B5%D1%81%D0%BB%D0%B0%D0%B2%D1%81%D0%BA%D0%B8%D0%B9_%D0%BA%D1%80%D0%B5%D0%BC%D0%BB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commons/2/22/SPSobor.jpg" TargetMode="External"/><Relationship Id="rId4" Type="http://schemas.openxmlformats.org/officeDocument/2006/relationships/hyperlink" Target="http://ru.wikipedia.org/wiki/%D0%90%D0%BD%D0%B4%D1%80%D0%B5%D0%B9_%D0%91%D0%BE%D0%B3%D0%BE%D0%BB%D1%8E%D0%B1%D1%81%D0%BA%D0%B8%D0%B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1%D0%BA%D0%B2%D0%B0" TargetMode="External"/><Relationship Id="rId3" Type="http://schemas.openxmlformats.org/officeDocument/2006/relationships/hyperlink" Target="http://ru.wikipedia.org/wiki/%D0%AF%D1%80%D0%BE%D1%81%D0%BB%D0%B0%D0%B2%D1%81%D0%BA%D0%B0%D1%8F_%D0%BE%D0%B1%D0%BB%D0%B0%D1%81%D1%82%D1%8C" TargetMode="External"/><Relationship Id="rId7" Type="http://schemas.openxmlformats.org/officeDocument/2006/relationships/hyperlink" Target="http://ru.wikipedia.org/wiki/%D0%AF%D1%80%D0%BE%D1%81%D0%BB%D0%B0%D0%B2%D0%BB%D1%8C" TargetMode="External"/><Relationship Id="rId2" Type="http://schemas.openxmlformats.org/officeDocument/2006/relationships/hyperlink" Target="http://ru.wikipedia.org/wiki/%D0%93%D0%BE%D1%80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5%D1%80%D0%BE_(%D0%BE%D0%B7%D0%B5%D1%80%D0%BE)" TargetMode="External"/><Relationship Id="rId11" Type="http://schemas.openxmlformats.org/officeDocument/2006/relationships/hyperlink" Target="http://ru.wikipedia.org/wiki/%D0%90%D1%80%D1%85%D0%B0%D0%BD%D0%B3%D0%B5%D0%BB%D1%8C%D1%81%D0%BA" TargetMode="External"/><Relationship Id="rId5" Type="http://schemas.openxmlformats.org/officeDocument/2006/relationships/hyperlink" Target="http://ru.wikipedia.org/wiki/%D0%A0%D0%BE%D1%81%D1%82%D0%BE%D0%B2%D1%81%D0%BA%D0%B8%D0%B9_%D1%80%D0%B0%D0%B9%D0%BE%D0%BD_%D0%AF%D1%80%D0%BE%D1%81%D0%BB%D0%B0%D0%B2%D1%81%D0%BA%D0%BE%D0%B9_%D0%BE%D0%B1%D0%BB%D0%B0%D1%81%D1%82%D0%B8" TargetMode="External"/><Relationship Id="rId10" Type="http://schemas.openxmlformats.org/officeDocument/2006/relationships/hyperlink" Target="http://ru.wikipedia.org/wiki/%D0%A5%D0%BE%D0%BB%D0%BC%D0%BE%D0%B3%D0%BE%D1%80%D1%8B_(%D0%B0%D0%B2%D1%82%D0%BE%D0%BC%D0%B0%D0%B3%D0%B8%D1%81%D1%82%D1%80%D0%B0%D0%BB%D1%8C)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9C8_(%D1%82%D1%80%D0%B0%D1%81%D1%81%D0%B0)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5/54/Coat_of_Arms_of_Rostov_(Yaroslavl_oblast)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ru.wikipedia.org/wiki/%D0%A4%D0%B0%D0%B9%D0%BB:Rostov-vel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Rostov_krem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ru.wikipedia.org/wiki/%D0%A4%D0%B0%D0%B9%D0%BB:Rostov_kremlin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C%D0%B0%D0%BB%D1%8C" TargetMode="External"/><Relationship Id="rId2" Type="http://schemas.openxmlformats.org/officeDocument/2006/relationships/hyperlink" Target="http://ru.wikipedia.org/wiki/%D0%A0%D0%BE%D1%81%D1%82%D0%BE%D0%B2%D1%81%D0%BA%D0%B0%D1%8F_%D1%84%D0%B8%D0%BD%D0%B8%D1%84%D1%82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4%D0%B8%D0%BD%D0%B8%D1%84%D1%82%D1%8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B%D1%8F%D0%B7%D0%B8%D0%BD" TargetMode="External"/><Relationship Id="rId3" Type="http://schemas.openxmlformats.org/officeDocument/2006/relationships/hyperlink" Target="http://ru.wikipedia.org/wiki/%D0%A3%D0%B3%D0%BB%D0%B8%D1%87%D1%81%D0%BA%D0%B8%D0%B9_%D1%80%D0%B0%D0%B9%D0%BE%D0%BD_%D0%AF%D1%80%D0%BE%D1%81%D0%BB%D0%B0%D0%B2%D1%81%D0%BA%D0%BE%D0%B9_%D0%BE%D0%B1%D0%BB%D0%B0%D1%81%D1%82%D0%B8" TargetMode="External"/><Relationship Id="rId7" Type="http://schemas.openxmlformats.org/officeDocument/2006/relationships/hyperlink" Target="http://ru.wikipedia.org/wiki/%D0%A3%D0%B3%D0%BB%D0%B8%D1%87%D1%81%D0%BA%D0%BE%D0%B5_%D0%B2%D0%BE%D0%B4%D0%BE%D1%85%D1%80%D0%B0%D0%BD%D0%B8%D0%BB%D0%B8%D1%89%D0%B5" TargetMode="External"/><Relationship Id="rId2" Type="http://schemas.openxmlformats.org/officeDocument/2006/relationships/hyperlink" Target="http://ru.wikipedia.org/wiki/%D0%A0%D0%BE%D1%81%D1%81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E%D0%BB%D0%B3%D0%B0" TargetMode="External"/><Relationship Id="rId5" Type="http://schemas.openxmlformats.org/officeDocument/2006/relationships/hyperlink" Target="http://ru.wikipedia.org/wiki/2005" TargetMode="External"/><Relationship Id="rId10" Type="http://schemas.openxmlformats.org/officeDocument/2006/relationships/hyperlink" Target="http://ru.wikipedia.org/wiki/%D0%A1%D0%BE%D0%BD%D0%BA%D0%BE%D0%B2%D0%BE" TargetMode="External"/><Relationship Id="rId4" Type="http://schemas.openxmlformats.org/officeDocument/2006/relationships/hyperlink" Target="http://ru.wikipedia.org/wiki/%D0%AF%D1%80%D0%BE%D1%81%D0%BB%D0%B0%D0%B2%D1%81%D0%BA%D0%B0%D1%8F_%D0%BE%D0%B1%D0%BB%D0%B0%D1%81%D1%82%D1%8C" TargetMode="External"/><Relationship Id="rId9" Type="http://schemas.openxmlformats.org/officeDocument/2006/relationships/hyperlink" Target="http://ru.wikipedia.org/wiki/%D0%9C%D0%BE%D1%81%D0%BA%D0%B2%D0%B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ru/d/d1/%D0%A3%D0%B3%D0%BB%D0%B8%D1%87_%D1%81%D0%BE%D0%B1%D0%BE%D1%8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169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4/46/Uglich_Dimitrij_church_and_cathedral_from_riverside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5/50/Uglich_house_of_dimitri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upload.wikimedia.org/wikipedia/ru/c/c2/Uglitch_freska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ru/5/5b/%D0%A3%D0%B3%D0%BB%D0%B8%D1%87%D1%81%D0%BA%D0%B0%D1%8F_%D0%93%D0%AD%D0%A1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1%D0%BA%D0%BE%D0%B2%D1%81%D0%BA%D0%B0%D1%8F_%D0%BE%D0%B1%D0%BB%D0%B0%D1%81%D1%82%D1%8C" TargetMode="External"/><Relationship Id="rId13" Type="http://schemas.openxmlformats.org/officeDocument/2006/relationships/hyperlink" Target="http://ru.wikipedia.org/wiki/%D0%AF%D1%80%D0%BE%D1%81%D0%BB%D0%B0%D0%B2%D1%81%D0%BA%D0%B0%D1%8F_%D0%BE%D0%B1%D0%BB%D0%B0%D1%81%D1%82%D1%8C" TargetMode="External"/><Relationship Id="rId3" Type="http://schemas.openxmlformats.org/officeDocument/2006/relationships/hyperlink" Target="http://ru.wikipedia.org/wiki/%D0%93%D0%BE%D1%80%D0%BE%D0%B4" TargetMode="External"/><Relationship Id="rId7" Type="http://schemas.openxmlformats.org/officeDocument/2006/relationships/hyperlink" Target="http://ru.wikipedia.org/wiki/%D0%9D%D0%B0%D1%81%D0%B5%D0%BB%D1%91%D0%BD%D0%BD%D1%8B%D0%B9_%D0%BF%D1%83%D0%BD%D0%BA%D1%82" TargetMode="External"/><Relationship Id="rId12" Type="http://schemas.openxmlformats.org/officeDocument/2006/relationships/hyperlink" Target="http://ru.wikipedia.org/wiki/%D0%A2%D0%B2%D0%B5%D1%80%D1%81%D0%BA%D0%B0%D1%8F_%D0%BE%D0%B1%D0%BB%D0%B0%D1%81%D1%82%D1%8C" TargetMode="External"/><Relationship Id="rId2" Type="http://schemas.openxmlformats.org/officeDocument/2006/relationships/hyperlink" Target="http://ru.wikipedia.org/wiki/%D0%A2%D1%83%D1%80%D0%B8%D1%81%D1%82%D0%B8%D1%87%D0%B5%D1%81%D0%BA%D0%B8%D0%B9_%D0%BC%D0%B0%D1%80%D1%88%D1%80%D1%83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5%D0%BC%D0%B5%D1%81%D0%BB%D0%BE" TargetMode="External"/><Relationship Id="rId11" Type="http://schemas.openxmlformats.org/officeDocument/2006/relationships/hyperlink" Target="http://ru.wikipedia.org/wiki/%D0%9A%D0%BE%D1%81%D1%82%D1%80%D0%BE%D0%BC%D1%81%D0%BA%D0%B0%D1%8F_%D0%BE%D0%B1%D0%BB%D0%B0%D1%81%D1%82%D1%8C" TargetMode="External"/><Relationship Id="rId5" Type="http://schemas.openxmlformats.org/officeDocument/2006/relationships/hyperlink" Target="http://ru.wikipedia.org/wiki/%D0%A0%D0%BE%D1%81%D1%81%D0%B8%D1%8F" TargetMode="External"/><Relationship Id="rId10" Type="http://schemas.openxmlformats.org/officeDocument/2006/relationships/hyperlink" Target="http://ru.wikipedia.org/wiki/%D0%98%D0%B2%D0%B0%D0%BD%D0%BE%D0%B2%D1%81%D0%BA%D0%B0%D1%8F_%D0%BE%D0%B1%D0%BB%D0%B0%D1%81%D1%82%D1%8C" TargetMode="External"/><Relationship Id="rId4" Type="http://schemas.openxmlformats.org/officeDocument/2006/relationships/hyperlink" Target="http://ru.wikipedia.org/wiki/%D0%9F%D0%B0%D0%BC%D1%8F%D1%82%D0%BD%D0%B8%D0%BA" TargetMode="External"/><Relationship Id="rId9" Type="http://schemas.openxmlformats.org/officeDocument/2006/relationships/hyperlink" Target="http://ru.wikipedia.org/wiki/%D0%92%D0%BB%D0%B0%D0%B4%D0%B8%D0%BC%D0%B8%D1%80%D1%81%D0%BA%D0%B0%D1%8F_%D0%BE%D0%B1%D0%BB%D0%B0%D1%81%D1%82%D1%8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%D0%AF%D1%80%D0%BE%D1%81%D0%BB%D0%B0%D0%B2%D0%BB%D1%8C" TargetMode="External"/><Relationship Id="rId2" Type="http://schemas.openxmlformats.org/officeDocument/2006/relationships/hyperlink" Target="http://ru.wikipedia.org/wiki/19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1%D0%BA%D0%B2%D0%B0" TargetMode="External"/><Relationship Id="rId5" Type="http://schemas.openxmlformats.org/officeDocument/2006/relationships/hyperlink" Target="http://ru.wikipedia.org/wiki/%D0%9C%D0%BE%D1%81%D0%BA%D0%BE%D0%B2%D1%81%D0%BA%D0%B0%D1%8F_%D0%BE%D0%B1%D0%BB%D0%B0%D1%81%D1%82%D1%8C" TargetMode="External"/><Relationship Id="rId4" Type="http://schemas.openxmlformats.org/officeDocument/2006/relationships/hyperlink" Target="http://ru.wikipedia.org/wiki/%D0%A1%D0%B5%D1%80%D0%B3%D0%B8%D0%B5%D0%B2%D0%BE-%D0%9F%D0%BE%D1%81%D0%B0%D0%B4%D1%81%D0%BA%D0%B8%D0%B9_%D1%80%D0%B0%D0%B9%D0%BE%D0%BD_%D0%9C%D0%BE%D1%81%D0%BA%D0%BE%D0%B2%D1%81%D0%BA%D0%BE%D0%B9_%D0%BE%D0%B1%D0%BB%D0%B0%D1%81%D1%82%D0%B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1%D0%BA%D0%BE%D0%B2%D1%81%D0%BA%D0%B0%D1%8F_%D0%BE%D0%B1%D0%BB%D0%B0%D1%81%D1%82%D1%8C" TargetMode="External"/><Relationship Id="rId3" Type="http://schemas.openxmlformats.org/officeDocument/2006/relationships/hyperlink" Target="http://ru.wikipedia.org/wiki/%D0%A1%D1%82%D0%B0%D0%B2%D1%80%D0%BE%D0%BF%D0%B8%D0%B3%D0%B8%D1%8F" TargetMode="External"/><Relationship Id="rId7" Type="http://schemas.openxmlformats.org/officeDocument/2006/relationships/hyperlink" Target="http://ru.wikipedia.org/wiki/%D0%A1%D0%B5%D1%80%D0%B3%D0%B8%D0%B5%D0%B2_%D0%9F%D0%BE%D1%81%D0%B0%D0%B4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ru.wikipedia.org/wiki/%D0%9F%D1%80%D0%B0%D0%B2%D0%BE%D1%81%D0%BB%D0%B0%D0%B2%D0%B8%D0%B5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0%D1%83%D1%81%D1%81%D0%BA%D0%B0%D1%8F_%D0%BF%D1%80%D0%B0%D0%B2%D0%BE%D1%81%D0%BB%D0%B0%D0%B2%D0%BD%D0%B0%D1%8F_%D1%86%D0%B5%D1%80%D0%BA%D0%BE%D0%B2%D1%8C" TargetMode="External"/><Relationship Id="rId11" Type="http://schemas.openxmlformats.org/officeDocument/2006/relationships/hyperlink" Target="http://upload.wikimedia.org/wikipedia/commons/b/b1/The_Trinity_Cathedral_Troitse_Sergiyeva_Lavra.jpg" TargetMode="External"/><Relationship Id="rId5" Type="http://schemas.openxmlformats.org/officeDocument/2006/relationships/hyperlink" Target="http://ru.wikipedia.org/wiki/%D0%A0%D0%BE%D1%81%D1%81%D0%B8%D1%8F" TargetMode="External"/><Relationship Id="rId10" Type="http://schemas.openxmlformats.org/officeDocument/2006/relationships/hyperlink" Target="http://ru.wikipedia.org/wiki/%D0%A1%D0%B5%D1%80%D0%B3%D0%B8%D0%B9_%D0%A0%D0%B0%D0%B4%D0%BE%D0%BD%D0%B5%D0%B6%D1%81%D0%BA%D0%B8%D0%B9" TargetMode="External"/><Relationship Id="rId4" Type="http://schemas.openxmlformats.org/officeDocument/2006/relationships/hyperlink" Target="http://ru.wikipedia.org/wiki/%D0%9C%D0%BE%D0%BD%D0%B0%D1%81%D1%82%D1%8B%D1%80%D1%8C" TargetMode="External"/><Relationship Id="rId9" Type="http://schemas.openxmlformats.org/officeDocument/2006/relationships/hyperlink" Target="http://ru.wikipedia.org/wiki/XIV_%D0%B2%D0%B5%D0%B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8/82/Russia-Sergiev_Posad-Troitse-Sergiyeva_Lavra-Duck_Tower-3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5%D0%B7%D1%8C%D0%B1%D0%B0_%D0%BF%D0%BE_%D0%B4%D0%B5%D1%80%D0%B5%D0%B2%D1%83" TargetMode="External"/><Relationship Id="rId2" Type="http://schemas.openxmlformats.org/officeDocument/2006/relationships/hyperlink" Target="http://ru.wikipedia.org/wiki/%D0%9A%D1%83%D0%BA%D0%BB%D0%B0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ru.wikipedia.org/wiki/XVI" TargetMode="External"/><Relationship Id="rId4" Type="http://schemas.openxmlformats.org/officeDocument/2006/relationships/hyperlink" Target="http://ru.wikipedia.org/wiki/%D0%9F%D1%80%D0%BE%D0%BC%D1%8B%D1%81%D0%B5%D0%B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Урок природоведения в 3 классе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Путешествие </a:t>
            </a:r>
            <a:br>
              <a:rPr lang="ru-RU" sz="6000" dirty="0" smtClean="0"/>
            </a:br>
            <a:r>
              <a:rPr lang="ru-RU" sz="6000" dirty="0" smtClean="0"/>
              <a:t>по городам и странам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/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/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Переславль - Залесский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err="1" smtClean="0"/>
              <a:t>Пересла́вль-Зале́сский</a:t>
            </a:r>
            <a:r>
              <a:rPr lang="ru-RU" dirty="0" smtClean="0"/>
              <a:t> — город областного подчинения в </a:t>
            </a:r>
            <a:r>
              <a:rPr lang="ru-RU" dirty="0" smtClean="0">
                <a:hlinkClick r:id="rId2" tooltip="Ярославская область"/>
              </a:rPr>
              <a:t>Ярославской области</a:t>
            </a:r>
            <a:r>
              <a:rPr lang="ru-RU" dirty="0" smtClean="0"/>
              <a:t> </a:t>
            </a:r>
            <a:r>
              <a:rPr lang="ru-RU" dirty="0" smtClean="0">
                <a:hlinkClick r:id="rId3" tooltip="Россия"/>
              </a:rPr>
              <a:t>России</a:t>
            </a:r>
            <a:r>
              <a:rPr lang="ru-RU" dirty="0" smtClean="0"/>
              <a:t>. Административный центр </a:t>
            </a:r>
            <a:r>
              <a:rPr lang="ru-RU" dirty="0" err="1" smtClean="0">
                <a:hlinkClick r:id="rId4" tooltip="Переславский район Ярославской области"/>
              </a:rPr>
              <a:t>Переславского</a:t>
            </a:r>
            <a:r>
              <a:rPr lang="ru-RU" dirty="0" smtClean="0">
                <a:hlinkClick r:id="rId4" tooltip="Переславский район Ярославской области"/>
              </a:rPr>
              <a:t> района</a:t>
            </a:r>
            <a:r>
              <a:rPr lang="ru-RU" dirty="0" smtClean="0"/>
              <a:t>, сам город в </a:t>
            </a:r>
            <a:r>
              <a:rPr lang="ru-RU" dirty="0" smtClean="0">
                <a:hlinkClick r:id="rId5" tooltip="Муниципальный район"/>
              </a:rPr>
              <a:t>муниципальный район</a:t>
            </a:r>
            <a:r>
              <a:rPr lang="ru-RU" dirty="0" smtClean="0"/>
              <a:t> не входит и образует самостоятельное </a:t>
            </a:r>
            <a:r>
              <a:rPr lang="ru-RU" dirty="0" smtClean="0">
                <a:hlinkClick r:id="rId6" tooltip="Муниципальное образование"/>
              </a:rPr>
              <a:t>муниципальное образование</a:t>
            </a:r>
            <a:r>
              <a:rPr lang="ru-RU" dirty="0" smtClean="0"/>
              <a:t> </a:t>
            </a:r>
            <a:r>
              <a:rPr lang="ru-RU" dirty="0" smtClean="0">
                <a:hlinkClick r:id="rId7" tooltip="Городской округ"/>
              </a:rPr>
              <a:t>городской округ</a:t>
            </a:r>
            <a:r>
              <a:rPr lang="ru-RU" dirty="0" smtClean="0"/>
              <a:t> Переславль-Залесский. Конечная железнодорожная станция на грузовой ветке от </a:t>
            </a:r>
            <a:r>
              <a:rPr lang="ru-RU" dirty="0" smtClean="0">
                <a:hlinkClick r:id="rId8" tooltip="Берендеево (Ярославская область)"/>
              </a:rPr>
              <a:t>Берендеево</a:t>
            </a:r>
            <a:r>
              <a:rPr lang="ru-RU" dirty="0" smtClean="0"/>
              <a:t> (линия </a:t>
            </a:r>
            <a:r>
              <a:rPr lang="ru-RU" dirty="0" smtClean="0">
                <a:hlinkClick r:id="rId9" tooltip="Москва"/>
              </a:rPr>
              <a:t>Москва</a:t>
            </a:r>
            <a:r>
              <a:rPr lang="ru-RU" dirty="0" smtClean="0"/>
              <a:t>—</a:t>
            </a:r>
            <a:r>
              <a:rPr lang="ru-RU" dirty="0" smtClean="0">
                <a:hlinkClick r:id="rId10" tooltip="Ярославль"/>
              </a:rPr>
              <a:t>Ярославль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Население — 42,9 тыс. жителей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Герб города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32770" name="Picture 2" descr="Файл:Coat of Arms of Pereslavl-Zalessky (Yaroslavl oblast) (1781)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421484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Юрий Долгорукий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35842" name="Picture 2" descr="Юрий Владимирович Долгорукий">
            <a:hlinkClick r:id="rId2" tooltip="Юрий Владимирович Долгорукий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492922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8715436" cy="142876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/>
              <a:t>Спасо-Преображенский</a:t>
            </a:r>
            <a:r>
              <a:rPr lang="ru-RU" sz="2400" b="1" dirty="0" smtClean="0"/>
              <a:t> собор</a:t>
            </a:r>
            <a:r>
              <a:rPr lang="ru-RU" sz="2400" dirty="0" smtClean="0"/>
              <a:t> в </a:t>
            </a:r>
            <a:r>
              <a:rPr lang="ru-RU" sz="2400" dirty="0" err="1" smtClean="0">
                <a:hlinkClick r:id="rId2" tooltip="Переславский кремль"/>
              </a:rPr>
              <a:t>Переславском</a:t>
            </a:r>
            <a:r>
              <a:rPr lang="ru-RU" sz="2400" dirty="0" smtClean="0">
                <a:hlinkClick r:id="rId2" tooltip="Переславский кремль"/>
              </a:rPr>
              <a:t> кремле</a:t>
            </a:r>
            <a:r>
              <a:rPr lang="ru-RU" sz="2400" dirty="0" smtClean="0"/>
              <a:t> заложен </a:t>
            </a:r>
            <a:r>
              <a:rPr lang="ru-RU" sz="2400" dirty="0" smtClean="0">
                <a:hlinkClick r:id="rId3" tooltip="Юрий Долгорукий"/>
              </a:rPr>
              <a:t>Юрием Долгоруким</a:t>
            </a:r>
            <a:r>
              <a:rPr lang="ru-RU" sz="2400" dirty="0" smtClean="0"/>
              <a:t> в 1152 году. Достроен при </a:t>
            </a:r>
            <a:r>
              <a:rPr lang="ru-RU" sz="2400" dirty="0" smtClean="0">
                <a:hlinkClick r:id="rId4" tooltip="Андрей Боголюбский"/>
              </a:rPr>
              <a:t>Андрее </a:t>
            </a:r>
            <a:r>
              <a:rPr lang="ru-RU" sz="2400" dirty="0" err="1" smtClean="0">
                <a:hlinkClick r:id="rId4" tooltip="Андрей Боголюбский"/>
              </a:rPr>
              <a:t>Боголюбском</a:t>
            </a:r>
            <a:r>
              <a:rPr lang="ru-RU" sz="2400" dirty="0" smtClean="0"/>
              <a:t> в 1157.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7890" name="Picture 2" descr="Файл:SPSobor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142984"/>
            <a:ext cx="3619500" cy="5400675"/>
          </a:xfrm>
          <a:prstGeom prst="rect">
            <a:avLst/>
          </a:prstGeom>
          <a:noFill/>
        </p:spPr>
      </p:pic>
      <p:pic>
        <p:nvPicPr>
          <p:cNvPr id="37892" name="Picture 4" descr="http://upload.wikimedia.org/wikipedia/commons/thumb/4/45/Pereslavl_Cathedral_detail.JPG/200px-Pereslavl_Cathedral_detail.JPG">
            <a:hlinkClick r:id="rId7" tooltip="Барабан и апсиды собора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1428736"/>
            <a:ext cx="321471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Ростов Великий</a:t>
            </a:r>
            <a:endParaRPr lang="ru-RU" sz="4800" dirty="0"/>
          </a:p>
        </p:txBody>
      </p:sp>
      <p:pic>
        <p:nvPicPr>
          <p:cNvPr id="8194" name="Picture 2" descr="Карт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1530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Ростов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Росто́в</a:t>
            </a:r>
            <a:r>
              <a:rPr lang="ru-RU" dirty="0" smtClean="0"/>
              <a:t> — </a:t>
            </a:r>
            <a:r>
              <a:rPr lang="ru-RU" dirty="0" smtClean="0">
                <a:hlinkClick r:id="rId2" tooltip="Город"/>
              </a:rPr>
              <a:t>город</a:t>
            </a:r>
            <a:r>
              <a:rPr lang="ru-RU" dirty="0" smtClean="0"/>
              <a:t> в </a:t>
            </a:r>
            <a:r>
              <a:rPr lang="ru-RU" dirty="0" smtClean="0">
                <a:hlinkClick r:id="rId3" tooltip="Ярославская область"/>
              </a:rPr>
              <a:t>Ярославской области</a:t>
            </a:r>
            <a:r>
              <a:rPr lang="ru-RU" dirty="0" smtClean="0"/>
              <a:t> (</a:t>
            </a:r>
            <a:r>
              <a:rPr lang="ru-RU" dirty="0" smtClean="0">
                <a:hlinkClick r:id="rId4" tooltip="Россия"/>
              </a:rPr>
              <a:t>Россия</a:t>
            </a:r>
            <a:r>
              <a:rPr lang="ru-RU" dirty="0" smtClean="0"/>
              <a:t>), </a:t>
            </a:r>
            <a:r>
              <a:rPr lang="ru-RU" dirty="0" smtClean="0">
                <a:hlinkClick r:id="rId5" tooltip="Ростовский район Ярославской области"/>
              </a:rPr>
              <a:t>Ростовский район</a:t>
            </a:r>
            <a:r>
              <a:rPr lang="ru-RU" dirty="0" smtClean="0"/>
              <a:t>. Районный центр </a:t>
            </a:r>
            <a:r>
              <a:rPr lang="ru-RU" dirty="0" smtClean="0">
                <a:hlinkClick r:id="rId3" tooltip="Ярославская область"/>
              </a:rPr>
              <a:t>Ярославской области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Население 33,6 тыс. человек (2005).</a:t>
            </a:r>
          </a:p>
          <a:p>
            <a:r>
              <a:rPr lang="ru-RU" dirty="0" smtClean="0"/>
              <a:t>Город расположен на берегу озера </a:t>
            </a:r>
            <a:r>
              <a:rPr lang="ru-RU" dirty="0" err="1" smtClean="0">
                <a:hlinkClick r:id="rId6" tooltip="Неро (озеро)"/>
              </a:rPr>
              <a:t>Неро</a:t>
            </a:r>
            <a:r>
              <a:rPr lang="ru-RU" dirty="0" smtClean="0"/>
              <a:t>, в 53 км от </a:t>
            </a:r>
            <a:r>
              <a:rPr lang="ru-RU" dirty="0" smtClean="0">
                <a:hlinkClick r:id="rId7" tooltip="Ярославль"/>
              </a:rPr>
              <a:t>Ярославля</a:t>
            </a:r>
            <a:r>
              <a:rPr lang="ru-RU" dirty="0" smtClean="0"/>
              <a:t>, в 202 км от </a:t>
            </a:r>
            <a:r>
              <a:rPr lang="ru-RU" dirty="0" smtClean="0">
                <a:hlinkClick r:id="rId8" tooltip="Москва"/>
              </a:rPr>
              <a:t>Москвы</a:t>
            </a:r>
            <a:r>
              <a:rPr lang="ru-RU" dirty="0" smtClean="0"/>
              <a:t>, на трассе </a:t>
            </a:r>
            <a:r>
              <a:rPr lang="ru-RU" b="1" dirty="0" smtClean="0">
                <a:hlinkClick r:id="rId9" tooltip="М8 (трасса)"/>
              </a:rPr>
              <a:t>М8</a:t>
            </a:r>
            <a:r>
              <a:rPr lang="ru-RU" dirty="0" smtClean="0"/>
              <a:t> «</a:t>
            </a:r>
            <a:r>
              <a:rPr lang="ru-RU" dirty="0" smtClean="0">
                <a:hlinkClick r:id="rId10" tooltip="Холмогоры (автомагистраль)"/>
              </a:rPr>
              <a:t>Холмогоры</a:t>
            </a:r>
            <a:r>
              <a:rPr lang="ru-RU" dirty="0" smtClean="0"/>
              <a:t>» </a:t>
            </a:r>
            <a:r>
              <a:rPr lang="ru-RU" dirty="0" smtClean="0">
                <a:hlinkClick r:id="rId8" tooltip="Москва"/>
              </a:rPr>
              <a:t>Москва</a:t>
            </a:r>
            <a:r>
              <a:rPr lang="ru-RU" dirty="0" smtClean="0"/>
              <a:t> — </a:t>
            </a:r>
            <a:r>
              <a:rPr lang="ru-RU" dirty="0" smtClean="0">
                <a:hlinkClick r:id="rId11" tooltip="Архангельск"/>
              </a:rPr>
              <a:t>Архангельск</a:t>
            </a:r>
            <a:r>
              <a:rPr lang="ru-RU" dirty="0" smtClean="0"/>
              <a:t>. В городе функционируют железнодорожный и автобусный вокзалы.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Герб города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9938" name="Picture 2" descr="Файл:Coat of Arms of Rostov (Yaroslavl oblast)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4071966" cy="4572032"/>
          </a:xfrm>
          <a:prstGeom prst="rect">
            <a:avLst/>
          </a:prstGeom>
          <a:noFill/>
        </p:spPr>
      </p:pic>
      <p:pic>
        <p:nvPicPr>
          <p:cNvPr id="39940" name="Picture 4" descr="http://upload.wikimedia.org/wikipedia/ru/thumb/f/f5/Rostov-vel.jpg/180px-Rostov-vel.jpg">
            <a:hlinkClick r:id="rId4" tooltip="Знак г. Ростов Великий. Въезд со стороны Москвы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71480"/>
            <a:ext cx="2500330" cy="5476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thumb/f/f8/Rostov_kreml.jpg/180px-Rostov_kreml.jpg">
            <a:hlinkClick r:id="rId2" tooltip="В Ростовском Кремл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357586" cy="4572032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thumb/a/aa/Rostov_kremlin1.jpg/240px-Rostov_kremlin1.jpg">
            <a:hlinkClick r:id="rId4" tooltip="Ростовский кремль, звонница Успенского собора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785926"/>
            <a:ext cx="3929090" cy="457203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Ростовский кремль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Финифть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Известнейшим предприятием, составившим славу современному Ростову является фабрика «</a:t>
            </a:r>
            <a:r>
              <a:rPr lang="ru-RU" dirty="0" smtClean="0">
                <a:hlinkClick r:id="rId2" tooltip="Ростовская финифть"/>
              </a:rPr>
              <a:t>Ростовская финифть</a:t>
            </a:r>
            <a:r>
              <a:rPr lang="ru-RU" dirty="0" smtClean="0"/>
              <a:t>». Традиционная роспись по </a:t>
            </a:r>
            <a:r>
              <a:rPr lang="ru-RU" dirty="0" smtClean="0">
                <a:hlinkClick r:id="rId3" tooltip="Эмаль"/>
              </a:rPr>
              <a:t>эмали</a:t>
            </a:r>
            <a:r>
              <a:rPr lang="ru-RU" dirty="0" smtClean="0"/>
              <a:t>, развивающаяся в Ростове на протяжении нескольких столетий имеет для города особое значение. Продукция ростовских </a:t>
            </a:r>
            <a:r>
              <a:rPr lang="ru-RU" dirty="0" err="1" smtClean="0"/>
              <a:t>художников-эмальеров</a:t>
            </a:r>
            <a:r>
              <a:rPr lang="ru-RU" dirty="0" smtClean="0"/>
              <a:t> — </a:t>
            </a:r>
            <a:r>
              <a:rPr lang="ru-RU" dirty="0" smtClean="0">
                <a:hlinkClick r:id="rId4" tooltip="Финифть"/>
              </a:rPr>
              <a:t>финифтяные</a:t>
            </a:r>
            <a:r>
              <a:rPr lang="ru-RU" dirty="0" smtClean="0"/>
              <a:t> ювелирные украшения известны по всей России и получили международное признание.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Ростовская финиф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143272" cy="2928958"/>
          </a:xfrm>
          <a:prstGeom prst="rect">
            <a:avLst/>
          </a:prstGeom>
          <a:noFill/>
        </p:spPr>
      </p:pic>
      <p:pic>
        <p:nvPicPr>
          <p:cNvPr id="38916" name="Picture 4" descr="Ростовская финиф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86190"/>
            <a:ext cx="2643206" cy="2714644"/>
          </a:xfrm>
          <a:prstGeom prst="rect">
            <a:avLst/>
          </a:prstGeom>
          <a:noFill/>
        </p:spPr>
      </p:pic>
      <p:pic>
        <p:nvPicPr>
          <p:cNvPr id="38918" name="Picture 6" descr="Ростовская финиф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42"/>
            <a:ext cx="3214710" cy="2786082"/>
          </a:xfrm>
          <a:prstGeom prst="rect">
            <a:avLst/>
          </a:prstGeom>
          <a:noFill/>
        </p:spPr>
      </p:pic>
      <p:pic>
        <p:nvPicPr>
          <p:cNvPr id="38920" name="Picture 8" descr="Ростовская финиф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786190"/>
            <a:ext cx="257175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r>
              <a:rPr lang="ru-RU" dirty="0" smtClean="0"/>
              <a:t>Познакомиться с интересными городами нашей Родины;</a:t>
            </a:r>
          </a:p>
          <a:p>
            <a:r>
              <a:rPr lang="ru-RU" dirty="0" smtClean="0"/>
              <a:t>Узнать, какие государства являются ближайшими соседями России;</a:t>
            </a:r>
          </a:p>
          <a:p>
            <a:r>
              <a:rPr lang="ru-RU" dirty="0" smtClean="0"/>
              <a:t>Совершить увлекательное путешествие по странам Европы;</a:t>
            </a:r>
          </a:p>
          <a:p>
            <a:r>
              <a:rPr lang="ru-RU" dirty="0" smtClean="0"/>
              <a:t>Увидеть некоторые знаменитые достопримечательности.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Этот раздел поможет нам: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Углич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6" name="Picture 4" descr="Карт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Углич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У́глич</a:t>
            </a:r>
            <a:r>
              <a:rPr lang="ru-RU" dirty="0" smtClean="0"/>
              <a:t> — город в </a:t>
            </a:r>
            <a:r>
              <a:rPr lang="ru-RU" dirty="0" smtClean="0">
                <a:hlinkClick r:id="rId2" action="ppaction://hlinkfile" tooltip="Россия"/>
              </a:rPr>
              <a:t>России</a:t>
            </a:r>
            <a:r>
              <a:rPr lang="ru-RU" dirty="0" smtClean="0"/>
              <a:t>, административный центр </a:t>
            </a:r>
            <a:r>
              <a:rPr lang="ru-RU" dirty="0" err="1" smtClean="0">
                <a:hlinkClick r:id="rId3" action="ppaction://hlinkfile" tooltip="Угличский район Ярославской области"/>
              </a:rPr>
              <a:t>Угличского</a:t>
            </a:r>
            <a:r>
              <a:rPr lang="ru-RU" dirty="0" smtClean="0">
                <a:hlinkClick r:id="rId3" action="ppaction://hlinkfile" tooltip="Угличский район Ярославской области"/>
              </a:rPr>
              <a:t> района</a:t>
            </a:r>
            <a:r>
              <a:rPr lang="ru-RU" dirty="0" smtClean="0"/>
              <a:t> </a:t>
            </a:r>
            <a:r>
              <a:rPr lang="ru-RU" dirty="0" smtClean="0">
                <a:hlinkClick r:id="rId4" action="ppaction://hlinkfile" tooltip="Ярославская область"/>
              </a:rPr>
              <a:t>Ярославской области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Население 37,1 тыс. жителей (</a:t>
            </a:r>
            <a:r>
              <a:rPr lang="ru-RU" dirty="0" smtClean="0">
                <a:hlinkClick r:id="rId5" action="ppaction://hlinkfile" tooltip="2005"/>
              </a:rPr>
              <a:t>2005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Город расположен на реке </a:t>
            </a:r>
            <a:r>
              <a:rPr lang="ru-RU" dirty="0" smtClean="0">
                <a:hlinkClick r:id="rId6" action="ppaction://hlinkfile" tooltip="Волга"/>
              </a:rPr>
              <a:t>Волге</a:t>
            </a:r>
            <a:r>
              <a:rPr lang="ru-RU" dirty="0" smtClean="0"/>
              <a:t> (</a:t>
            </a:r>
            <a:r>
              <a:rPr lang="ru-RU" dirty="0" err="1" smtClean="0">
                <a:hlinkClick r:id="rId7" action="ppaction://hlinkfile" tooltip="Угличское водохранилище"/>
              </a:rPr>
              <a:t>Угличское</a:t>
            </a:r>
            <a:r>
              <a:rPr lang="ru-RU" dirty="0" smtClean="0">
                <a:hlinkClick r:id="rId7" action="ppaction://hlinkfile" tooltip="Угличское водохранилище"/>
              </a:rPr>
              <a:t> водохранилище</a:t>
            </a:r>
            <a:r>
              <a:rPr lang="ru-RU" dirty="0" smtClean="0"/>
              <a:t>). Железнодорожная станция (47-километровая ветка от станции </a:t>
            </a:r>
            <a:r>
              <a:rPr lang="ru-RU" dirty="0" smtClean="0">
                <a:hlinkClick r:id="rId8" action="ppaction://hlinkfile" tooltip="Калязин"/>
              </a:rPr>
              <a:t>Калязин</a:t>
            </a:r>
            <a:r>
              <a:rPr lang="ru-RU" dirty="0" smtClean="0"/>
              <a:t>, расположенной на линии </a:t>
            </a:r>
            <a:r>
              <a:rPr lang="ru-RU" dirty="0" smtClean="0">
                <a:hlinkClick r:id="rId9" action="ppaction://hlinkfile" tooltip="Москва"/>
              </a:rPr>
              <a:t>Москва</a:t>
            </a:r>
            <a:r>
              <a:rPr lang="ru-RU" dirty="0" smtClean="0"/>
              <a:t> — </a:t>
            </a:r>
            <a:r>
              <a:rPr lang="ru-RU" dirty="0" smtClean="0">
                <a:hlinkClick r:id="rId10" action="ppaction://hlinkfile" tooltip="Сонково"/>
              </a:rPr>
              <a:t>Сонково</a:t>
            </a:r>
            <a:r>
              <a:rPr lang="ru-RU" dirty="0" smtClean="0"/>
              <a:t>), порт на Волге.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Углич собор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620000" cy="52863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C000"/>
                </a:solidFill>
              </a:rPr>
              <a:t>Угличский</a:t>
            </a:r>
            <a:r>
              <a:rPr lang="ru-RU" sz="2800" dirty="0" smtClean="0">
                <a:solidFill>
                  <a:srgbClr val="FFC000"/>
                </a:solidFill>
              </a:rPr>
              <a:t> кремль, церковь царевича 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err="1" smtClean="0">
                <a:solidFill>
                  <a:srgbClr val="FFC000"/>
                </a:solidFill>
              </a:rPr>
              <a:t>Димитрия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на Крови (</a:t>
            </a:r>
            <a:r>
              <a:rPr lang="ru-RU" sz="2800" dirty="0" smtClean="0">
                <a:solidFill>
                  <a:srgbClr val="FFC000"/>
                </a:solidFill>
                <a:hlinkClick r:id="rId4" action="ppaction://hlinkfile" tooltip="1692"/>
              </a:rPr>
              <a:t>1692</a:t>
            </a:r>
            <a:r>
              <a:rPr lang="ru-RU" sz="2800" dirty="0" smtClean="0">
                <a:solidFill>
                  <a:srgbClr val="FFC000"/>
                </a:solidFill>
              </a:rPr>
              <a:t>)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айл:Uglich Dimitrij church and cathedral from rivers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7620000" cy="50768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19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  Панорама </a:t>
            </a:r>
            <a:r>
              <a:rPr lang="ru-RU" dirty="0" err="1" smtClean="0">
                <a:solidFill>
                  <a:srgbClr val="FFC000"/>
                </a:solidFill>
              </a:rPr>
              <a:t>Угличского</a:t>
            </a:r>
            <a:r>
              <a:rPr lang="ru-RU" dirty="0" smtClean="0">
                <a:solidFill>
                  <a:srgbClr val="FFC000"/>
                </a:solidFill>
              </a:rPr>
              <a:t> кремля с Волги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Файл:Uglich house of dimitrij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3810000" cy="550068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14291"/>
            <a:ext cx="4040188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Палаты царевича Дмитрия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5103813" y="214313"/>
            <a:ext cx="4040187" cy="10715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Фреска одного из соборов </a:t>
            </a:r>
            <a:r>
              <a:rPr lang="ru-RU" dirty="0" err="1" smtClean="0"/>
              <a:t>Угличского</a:t>
            </a:r>
            <a:r>
              <a:rPr lang="ru-RU" dirty="0" smtClean="0"/>
              <a:t> Кремля</a:t>
            </a:r>
            <a:endParaRPr lang="ru-RU" dirty="0"/>
          </a:p>
        </p:txBody>
      </p:sp>
      <p:pic>
        <p:nvPicPr>
          <p:cNvPr id="35844" name="Picture 4" descr="Файл:Uglitch fresk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60"/>
            <a:ext cx="4286280" cy="542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Угличская ГЭС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7610475" cy="57054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Вид </a:t>
            </a:r>
            <a:r>
              <a:rPr lang="ru-RU" dirty="0" err="1" smtClean="0">
                <a:solidFill>
                  <a:srgbClr val="FFC000"/>
                </a:solidFill>
              </a:rPr>
              <a:t>Угличской</a:t>
            </a:r>
            <a:r>
              <a:rPr lang="ru-RU" dirty="0" smtClean="0">
                <a:solidFill>
                  <a:srgbClr val="FFC000"/>
                </a:solidFill>
              </a:rPr>
              <a:t> ГЭС с ул. Спасской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Викторина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Этот город назван в честь святого Сергия Радонежского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Этот город, как и Москва, основан Юрием Долгоруким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В этом городе находится музей Игрушки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Этот город назван так потому, что река, на берегу которой он стоит, в этом месте «изгибается», течет «углом»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Герб этого города выглядит так: на красном поле серебряный олень, рога, грива и копыта которого золотые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В этом городе часто бывал Петр I и даже написал указ о хранении построенных здесь кораблей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Этот город славится часовым заводом, выпускающим часы «Чайка».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 smtClean="0"/>
              <a:t>Этот город славится своей финифтью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Золотое кольцо́ России</a:t>
            </a:r>
            <a:r>
              <a:rPr lang="ru-RU" dirty="0" smtClean="0"/>
              <a:t> — семейство </a:t>
            </a:r>
            <a:r>
              <a:rPr lang="ru-RU" dirty="0" smtClean="0">
                <a:hlinkClick r:id="rId2" tooltip="Туристический маршрут"/>
              </a:rPr>
              <a:t>туристических маршрутов</a:t>
            </a:r>
            <a:r>
              <a:rPr lang="ru-RU" dirty="0" smtClean="0"/>
              <a:t>, проходящих по древним русским </a:t>
            </a:r>
            <a:r>
              <a:rPr lang="ru-RU" dirty="0" smtClean="0">
                <a:hlinkClick r:id="rId3" tooltip="Город"/>
              </a:rPr>
              <a:t>городам</a:t>
            </a:r>
            <a:r>
              <a:rPr lang="ru-RU" dirty="0" smtClean="0"/>
              <a:t>, в которых сохранились уникальные </a:t>
            </a:r>
            <a:r>
              <a:rPr lang="ru-RU" dirty="0" smtClean="0">
                <a:hlinkClick r:id="rId4" tooltip="Памятник"/>
              </a:rPr>
              <a:t>памятники</a:t>
            </a:r>
            <a:r>
              <a:rPr lang="ru-RU" dirty="0" smtClean="0"/>
              <a:t> истории и культуры </a:t>
            </a:r>
            <a:r>
              <a:rPr lang="ru-RU" dirty="0" smtClean="0">
                <a:hlinkClick r:id="rId5" tooltip="Россия"/>
              </a:rPr>
              <a:t>России</a:t>
            </a:r>
            <a:r>
              <a:rPr lang="ru-RU" dirty="0" smtClean="0"/>
              <a:t>, центрам народных </a:t>
            </a:r>
            <a:r>
              <a:rPr lang="ru-RU" dirty="0" smtClean="0">
                <a:hlinkClick r:id="rId6" tooltip="Ремесло"/>
              </a:rPr>
              <a:t>ремёсел</a:t>
            </a:r>
            <a:r>
              <a:rPr lang="ru-RU" dirty="0" smtClean="0"/>
              <a:t>. Количество и состав городов в конкретном маршруте может быть разным. Ниже перечислены </a:t>
            </a:r>
            <a:r>
              <a:rPr lang="ru-RU" dirty="0" smtClean="0">
                <a:hlinkClick r:id="rId7" tooltip="Населённый пункт"/>
              </a:rPr>
              <a:t>населённые пункты</a:t>
            </a:r>
            <a:r>
              <a:rPr lang="ru-RU" dirty="0" smtClean="0"/>
              <a:t>, которые входят в разные маршруты.</a:t>
            </a:r>
          </a:p>
          <a:p>
            <a:r>
              <a:rPr lang="ru-RU" dirty="0" smtClean="0"/>
              <a:t>Города Золотого кольца разбросаны по шести областям: </a:t>
            </a:r>
            <a:r>
              <a:rPr lang="ru-RU" dirty="0" smtClean="0">
                <a:hlinkClick r:id="rId8" tooltip="Московская область"/>
              </a:rPr>
              <a:t>Московской</a:t>
            </a:r>
            <a:r>
              <a:rPr lang="ru-RU" dirty="0" smtClean="0"/>
              <a:t>, </a:t>
            </a:r>
            <a:r>
              <a:rPr lang="ru-RU" dirty="0" smtClean="0">
                <a:hlinkClick r:id="rId9" tooltip="Владимирская область"/>
              </a:rPr>
              <a:t>Владимирской</a:t>
            </a:r>
            <a:r>
              <a:rPr lang="ru-RU" dirty="0" smtClean="0"/>
              <a:t>, </a:t>
            </a:r>
            <a:r>
              <a:rPr lang="ru-RU" dirty="0" smtClean="0">
                <a:hlinkClick r:id="rId10" tooltip="Ивановская область"/>
              </a:rPr>
              <a:t>Ивановской</a:t>
            </a:r>
            <a:r>
              <a:rPr lang="ru-RU" dirty="0" smtClean="0"/>
              <a:t>, </a:t>
            </a:r>
            <a:r>
              <a:rPr lang="ru-RU" dirty="0" smtClean="0">
                <a:hlinkClick r:id="rId11" tooltip="Костромская область"/>
              </a:rPr>
              <a:t>Костромской</a:t>
            </a:r>
            <a:r>
              <a:rPr lang="ru-RU" dirty="0" smtClean="0"/>
              <a:t>, </a:t>
            </a:r>
            <a:r>
              <a:rPr lang="ru-RU" dirty="0" smtClean="0">
                <a:hlinkClick r:id="rId12" tooltip="Тверская область"/>
              </a:rPr>
              <a:t>Тверской</a:t>
            </a:r>
            <a:r>
              <a:rPr lang="ru-RU" dirty="0" smtClean="0"/>
              <a:t> и </a:t>
            </a:r>
            <a:r>
              <a:rPr lang="ru-RU" dirty="0" smtClean="0">
                <a:hlinkClick r:id="rId13" tooltip="Ярославская область"/>
              </a:rPr>
              <a:t>Ярославской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ЗОЛОТОЕ КОЛЬЦО РОССИИ</a:t>
            </a:r>
            <a:endParaRPr lang="ru-RU" sz="4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858180" cy="55721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Карта Золотого кольца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928670"/>
            <a:ext cx="7143800" cy="51673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err="1" smtClean="0"/>
              <a:t>Се́ргиев</a:t>
            </a:r>
            <a:r>
              <a:rPr lang="ru-RU" b="1" dirty="0" smtClean="0"/>
              <a:t> Посад</a:t>
            </a:r>
            <a:r>
              <a:rPr lang="ru-RU" dirty="0" smtClean="0"/>
              <a:t> — город (с </a:t>
            </a:r>
            <a:r>
              <a:rPr lang="ru-RU" dirty="0" smtClean="0">
                <a:hlinkClick r:id="rId2" tooltip="1919"/>
              </a:rPr>
              <a:t>1919</a:t>
            </a:r>
            <a:r>
              <a:rPr lang="ru-RU" dirty="0" smtClean="0"/>
              <a:t>) областного подчинения в </a:t>
            </a:r>
            <a:r>
              <a:rPr lang="ru-RU" dirty="0" smtClean="0">
                <a:hlinkClick r:id="rId3" tooltip="Россия"/>
              </a:rPr>
              <a:t>России</a:t>
            </a:r>
            <a:r>
              <a:rPr lang="ru-RU" dirty="0" smtClean="0"/>
              <a:t>, административный центр </a:t>
            </a:r>
            <a:r>
              <a:rPr lang="ru-RU" dirty="0" smtClean="0">
                <a:hlinkClick r:id="rId4" tooltip="Сергиево-Посадский район Московской области"/>
              </a:rPr>
              <a:t>Сергиево-Посадского района</a:t>
            </a:r>
            <a:r>
              <a:rPr lang="ru-RU" dirty="0" smtClean="0"/>
              <a:t> </a:t>
            </a:r>
            <a:r>
              <a:rPr lang="ru-RU" dirty="0" smtClean="0">
                <a:hlinkClick r:id="rId5" tooltip="Московская область"/>
              </a:rPr>
              <a:t>Московской области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Расположен в 71 км к северо-востоку от </a:t>
            </a:r>
            <a:r>
              <a:rPr lang="ru-RU" dirty="0" smtClean="0">
                <a:hlinkClick r:id="rId6" tooltip="Москва"/>
              </a:rPr>
              <a:t>Москвы</a:t>
            </a:r>
            <a:r>
              <a:rPr lang="ru-RU" dirty="0" smtClean="0"/>
              <a:t>. Железнодорожная станция на линии </a:t>
            </a:r>
            <a:r>
              <a:rPr lang="ru-RU" dirty="0" smtClean="0">
                <a:hlinkClick r:id="rId6" tooltip="Москва"/>
              </a:rPr>
              <a:t>Москва</a:t>
            </a:r>
            <a:r>
              <a:rPr lang="ru-RU" dirty="0" smtClean="0"/>
              <a:t> — </a:t>
            </a:r>
            <a:r>
              <a:rPr lang="ru-RU" dirty="0" smtClean="0">
                <a:hlinkClick r:id="rId7" tooltip="Ярославль"/>
              </a:rPr>
              <a:t>Ярославль</a:t>
            </a:r>
            <a:r>
              <a:rPr lang="ru-RU" dirty="0" smtClean="0"/>
              <a:t>. Расположен на реке </a:t>
            </a:r>
            <a:r>
              <a:rPr lang="ru-RU" dirty="0" err="1" smtClean="0"/>
              <a:t>Кончуре</a:t>
            </a:r>
            <a:r>
              <a:rPr lang="ru-RU" dirty="0" smtClean="0"/>
              <a:t> с ее притоками.</a:t>
            </a:r>
          </a:p>
          <a:p>
            <a:r>
              <a:rPr lang="ru-RU" dirty="0" smtClean="0"/>
              <a:t>Население 111,2 тыс. жителей.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Сергиев - Посад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5430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Троице-Сергиев лавр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6629400" y="2143116"/>
            <a:ext cx="2228880" cy="4286280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Тро́ицкая</a:t>
            </a:r>
            <a:r>
              <a:rPr lang="ru-RU" b="1" dirty="0" smtClean="0"/>
              <a:t> </a:t>
            </a:r>
            <a:r>
              <a:rPr lang="ru-RU" b="1" dirty="0" err="1" smtClean="0"/>
              <a:t>Се́ргиева</a:t>
            </a:r>
            <a:r>
              <a:rPr lang="ru-RU" b="1" dirty="0" smtClean="0"/>
              <a:t> </a:t>
            </a:r>
            <a:r>
              <a:rPr lang="ru-RU" b="1" dirty="0" err="1" smtClean="0"/>
              <a:t>Ла́вра</a:t>
            </a:r>
            <a:r>
              <a:rPr lang="ru-RU" dirty="0" smtClean="0"/>
              <a:t> — крупнейший </a:t>
            </a:r>
            <a:r>
              <a:rPr lang="ru-RU" dirty="0" smtClean="0">
                <a:hlinkClick r:id="rId2" tooltip="Православие"/>
              </a:rPr>
              <a:t>православный</a:t>
            </a:r>
            <a:r>
              <a:rPr lang="ru-RU" dirty="0" smtClean="0"/>
              <a:t> мужской </a:t>
            </a:r>
            <a:r>
              <a:rPr lang="ru-RU" dirty="0" err="1" smtClean="0">
                <a:hlinkClick r:id="rId3" tooltip="Ставропигия"/>
              </a:rPr>
              <a:t>ставропигиальный</a:t>
            </a:r>
            <a:r>
              <a:rPr lang="ru-RU" dirty="0" smtClean="0"/>
              <a:t> </a:t>
            </a:r>
            <a:r>
              <a:rPr lang="ru-RU" dirty="0" smtClean="0">
                <a:hlinkClick r:id="rId4" tooltip="Монастырь"/>
              </a:rPr>
              <a:t>монастырь</a:t>
            </a:r>
            <a:r>
              <a:rPr lang="ru-RU" dirty="0" smtClean="0"/>
              <a:t> </a:t>
            </a:r>
            <a:r>
              <a:rPr lang="ru-RU" dirty="0" smtClean="0">
                <a:hlinkClick r:id="rId5" tooltip="Россия"/>
              </a:rPr>
              <a:t>России</a:t>
            </a:r>
            <a:r>
              <a:rPr lang="ru-RU" dirty="0" smtClean="0"/>
              <a:t> (</a:t>
            </a:r>
            <a:r>
              <a:rPr lang="ru-RU" dirty="0" smtClean="0">
                <a:hlinkClick r:id="rId6" tooltip="Русская православная церковь"/>
              </a:rPr>
              <a:t>РПЦ</a:t>
            </a:r>
            <a:r>
              <a:rPr lang="ru-RU" dirty="0" smtClean="0"/>
              <a:t>), расположенный в центре города </a:t>
            </a:r>
            <a:r>
              <a:rPr lang="ru-RU" dirty="0" smtClean="0">
                <a:hlinkClick r:id="rId7" tooltip="Сергиев Посад"/>
              </a:rPr>
              <a:t>Сергиев Посад</a:t>
            </a:r>
            <a:r>
              <a:rPr lang="ru-RU" dirty="0" smtClean="0"/>
              <a:t> </a:t>
            </a:r>
            <a:r>
              <a:rPr lang="ru-RU" dirty="0" smtClean="0">
                <a:hlinkClick r:id="rId8" tooltip="Московская область"/>
              </a:rPr>
              <a:t>Московской области</a:t>
            </a:r>
            <a:r>
              <a:rPr lang="ru-RU" dirty="0" smtClean="0"/>
              <a:t>, на реке </a:t>
            </a:r>
            <a:r>
              <a:rPr lang="ru-RU" dirty="0" err="1" smtClean="0"/>
              <a:t>Кончуре</a:t>
            </a:r>
            <a:r>
              <a:rPr lang="ru-RU" dirty="0" smtClean="0"/>
              <a:t>. Основан в </a:t>
            </a:r>
            <a:r>
              <a:rPr lang="ru-RU" dirty="0" smtClean="0">
                <a:hlinkClick r:id="rId9" tooltip="XIV век"/>
              </a:rPr>
              <a:t>XIV веке</a:t>
            </a:r>
            <a:r>
              <a:rPr lang="ru-RU" dirty="0" smtClean="0"/>
              <a:t> преподобным </a:t>
            </a:r>
            <a:r>
              <a:rPr lang="ru-RU" dirty="0" smtClean="0">
                <a:hlinkClick r:id="rId10" tooltip="Сергий Радонежский"/>
              </a:rPr>
              <a:t>Сергием Радонежским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Файл:The Trinity Cathedral Troitse Sergiyeva Lavra.jpg">
            <a:hlinkClick r:id="rId11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12"/>
          <a:srcRect t="19198" b="19198"/>
          <a:stretch>
            <a:fillRect/>
          </a:stretch>
        </p:blipFill>
        <p:spPr bwMode="auto">
          <a:xfrm>
            <a:off x="457200" y="457200"/>
            <a:ext cx="6019800" cy="611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Башня Утичья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1746" name="Picture 2" descr="Файл:Russia-Sergiev Posad-Troitse-Sergiyeva Lavra-Duck Tower-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00108"/>
            <a:ext cx="42672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FC000"/>
                </a:solidFill>
              </a:rPr>
              <a:t>Игрушечный промысел 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Сергиева Посада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Сергиев Посад - столица </a:t>
            </a:r>
            <a:r>
              <a:rPr lang="ru-RU" dirty="0" smtClean="0">
                <a:hlinkClick r:id="rId2" tooltip="Кукла"/>
              </a:rPr>
              <a:t>кукольного</a:t>
            </a:r>
            <a:r>
              <a:rPr lang="ru-RU" dirty="0" smtClean="0"/>
              <a:t> "царства", здесь создавались российские куклы и другие игрушки.</a:t>
            </a:r>
          </a:p>
          <a:p>
            <a:r>
              <a:rPr lang="ru-RU" dirty="0" smtClean="0"/>
              <a:t>Начало игрушечного </a:t>
            </a:r>
            <a:r>
              <a:rPr lang="ru-RU" dirty="0" smtClean="0">
                <a:hlinkClick r:id="rId3" tooltip="Резьба по дереву"/>
              </a:rPr>
              <a:t>резного</a:t>
            </a:r>
            <a:r>
              <a:rPr lang="ru-RU" dirty="0" smtClean="0"/>
              <a:t> </a:t>
            </a:r>
            <a:r>
              <a:rPr lang="ru-RU" dirty="0" smtClean="0">
                <a:hlinkClick r:id="rId4" tooltip="Промысел"/>
              </a:rPr>
              <a:t>промысла</a:t>
            </a:r>
            <a:r>
              <a:rPr lang="ru-RU" dirty="0" smtClean="0"/>
              <a:t> в Сергиевом Посаде относится к первым десятилетиям </a:t>
            </a:r>
            <a:r>
              <a:rPr lang="ru-RU" dirty="0" smtClean="0">
                <a:hlinkClick r:id="rId5" tooltip="XVI"/>
              </a:rPr>
              <a:t>XVI</a:t>
            </a:r>
            <a:r>
              <a:rPr lang="ru-RU" dirty="0" smtClean="0"/>
              <a:t> века. К концу прошлого века этот город уже стал столицей игрушечного промысла России.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71462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Изготавливают там игрушки и в настоящее время. Кроме того, в Сергиевом Посаде находится единственный в России Институт игрушки, где разрабатывают новые ее разновидности. Там же расположен уникальный Музей игрушки, по экспонатам которого можно изучать кукольную историю.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Переславль - Залесский</a:t>
            </a:r>
            <a:endParaRPr lang="ru-RU" dirty="0"/>
          </a:p>
        </p:txBody>
      </p:sp>
      <p:pic>
        <p:nvPicPr>
          <p:cNvPr id="13314" name="Picture 2" descr="Карт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57242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</TotalTime>
  <Words>453</Words>
  <Application>Microsoft Office PowerPoint</Application>
  <PresentationFormat>Экран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Путешествие  по городам и странам</vt:lpstr>
      <vt:lpstr>Этот раздел поможет нам:</vt:lpstr>
      <vt:lpstr>ЗОЛОТОЕ КОЛЬЦО РОССИИ</vt:lpstr>
      <vt:lpstr>Карта Золотого кольца</vt:lpstr>
      <vt:lpstr>Сергиев - Посад</vt:lpstr>
      <vt:lpstr>Троице-Сергиев лавр</vt:lpstr>
      <vt:lpstr>Башня Утичья</vt:lpstr>
      <vt:lpstr> Игрушечный промысел  Сергиева Посада</vt:lpstr>
      <vt:lpstr>Переславль - Залесский</vt:lpstr>
      <vt:lpstr>  Переславль - Залесский</vt:lpstr>
      <vt:lpstr>Герб города</vt:lpstr>
      <vt:lpstr>Юрий Долгорукий</vt:lpstr>
      <vt:lpstr>       Спасо-Преображенский собор в Переславском кремле заложен Юрием Долгоруким в 1152 году. Достроен при Андрее Боголюбском в 1157. </vt:lpstr>
      <vt:lpstr>Ростов Великий</vt:lpstr>
      <vt:lpstr>Ростов</vt:lpstr>
      <vt:lpstr>Герб города</vt:lpstr>
      <vt:lpstr>Ростовский кремль</vt:lpstr>
      <vt:lpstr>Финифть</vt:lpstr>
      <vt:lpstr>Слайд 19</vt:lpstr>
      <vt:lpstr>Углич</vt:lpstr>
      <vt:lpstr>Углич</vt:lpstr>
      <vt:lpstr>Угличский кремль, церковь царевича  Димитрия на Крови (1692)</vt:lpstr>
      <vt:lpstr>  Панорама Угличского кремля с Волги</vt:lpstr>
      <vt:lpstr>Слайд 24</vt:lpstr>
      <vt:lpstr>Вид Угличской ГЭС с ул. Спасской</vt:lpstr>
      <vt:lpstr>Викторина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городам и странам</dc:title>
  <dc:creator>XP GAME 2007</dc:creator>
  <cp:lastModifiedBy>XP GAME 2007</cp:lastModifiedBy>
  <cp:revision>18</cp:revision>
  <dcterms:created xsi:type="dcterms:W3CDTF">2009-03-11T14:36:43Z</dcterms:created>
  <dcterms:modified xsi:type="dcterms:W3CDTF">2009-03-12T12:20:16Z</dcterms:modified>
</cp:coreProperties>
</file>