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87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858280" cy="6357982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ru-RU" sz="4400" b="1" u="sng" dirty="0" smtClean="0">
                <a:solidFill>
                  <a:schemeClr val="bg2">
                    <a:lumMod val="10000"/>
                  </a:schemeClr>
                </a:solidFill>
              </a:rPr>
              <a:t>Беседа (в психологии) </a:t>
            </a:r>
            <a:r>
              <a:rPr lang="ru-RU" sz="4400" dirty="0" smtClean="0">
                <a:solidFill>
                  <a:schemeClr val="bg2">
                    <a:lumMod val="10000"/>
                  </a:schemeClr>
                </a:solidFill>
              </a:rPr>
              <a:t>— метод получения информации на основе вербальной (словесной) коммуникации. </a:t>
            </a:r>
            <a:endParaRPr lang="ru-RU" sz="44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Clr>
                <a:srgbClr val="FF0000"/>
              </a:buClr>
            </a:pPr>
            <a:r>
              <a:rPr lang="ru-RU" sz="4400" b="1" dirty="0" smtClean="0"/>
              <a:t>Беседа (в педагогике)- </a:t>
            </a:r>
            <a:r>
              <a:rPr lang="ru-RU" sz="4400" dirty="0" smtClean="0"/>
              <a:t>вопросно-ответный </a:t>
            </a:r>
            <a:r>
              <a:rPr lang="ru-RU" sz="4400" dirty="0" smtClean="0"/>
              <a:t>метод обучения, применяется учителем с целью активизации умственной деятельности учащихся в процессе приобретения новых знаний или </a:t>
            </a:r>
            <a:r>
              <a:rPr lang="ru-RU" sz="4400" dirty="0" smtClean="0"/>
              <a:t>повторения, </a:t>
            </a:r>
            <a:r>
              <a:rPr lang="ru-RU" sz="4400" dirty="0" smtClean="0"/>
              <a:t>и закрепления полученных ранее.</a:t>
            </a:r>
            <a:endParaRPr lang="ru-RU" sz="44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4371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ru-RU" sz="4400" b="1" u="sng" dirty="0" smtClean="0">
                <a:solidFill>
                  <a:schemeClr val="bg2">
                    <a:lumMod val="10000"/>
                  </a:schemeClr>
                </a:solidFill>
              </a:rPr>
              <a:t>Беседа</a:t>
            </a:r>
            <a:r>
              <a:rPr lang="ru-RU" sz="4400" dirty="0" smtClean="0">
                <a:solidFill>
                  <a:schemeClr val="bg2">
                    <a:lumMod val="10000"/>
                  </a:schemeClr>
                </a:solidFill>
              </a:rPr>
              <a:t> - </a:t>
            </a:r>
            <a:r>
              <a:rPr lang="ru-RU" sz="4400" dirty="0" smtClean="0">
                <a:solidFill>
                  <a:schemeClr val="bg2">
                    <a:lumMod val="10000"/>
                  </a:schemeClr>
                </a:solidFill>
              </a:rPr>
              <a:t>разговор, обмен мнениями, как правило, спокойный и дружественный</a:t>
            </a:r>
            <a:r>
              <a:rPr lang="ru-RU" sz="44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>
              <a:buClr>
                <a:srgbClr val="FF0000"/>
              </a:buClr>
            </a:pPr>
            <a:r>
              <a:rPr lang="ru-RU" sz="4400" b="1" u="sng" dirty="0" smtClean="0"/>
              <a:t>Беседа</a:t>
            </a:r>
            <a:r>
              <a:rPr lang="ru-RU" sz="4400" b="1" dirty="0" smtClean="0"/>
              <a:t> </a:t>
            </a:r>
            <a:r>
              <a:rPr lang="ru-RU" sz="4400" dirty="0" smtClean="0"/>
              <a:t>(слово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ru-RU" sz="4400" dirty="0" smtClean="0"/>
              <a:t> </a:t>
            </a:r>
            <a:r>
              <a:rPr lang="ru-RU" sz="4400" dirty="0" smtClean="0"/>
              <a:t>речь) - это</a:t>
            </a:r>
            <a:r>
              <a:rPr lang="ru-RU" sz="4400" dirty="0" smtClean="0"/>
              <a:t> </a:t>
            </a:r>
            <a:r>
              <a:rPr lang="ru-RU" sz="4400" dirty="0" smtClean="0"/>
              <a:t>педагогический метод</a:t>
            </a:r>
            <a:r>
              <a:rPr lang="ru-RU" sz="4400" dirty="0" smtClean="0"/>
              <a:t> и одновременно </a:t>
            </a:r>
            <a:r>
              <a:rPr lang="ru-RU" sz="4400" dirty="0" smtClean="0"/>
              <a:t>форма</a:t>
            </a:r>
            <a:br>
              <a:rPr lang="ru-RU" sz="4400" dirty="0" smtClean="0"/>
            </a:br>
            <a:r>
              <a:rPr lang="ru-RU" sz="4400" dirty="0" smtClean="0"/>
              <a:t>организации</a:t>
            </a:r>
            <a:r>
              <a:rPr lang="ru-RU" sz="4400" dirty="0" smtClean="0"/>
              <a:t> </a:t>
            </a:r>
            <a:r>
              <a:rPr lang="ru-RU" sz="4400" dirty="0" smtClean="0"/>
              <a:t>педагогического процесса.</a:t>
            </a:r>
            <a:endParaRPr lang="ru-RU" sz="4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429684" cy="4697427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ru-RU" sz="4800" b="1" u="sng" dirty="0" smtClean="0"/>
              <a:t>Беседа</a:t>
            </a:r>
            <a:r>
              <a:rPr lang="ru-RU" sz="4800" dirty="0" smtClean="0"/>
              <a:t> - это разговор двух или более лиц с целью получения определенной информации, решение важных проблем</a:t>
            </a:r>
            <a:endParaRPr lang="ru-RU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9144000" cy="1143008"/>
          </a:xfrm>
        </p:spPr>
        <p:txBody>
          <a:bodyPr>
            <a:normAutofit fontScale="90000"/>
          </a:bodyPr>
          <a:lstStyle/>
          <a:p>
            <a:r>
              <a:rPr lang="ru-RU" sz="4000" u="sng" dirty="0" smtClean="0"/>
              <a:t>Чтобы преуспеть во время беседы, надо: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5572164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ru-RU" dirty="0" smtClean="0"/>
              <a:t>тщательно </a:t>
            </a:r>
            <a:r>
              <a:rPr lang="ru-RU" dirty="0" smtClean="0"/>
              <a:t>готовится к беседе;</a:t>
            </a:r>
          </a:p>
          <a:p>
            <a:pPr>
              <a:buClr>
                <a:srgbClr val="FF0000"/>
              </a:buClr>
            </a:pPr>
            <a:r>
              <a:rPr lang="ru-RU" dirty="0" smtClean="0"/>
              <a:t>быть </a:t>
            </a:r>
            <a:r>
              <a:rPr lang="ru-RU" dirty="0" smtClean="0"/>
              <a:t>внимательными и тактичным к собеседнику;</a:t>
            </a:r>
          </a:p>
          <a:p>
            <a:pPr>
              <a:buClr>
                <a:srgbClr val="FF0000"/>
              </a:buClr>
            </a:pPr>
            <a:r>
              <a:rPr lang="ru-RU" dirty="0" smtClean="0"/>
              <a:t>постоянно </a:t>
            </a:r>
            <a:r>
              <a:rPr lang="ru-RU" dirty="0" smtClean="0"/>
              <a:t>стимулировать в </a:t>
            </a:r>
            <a:r>
              <a:rPr lang="ru-RU" dirty="0" smtClean="0"/>
              <a:t>собеседнике </a:t>
            </a:r>
            <a:r>
              <a:rPr lang="ru-RU" dirty="0" smtClean="0"/>
              <a:t>заинтересованность разговором;</a:t>
            </a:r>
          </a:p>
          <a:p>
            <a:pPr>
              <a:buClr>
                <a:srgbClr val="FF0000"/>
              </a:buClr>
            </a:pPr>
            <a:r>
              <a:rPr lang="ru-RU" dirty="0" smtClean="0"/>
              <a:t>уметь </a:t>
            </a:r>
            <a:r>
              <a:rPr lang="ru-RU" dirty="0" smtClean="0"/>
              <a:t>слушать собеседника, учитывать его взгляды, мнения и доказательства;</a:t>
            </a:r>
          </a:p>
          <a:p>
            <a:pPr>
              <a:buClr>
                <a:srgbClr val="FF0000"/>
              </a:buClr>
            </a:pPr>
            <a:r>
              <a:rPr lang="ru-RU" dirty="0" smtClean="0"/>
              <a:t>с</a:t>
            </a:r>
            <a:r>
              <a:rPr lang="ru-RU" dirty="0" smtClean="0"/>
              <a:t>ледите </a:t>
            </a:r>
            <a:r>
              <a:rPr lang="ru-RU" dirty="0" smtClean="0"/>
              <a:t>за реакцией </a:t>
            </a:r>
            <a:r>
              <a:rPr lang="ru-RU" dirty="0" smtClean="0"/>
              <a:t>партнера, соответственно корректируя свои </a:t>
            </a:r>
            <a:r>
              <a:rPr lang="ru-RU" dirty="0" smtClean="0"/>
              <a:t>действия;</a:t>
            </a:r>
          </a:p>
          <a:p>
            <a:pPr>
              <a:buClr>
                <a:srgbClr val="FF0000"/>
              </a:buClr>
            </a:pPr>
            <a:r>
              <a:rPr lang="ru-RU" dirty="0" smtClean="0"/>
              <a:t>выражать свои </a:t>
            </a:r>
            <a:r>
              <a:rPr lang="ru-RU" dirty="0" smtClean="0"/>
              <a:t>мысли точно, логично, убедительно;</a:t>
            </a:r>
          </a:p>
          <a:p>
            <a:pPr>
              <a:buClr>
                <a:srgbClr val="FF0000"/>
              </a:buClr>
            </a:pPr>
            <a:r>
              <a:rPr lang="ru-RU" dirty="0" smtClean="0"/>
              <a:t>создавать </a:t>
            </a:r>
            <a:r>
              <a:rPr lang="ru-RU" dirty="0" smtClean="0"/>
              <a:t>атмосферу доверия, </a:t>
            </a:r>
            <a:r>
              <a:rPr lang="ru-RU" dirty="0" smtClean="0"/>
              <a:t>чтобы </a:t>
            </a:r>
            <a:r>
              <a:rPr lang="ru-RU" dirty="0" smtClean="0"/>
              <a:t>привлечь к себе </a:t>
            </a:r>
            <a:r>
              <a:rPr lang="ru-RU" dirty="0" smtClean="0"/>
              <a:t>собеседника.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9001156" cy="1571604"/>
          </a:xfrm>
        </p:spPr>
        <p:txBody>
          <a:bodyPr>
            <a:noAutofit/>
          </a:bodyPr>
          <a:lstStyle/>
          <a:p>
            <a:r>
              <a:rPr lang="ru-RU" sz="3600" u="sng" dirty="0" smtClean="0"/>
              <a:t>Для того, </a:t>
            </a:r>
            <a:r>
              <a:rPr lang="ru-RU" sz="3600" u="sng" dirty="0" smtClean="0"/>
              <a:t>чтобы </a:t>
            </a:r>
            <a:r>
              <a:rPr lang="ru-RU" sz="3600" u="sng" dirty="0" smtClean="0"/>
              <a:t>беседа была эффективной, нельзя</a:t>
            </a:r>
            <a:r>
              <a:rPr lang="ru-RU" sz="3600" dirty="0" smtClean="0"/>
              <a:t>: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8929718" cy="5286412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ru-RU" sz="3200" dirty="0" smtClean="0"/>
              <a:t>перебивать </a:t>
            </a:r>
            <a:r>
              <a:rPr lang="ru-RU" sz="3200" dirty="0" smtClean="0"/>
              <a:t>собеседника;</a:t>
            </a:r>
          </a:p>
          <a:p>
            <a:pPr>
              <a:buClr>
                <a:srgbClr val="FF0000"/>
              </a:buClr>
            </a:pPr>
            <a:r>
              <a:rPr lang="ru-RU" sz="3200" dirty="0" smtClean="0"/>
              <a:t>резко ускорять </a:t>
            </a:r>
            <a:r>
              <a:rPr lang="ru-RU" sz="3200" dirty="0" smtClean="0"/>
              <a:t>темп беседы;</a:t>
            </a:r>
          </a:p>
          <a:p>
            <a:pPr>
              <a:buClr>
                <a:srgbClr val="FF0000"/>
              </a:buClr>
            </a:pPr>
            <a:r>
              <a:rPr lang="ru-RU" sz="3200" dirty="0" smtClean="0"/>
              <a:t>негативно </a:t>
            </a:r>
            <a:r>
              <a:rPr lang="ru-RU" sz="3200" dirty="0" smtClean="0"/>
              <a:t>оценивать личность собеседника;</a:t>
            </a:r>
          </a:p>
          <a:p>
            <a:pPr>
              <a:buClr>
                <a:srgbClr val="FF0000"/>
              </a:buClr>
            </a:pPr>
            <a:r>
              <a:rPr lang="ru-RU" sz="3200" dirty="0" smtClean="0"/>
              <a:t>уменьшать / увеличивать дистанцию меду собеседниками;</a:t>
            </a:r>
          </a:p>
          <a:p>
            <a:pPr>
              <a:buClr>
                <a:srgbClr val="FF0000"/>
              </a:buClr>
            </a:pPr>
            <a:r>
              <a:rPr lang="ru-RU" sz="3200" dirty="0" smtClean="0"/>
              <a:t>грубо и неуважительно относиться к собеседнику;</a:t>
            </a:r>
          </a:p>
          <a:p>
            <a:pPr>
              <a:buClr>
                <a:srgbClr val="FF0000"/>
              </a:buClr>
            </a:pPr>
            <a:r>
              <a:rPr lang="ru-RU" sz="3200" dirty="0" smtClean="0"/>
              <a:t>с</a:t>
            </a:r>
            <a:r>
              <a:rPr lang="ru-RU" sz="3200" dirty="0" smtClean="0"/>
              <a:t>ледить за своей речью.</a:t>
            </a:r>
          </a:p>
          <a:p>
            <a:pPr>
              <a:buClr>
                <a:srgbClr val="FF0000"/>
              </a:buClr>
            </a:pPr>
            <a:endParaRPr lang="ru-RU" dirty="0" smtClean="0"/>
          </a:p>
          <a:p>
            <a:pPr>
              <a:buClr>
                <a:srgbClr val="FF0000"/>
              </a:buClr>
            </a:pPr>
            <a:endParaRPr lang="ru-RU" dirty="0" smtClean="0"/>
          </a:p>
          <a:p>
            <a:pPr>
              <a:buClr>
                <a:srgbClr val="FF0000"/>
              </a:buClr>
            </a:pPr>
            <a:endParaRPr lang="ru-RU" dirty="0" smtClean="0"/>
          </a:p>
          <a:p>
            <a:pPr>
              <a:buClr>
                <a:srgbClr val="FF0000"/>
              </a:buClr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2151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В зависимости </a:t>
            </a:r>
            <a:r>
              <a:rPr lang="ru-RU" u="sng" dirty="0" smtClean="0"/>
              <a:t>от цели общения и содержания беседы </a:t>
            </a:r>
            <a:r>
              <a:rPr lang="ru-RU" u="sng" dirty="0" smtClean="0"/>
              <a:t>подразделяются </a:t>
            </a:r>
            <a:r>
              <a:rPr lang="ru-RU" u="sng" dirty="0" smtClean="0"/>
              <a:t>на</a:t>
            </a:r>
            <a:r>
              <a:rPr lang="ru-RU" u="sng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>
              <a:buClr>
                <a:srgbClr val="FF0000"/>
              </a:buClr>
            </a:pPr>
            <a:r>
              <a:rPr lang="ru-RU" dirty="0" smtClean="0"/>
              <a:t> </a:t>
            </a:r>
            <a:r>
              <a:rPr lang="ru-RU" dirty="0" smtClean="0"/>
              <a:t>ритуальные;</a:t>
            </a:r>
          </a:p>
          <a:p>
            <a:pPr>
              <a:buClr>
                <a:srgbClr val="FF0000"/>
              </a:buClr>
            </a:pPr>
            <a:r>
              <a:rPr lang="ru-RU" dirty="0" smtClean="0"/>
              <a:t> </a:t>
            </a:r>
            <a:r>
              <a:rPr lang="ru-RU" dirty="0" smtClean="0"/>
              <a:t>глубинно-личностные;</a:t>
            </a:r>
          </a:p>
          <a:p>
            <a:pPr>
              <a:buClr>
                <a:srgbClr val="FF0000"/>
              </a:buClr>
            </a:pPr>
            <a:r>
              <a:rPr lang="ru-RU" dirty="0" smtClean="0"/>
              <a:t>Деловые</a:t>
            </a:r>
          </a:p>
          <a:p>
            <a:pPr>
              <a:buClr>
                <a:srgbClr val="FF0000"/>
              </a:buClr>
              <a:buNone/>
            </a:pPr>
            <a:endParaRPr lang="ru-RU" dirty="0" smtClean="0"/>
          </a:p>
          <a:p>
            <a:pPr>
              <a:buClr>
                <a:srgbClr val="FF0000"/>
              </a:buClr>
              <a:buNone/>
            </a:pPr>
            <a:r>
              <a:rPr lang="ru-RU" u="sng" dirty="0" smtClean="0"/>
              <a:t>В зависимости </a:t>
            </a:r>
            <a:r>
              <a:rPr lang="ru-RU" u="sng" dirty="0" smtClean="0"/>
              <a:t>от количества участников выделяют такие беседы</a:t>
            </a:r>
            <a:r>
              <a:rPr lang="ru-RU" u="sng" dirty="0" smtClean="0"/>
              <a:t>:</a:t>
            </a:r>
          </a:p>
          <a:p>
            <a:pPr>
              <a:buClr>
                <a:srgbClr val="FF0000"/>
              </a:buClr>
              <a:buNone/>
            </a:pPr>
            <a:endParaRPr lang="ru-RU" dirty="0" smtClean="0"/>
          </a:p>
          <a:p>
            <a:pPr>
              <a:buClr>
                <a:srgbClr val="FF0000"/>
              </a:buClr>
            </a:pPr>
            <a:r>
              <a:rPr lang="ru-RU" dirty="0" smtClean="0"/>
              <a:t>индивидуальные</a:t>
            </a:r>
            <a:r>
              <a:rPr lang="ru-RU" dirty="0" smtClean="0"/>
              <a:t>;</a:t>
            </a:r>
          </a:p>
          <a:p>
            <a:pPr>
              <a:buClr>
                <a:srgbClr val="FF0000"/>
              </a:buClr>
            </a:pPr>
            <a:r>
              <a:rPr lang="ru-RU" dirty="0" err="1" smtClean="0"/>
              <a:t>рупповые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858280" cy="60007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b="1" u="sng" dirty="0" smtClean="0"/>
              <a:t>Беседа </a:t>
            </a:r>
            <a:r>
              <a:rPr lang="ru-RU" sz="3200" b="1" u="sng" dirty="0" smtClean="0"/>
              <a:t>состоит из следующих этапов</a:t>
            </a:r>
            <a:r>
              <a:rPr lang="ru-RU" sz="3200" dirty="0" smtClean="0"/>
              <a:t>: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1. Определение </a:t>
            </a:r>
            <a:r>
              <a:rPr lang="ru-RU" sz="3200" dirty="0" smtClean="0"/>
              <a:t>места и времени встречи (на нейтральной, своей, чужой территории</a:t>
            </a:r>
            <a:r>
              <a:rPr lang="ru-RU" sz="3200" dirty="0" smtClean="0"/>
              <a:t>).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2. </a:t>
            </a:r>
            <a:r>
              <a:rPr lang="ru-RU" sz="3200" dirty="0" smtClean="0"/>
              <a:t>Начало </a:t>
            </a:r>
            <a:r>
              <a:rPr lang="ru-RU" sz="3200" dirty="0" smtClean="0"/>
              <a:t>беседы (в </a:t>
            </a:r>
            <a:r>
              <a:rPr lang="ru-RU" sz="3200" dirty="0" smtClean="0"/>
              <a:t>начале беседы </a:t>
            </a:r>
            <a:r>
              <a:rPr lang="ru-RU" sz="3200" dirty="0" smtClean="0"/>
              <a:t>следует произвести </a:t>
            </a:r>
            <a:r>
              <a:rPr lang="ru-RU" sz="3200" dirty="0" smtClean="0"/>
              <a:t>приятное </a:t>
            </a:r>
            <a:r>
              <a:rPr lang="ru-RU" sz="3200" dirty="0" smtClean="0"/>
              <a:t>впечатление о себе, на этом </a:t>
            </a:r>
            <a:r>
              <a:rPr lang="ru-RU" sz="3200" dirty="0" smtClean="0"/>
              <a:t>этапе важное значение </a:t>
            </a:r>
            <a:r>
              <a:rPr lang="ru-RU" sz="3200" dirty="0" smtClean="0"/>
              <a:t>имеют </a:t>
            </a:r>
            <a:r>
              <a:rPr lang="ru-RU" sz="3200" dirty="0" smtClean="0"/>
              <a:t>невербальные формы </a:t>
            </a:r>
            <a:r>
              <a:rPr lang="ru-RU" sz="3200" dirty="0" smtClean="0"/>
              <a:t>взаимодействия - выражение </a:t>
            </a:r>
            <a:r>
              <a:rPr lang="ru-RU" sz="3200" dirty="0" smtClean="0"/>
              <a:t>лица, </a:t>
            </a:r>
            <a:r>
              <a:rPr lang="ru-RU" sz="3200" dirty="0" smtClean="0"/>
              <a:t>поза, жесты, мимика.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3. </a:t>
            </a:r>
            <a:r>
              <a:rPr lang="ru-RU" sz="3200" dirty="0" smtClean="0"/>
              <a:t>Формирование цели </a:t>
            </a:r>
            <a:r>
              <a:rPr lang="ru-RU" sz="3200" dirty="0" smtClean="0"/>
              <a:t>встречи.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4. </a:t>
            </a:r>
            <a:r>
              <a:rPr lang="ru-RU" sz="3200" dirty="0" smtClean="0"/>
              <a:t>Обмен мнениями и </a:t>
            </a:r>
            <a:r>
              <a:rPr lang="ru-RU" sz="3200" dirty="0" smtClean="0"/>
              <a:t>предложениями.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5. Окончание беседы.</a:t>
            </a:r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800" b="1" u="sng" dirty="0" smtClean="0"/>
              <a:t>Девять </a:t>
            </a:r>
            <a:r>
              <a:rPr lang="ru-RU" sz="3800" b="1" u="sng" dirty="0" smtClean="0"/>
              <a:t>шагов, </a:t>
            </a:r>
            <a:r>
              <a:rPr lang="ru-RU" sz="3800" b="1" u="sng" dirty="0" smtClean="0"/>
              <a:t>которые </a:t>
            </a:r>
            <a:r>
              <a:rPr lang="ru-RU" sz="3800" b="1" u="sng" dirty="0" smtClean="0"/>
              <a:t>позволят провести беседу </a:t>
            </a:r>
            <a:r>
              <a:rPr lang="ru-RU" sz="3800" b="1" u="sng" dirty="0" smtClean="0"/>
              <a:t>успешно: </a:t>
            </a:r>
          </a:p>
          <a:p>
            <a:pPr>
              <a:buNone/>
            </a:pPr>
            <a:endParaRPr lang="ru-RU" sz="3800" b="1" u="sng" dirty="0" smtClean="0"/>
          </a:p>
          <a:p>
            <a:pPr>
              <a:buNone/>
            </a:pPr>
            <a:r>
              <a:rPr lang="ru-RU" sz="3800" dirty="0" smtClean="0"/>
              <a:t>1. Тщательная подготовка (перед </a:t>
            </a:r>
            <a:r>
              <a:rPr lang="ru-RU" sz="3800" dirty="0" smtClean="0"/>
              <a:t>началом беседы </a:t>
            </a:r>
            <a:r>
              <a:rPr lang="ru-RU" sz="3800" dirty="0" smtClean="0"/>
              <a:t>составьте </a:t>
            </a:r>
            <a:r>
              <a:rPr lang="ru-RU" sz="3800" dirty="0" smtClean="0"/>
              <a:t>ее план, </a:t>
            </a:r>
            <a:r>
              <a:rPr lang="ru-RU" sz="3800" dirty="0" smtClean="0"/>
              <a:t>проанализируйте ситуацию).</a:t>
            </a:r>
            <a:endParaRPr lang="ru-RU" sz="3800" dirty="0" smtClean="0"/>
          </a:p>
          <a:p>
            <a:pPr>
              <a:buNone/>
            </a:pPr>
            <a:r>
              <a:rPr lang="ru-RU" sz="3800" dirty="0" smtClean="0"/>
              <a:t>2. </a:t>
            </a:r>
            <a:r>
              <a:rPr lang="ru-RU" sz="3800" dirty="0" smtClean="0"/>
              <a:t>Помните, к чему </a:t>
            </a:r>
            <a:r>
              <a:rPr lang="ru-RU" sz="3800" dirty="0" smtClean="0"/>
              <a:t>вы стремитесь (четко сформулируйте </a:t>
            </a:r>
            <a:r>
              <a:rPr lang="ru-RU" sz="3800" dirty="0" smtClean="0"/>
              <a:t>цель беседы, </a:t>
            </a:r>
            <a:r>
              <a:rPr lang="ru-RU" sz="3800" dirty="0" smtClean="0"/>
              <a:t>выберите </a:t>
            </a:r>
            <a:r>
              <a:rPr lang="ru-RU" sz="3800" dirty="0" smtClean="0"/>
              <a:t>стратегию и тактику проведения </a:t>
            </a:r>
            <a:r>
              <a:rPr lang="ru-RU" sz="3800" dirty="0" smtClean="0"/>
              <a:t>беседы).</a:t>
            </a:r>
            <a:endParaRPr lang="ru-RU" sz="3800" dirty="0" smtClean="0"/>
          </a:p>
          <a:p>
            <a:pPr>
              <a:buNone/>
            </a:pPr>
            <a:r>
              <a:rPr lang="ru-RU" sz="3800" dirty="0" smtClean="0"/>
              <a:t>3. </a:t>
            </a:r>
            <a:r>
              <a:rPr lang="ru-RU" sz="3800" dirty="0" smtClean="0"/>
              <a:t>Старайтесь создать атмосферу </a:t>
            </a:r>
            <a:r>
              <a:rPr lang="ru-RU" sz="3800" dirty="0" smtClean="0"/>
              <a:t>доверия (собеседник </a:t>
            </a:r>
            <a:r>
              <a:rPr lang="ru-RU" sz="3800" dirty="0" smtClean="0"/>
              <a:t>постарается сделать для </a:t>
            </a:r>
            <a:r>
              <a:rPr lang="ru-RU" sz="3800" dirty="0" smtClean="0"/>
              <a:t>вас </a:t>
            </a:r>
            <a:r>
              <a:rPr lang="ru-RU" sz="3800" dirty="0" smtClean="0"/>
              <a:t>что-то хорошее, </a:t>
            </a:r>
            <a:r>
              <a:rPr lang="ru-RU" sz="3800" dirty="0" smtClean="0"/>
              <a:t>если вы произведете </a:t>
            </a:r>
            <a:r>
              <a:rPr lang="ru-RU" sz="3800" dirty="0" smtClean="0"/>
              <a:t>приятное впечатление на </a:t>
            </a:r>
            <a:r>
              <a:rPr lang="ru-RU" sz="3800" dirty="0" smtClean="0"/>
              <a:t>него).</a:t>
            </a:r>
            <a:endParaRPr lang="ru-RU" sz="3800" dirty="0" smtClean="0"/>
          </a:p>
          <a:p>
            <a:pPr>
              <a:buNone/>
            </a:pPr>
            <a:r>
              <a:rPr lang="ru-RU" sz="3800" dirty="0" smtClean="0"/>
              <a:t>4. </a:t>
            </a:r>
            <a:r>
              <a:rPr lang="ru-RU" sz="3800" dirty="0" smtClean="0"/>
              <a:t>Не подозревая собеседника в </a:t>
            </a:r>
            <a:r>
              <a:rPr lang="ru-RU" sz="3800" dirty="0" smtClean="0"/>
              <a:t>ненадежности (взаимное </a:t>
            </a:r>
            <a:r>
              <a:rPr lang="ru-RU" sz="3800" dirty="0" smtClean="0"/>
              <a:t>доверие всегда </a:t>
            </a:r>
            <a:r>
              <a:rPr lang="ru-RU" sz="3800" dirty="0" smtClean="0"/>
              <a:t>необходимо, чтобы </a:t>
            </a:r>
            <a:r>
              <a:rPr lang="ru-RU" sz="3800" dirty="0" smtClean="0"/>
              <a:t>достичь поставленной </a:t>
            </a:r>
            <a:r>
              <a:rPr lang="ru-RU" sz="3800" dirty="0" smtClean="0"/>
              <a:t>цели).</a:t>
            </a:r>
            <a:endParaRPr lang="ru-RU" sz="3800" dirty="0" smtClean="0"/>
          </a:p>
          <a:p>
            <a:pPr>
              <a:buNone/>
            </a:pPr>
            <a:r>
              <a:rPr lang="ru-RU" sz="3800" dirty="0" smtClean="0"/>
              <a:t>5 Выясните перед беседой, имеет ли ваш собеседник </a:t>
            </a:r>
            <a:r>
              <a:rPr lang="ru-RU" sz="3800" dirty="0" smtClean="0"/>
              <a:t>соответствующие полномочия.</a:t>
            </a:r>
            <a:endParaRPr lang="ru-RU" sz="3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01122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6. </a:t>
            </a:r>
            <a:r>
              <a:rPr lang="ru-RU" sz="3200" dirty="0" smtClean="0"/>
              <a:t>Не заставляйте собеседника постоянно принимать </a:t>
            </a:r>
            <a:r>
              <a:rPr lang="ru-RU" sz="3200" dirty="0" smtClean="0"/>
              <a:t>решения.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7. </a:t>
            </a:r>
            <a:r>
              <a:rPr lang="ru-RU" sz="3200" dirty="0" smtClean="0"/>
              <a:t>Слушайте внимательно собеседника и ставьте корректные вопросы </a:t>
            </a:r>
            <a:r>
              <a:rPr lang="ru-RU" sz="3200" dirty="0" smtClean="0"/>
              <a:t>(умение </a:t>
            </a:r>
            <a:r>
              <a:rPr lang="ru-RU" sz="3200" dirty="0" smtClean="0"/>
              <a:t>слушать собеседника побуждает его к </a:t>
            </a:r>
            <a:r>
              <a:rPr lang="ru-RU" sz="3200" dirty="0" smtClean="0"/>
              <a:t>высказыванию собственных </a:t>
            </a:r>
            <a:r>
              <a:rPr lang="ru-RU" sz="3200" dirty="0" smtClean="0"/>
              <a:t>мыслей, чувств, </a:t>
            </a:r>
            <a:r>
              <a:rPr lang="ru-RU" sz="3200" dirty="0" smtClean="0"/>
              <a:t>убеждений, тогда </a:t>
            </a:r>
            <a:r>
              <a:rPr lang="ru-RU" sz="3200" dirty="0" smtClean="0"/>
              <a:t>возникает момент искренности, истинности, взаимопонимания, </a:t>
            </a:r>
            <a:r>
              <a:rPr lang="ru-RU" sz="3200" dirty="0" smtClean="0"/>
              <a:t>уважения).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9. Делать выводы беседы (подведение итогов, высказывание благодарности и </a:t>
            </a:r>
            <a:r>
              <a:rPr lang="ru-RU" sz="3200" dirty="0" err="1" smtClean="0"/>
              <a:t>т.д</a:t>
            </a:r>
            <a:r>
              <a:rPr lang="ru-RU" sz="3200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</TotalTime>
  <Words>406</Words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Слайд 1</vt:lpstr>
      <vt:lpstr>Слайд 2</vt:lpstr>
      <vt:lpstr>Слайд 3</vt:lpstr>
      <vt:lpstr>Чтобы преуспеть во время беседы, надо: </vt:lpstr>
      <vt:lpstr>Для того, чтобы беседа была эффективной, нельзя: 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Кравц</dc:creator>
  <cp:lastModifiedBy>1</cp:lastModifiedBy>
  <cp:revision>6</cp:revision>
  <dcterms:created xsi:type="dcterms:W3CDTF">2015-02-03T17:56:44Z</dcterms:created>
  <dcterms:modified xsi:type="dcterms:W3CDTF">2015-02-03T18:53:09Z</dcterms:modified>
</cp:coreProperties>
</file>