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63" r:id="rId4"/>
    <p:sldId id="267" r:id="rId5"/>
    <p:sldId id="268" r:id="rId6"/>
    <p:sldId id="269" r:id="rId7"/>
    <p:sldId id="270" r:id="rId8"/>
    <p:sldId id="264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5" r:id="rId17"/>
    <p:sldId id="278" r:id="rId18"/>
    <p:sldId id="279" r:id="rId19"/>
    <p:sldId id="280" r:id="rId20"/>
    <p:sldId id="281" r:id="rId21"/>
    <p:sldId id="282" r:id="rId22"/>
    <p:sldId id="283" r:id="rId23"/>
    <p:sldId id="258" r:id="rId24"/>
    <p:sldId id="259" r:id="rId25"/>
    <p:sldId id="260" r:id="rId26"/>
    <p:sldId id="261" r:id="rId27"/>
    <p:sldId id="262" r:id="rId28"/>
    <p:sldId id="28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37BCC-1A42-406F-8F9C-1ABA36CE1F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1E36F-02F9-45E9-9750-6B2373E6AD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CF59E-9343-45E9-89B4-8D50378949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D3AF1-DA4D-4585-8276-D33B5F9B2F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73E8A-2A2C-41F6-8913-A28297752A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2F930-0F45-48A1-8F01-1B5816AF5D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93292-0965-45F4-8075-3948C1EE5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ACA6-E536-4DC8-A12D-41E3F4C1A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6BDE9-17CE-47CA-9298-47A2DF50F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D49D7-E091-4640-A59B-60195AE759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738B9-45CF-455D-8C15-A3E873CD6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91342FB-A847-431D-9008-4CDF71567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search?p=5&amp;ed=1&amp;text=%D0%BA%D0%BE%D0%BC%D0%BC%D1%83%D0%BD%D0%B8%D0%BA%D0%B0%D1%82%D0%B8%D0%B2%D0%BD%D1%8B%D0%B5%20%D0%B1%D0%B0%D1%80%D1%8C%D0%B5%D1%80%D1%8B%20%D0%BE%D0%B1%D1%89%D0%B5%D0%BD%D0%B8%D1%8F&amp;spsite=ladies.academ.org&amp;img_url=ladies.academ.org/files/ao_node_images/4382/full/barer.jpg&amp;rpt=simag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e-crimea.info/pictures/h_gn2E7D5VmlPoALwix3fM9JSpCOYrFQy1_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006.radikal.ru/i213/1003/e7/706502438fb1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chrab.chel.su/archive/15-05-08/5/A1362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search?p=1&amp;ed=1&amp;text=%D0%BF%D1%80%D0%B8%D0%BC%D0%B5%D1%80%D1%8B%20%D0%B1%D0%B0%D1%80%D1%8C%D0%B5%D1%80%D0%BE%D0%B2%20%D0%B2%20%D0%BE%D0%B1%D1%89%D0%B5%D0%BD%D0%B8%D0%B8&amp;spsite=fake-005-870270.ru&amp;img_url=narodna.pravda.com.ua/images/doc/07389-picture1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2&amp;text=%D0%BF%D0%B0%D0%BD%D0%BA%D0%B8&amp;img_url=www.ut.net.ua/img/content/i18/18053.gif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340768"/>
            <a:ext cx="7543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Барьеры общения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Разное социальное положение партнеров …</a:t>
            </a:r>
            <a:r>
              <a:rPr lang="ru-RU" sz="4000" dirty="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может препятствовать общению, если один из них привык испытывать трепет перед начальством.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Барьер отрицательных эмоций …</a:t>
            </a:r>
            <a:r>
              <a:rPr lang="ru-RU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возникает в общении с расстроенным человеком. </a:t>
            </a:r>
          </a:p>
        </p:txBody>
      </p:sp>
      <p:pic>
        <p:nvPicPr>
          <p:cNvPr id="13316" name="Picture 5" descr="http://im7-tub.yandex.net/i?id=92133543&amp;tov=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01008"/>
            <a:ext cx="4537000" cy="297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Состояние здоровья человека …</a:t>
            </a:r>
            <a:r>
              <a:rPr lang="ru-RU" dirty="0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340768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… людям не составляет большого труда по внешним признакам догадаться о том, что происходит с человеком, выбрать соответствующий тон, слова или сократить время общения, чтобы не утомлять собеседника, которому нездоровится.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Психологическая защита …</a:t>
            </a:r>
            <a:r>
              <a:rPr lang="ru-RU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вызвана желанием собеседника защититься от вас.</a:t>
            </a:r>
          </a:p>
        </p:txBody>
      </p:sp>
      <p:pic>
        <p:nvPicPr>
          <p:cNvPr id="15364" name="Grafik 4" descr="heidelber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66001"/>
            <a:ext cx="3959225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-20069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Барьер установки …</a:t>
            </a:r>
            <a:r>
              <a:rPr lang="ru-RU" dirty="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возникает, когда деловой партнер обладает негативной установкой по отношению к вам или к фирме, представителем которой вы являетесь.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Барьер двойника …</a:t>
            </a:r>
            <a:r>
              <a:rPr lang="ru-RU" dirty="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заключается в том, что мы невольно судим о каждом человеке по себе, ждем от делового партнера такого поступка, какой совершили бы на его месте.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Коммуникативные барьеры: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семантический барьер,</a:t>
            </a:r>
          </a:p>
          <a:p>
            <a:pPr eaLnBrk="1" hangingPunct="1">
              <a:defRPr/>
            </a:pPr>
            <a:r>
              <a:rPr lang="ru-RU" dirty="0" smtClean="0"/>
              <a:t>неумение выражать свои мысли, </a:t>
            </a:r>
          </a:p>
          <a:p>
            <a:pPr eaLnBrk="1" hangingPunct="1">
              <a:defRPr/>
            </a:pPr>
            <a:r>
              <a:rPr lang="ru-RU" dirty="0" smtClean="0"/>
              <a:t>плохая техника речи, </a:t>
            </a:r>
          </a:p>
          <a:p>
            <a:pPr eaLnBrk="1" hangingPunct="1">
              <a:defRPr/>
            </a:pPr>
            <a:r>
              <a:rPr lang="ru-RU" dirty="0" smtClean="0"/>
              <a:t>неумение слушать, </a:t>
            </a:r>
          </a:p>
          <a:p>
            <a:pPr eaLnBrk="1" hangingPunct="1">
              <a:defRPr/>
            </a:pPr>
            <a:r>
              <a:rPr lang="ru-RU" dirty="0" smtClean="0"/>
              <a:t>барьер модальностей, </a:t>
            </a:r>
          </a:p>
          <a:p>
            <a:pPr eaLnBrk="1" hangingPunct="1">
              <a:defRPr/>
            </a:pPr>
            <a:r>
              <a:rPr lang="ru-RU" dirty="0" smtClean="0"/>
              <a:t>барьер характера. </a:t>
            </a:r>
          </a:p>
        </p:txBody>
      </p:sp>
      <p:pic>
        <p:nvPicPr>
          <p:cNvPr id="18436" name="Picture 4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30956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243408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Семантический барьер …</a:t>
            </a:r>
            <a:r>
              <a:rPr lang="ru-RU" dirty="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любое слово имеет обычно не одно, а несколько значений; </a:t>
            </a:r>
          </a:p>
          <a:p>
            <a:pPr eaLnBrk="1" hangingPunct="1">
              <a:defRPr/>
            </a:pPr>
            <a:r>
              <a:rPr lang="ru-RU" smtClean="0"/>
              <a:t>«смысловые» поля у разных людей разные; </a:t>
            </a:r>
          </a:p>
          <a:p>
            <a:pPr eaLnBrk="1" hangingPunct="1">
              <a:defRPr/>
            </a:pPr>
            <a:r>
              <a:rPr lang="ru-RU" smtClean="0"/>
              <a:t>зачастую используются жаргонные слова, тайные языки, часто употребляемые в какой-либо группе образы, примеры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11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Неумение выражать свои мысли (логический барьер) ...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5438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... возникает, если человек, с нашей точки зрения, говорит или делает что-то в противоречии с правилами логики; тогда мы не только отказываемся его понимать, но и эмоционально воспринимаем его слова отрицательно.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20484" name="Рисунок 7" descr="http://im2-tub.yandex.net/i?id=153384587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05064"/>
            <a:ext cx="23764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Плохая техника речи (фонетический барьер)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268760"/>
            <a:ext cx="7543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когда говорят на иностранном языке;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используют большое число иностранных слов или специальную терминологию;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когда говорят быстро, невнятно и с акцентом.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i="1" dirty="0" smtClean="0"/>
              <a:t>Например:</a:t>
            </a:r>
            <a:r>
              <a:rPr lang="ru-RU" dirty="0" smtClean="0"/>
              <a:t> невыразительная речь, речь-скороговорка, звуки-паразиты, дефекты речи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"Барьер" общения – это…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… психологическое препятствие на пути адекватной передачи информации между партнерами по общению.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140968"/>
            <a:ext cx="42497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906" y="0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Неумение слушать</a:t>
            </a:r>
            <a:r>
              <a:rPr lang="ru-RU" dirty="0" smtClean="0"/>
              <a:t> 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проявляется в том, что партнер перебивает, начинает говорить о своем или уходит в собственные мысли и вовсе не реагирует на ваши слова.</a:t>
            </a:r>
          </a:p>
        </p:txBody>
      </p:sp>
      <p:pic>
        <p:nvPicPr>
          <p:cNvPr id="22532" name="Picture 9" descr="http://proletarism.org/images/1_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14749"/>
            <a:ext cx="2135187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Барьер модальностей</a:t>
            </a:r>
            <a:r>
              <a:rPr lang="ru-RU" dirty="0" smtClean="0"/>
              <a:t> 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6064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… возникает тогда, когда человек не задумывается о приоритетном канале восприятия информации.</a:t>
            </a:r>
          </a:p>
        </p:txBody>
      </p:sp>
      <p:pic>
        <p:nvPicPr>
          <p:cNvPr id="23556" name="Picture 4" descr="TheSimps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645024"/>
            <a:ext cx="3529012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Барьер характера</a:t>
            </a:r>
            <a:r>
              <a:rPr lang="ru-RU" dirty="0" smtClean="0"/>
              <a:t> 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… люди с ярко выраженными особенностями темперамента могут быть неудобными собеседниками.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i="1" dirty="0" smtClean="0"/>
              <a:t>Невежливость – </a:t>
            </a:r>
            <a:r>
              <a:rPr lang="ru-RU" dirty="0" smtClean="0"/>
              <a:t>это тот барьер, который мешает и правильно воспринимать партнера, и понимать, что он говорит, и взаимодействовать с ним.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В процессе делового общения различают следующие «барьеры»: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dirty="0" smtClean="0"/>
              <a:t>«авторитет»; </a:t>
            </a:r>
          </a:p>
          <a:p>
            <a:pPr marL="609600" indent="-609600" eaLnBrk="1" hangingPunct="1">
              <a:defRPr/>
            </a:pPr>
            <a:r>
              <a:rPr lang="ru-RU" dirty="0" smtClean="0"/>
              <a:t>«избегание»; </a:t>
            </a:r>
          </a:p>
          <a:p>
            <a:pPr marL="609600" indent="-609600" eaLnBrk="1" hangingPunct="1">
              <a:defRPr/>
            </a:pPr>
            <a:r>
              <a:rPr lang="ru-RU" dirty="0" smtClean="0"/>
              <a:t>«непонимание».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25604" name="i-main-pic" descr="Картинка 198 из 75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708920"/>
            <a:ext cx="3311525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Барьер «авторитет»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764704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Разделив всех людей на авторитетных и неавторитетных, человек доверяет только первым и отказывает в доверии другим. </a:t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6628" name="i-main-pic" descr="Картинка 129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616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8072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Отнесение человека к авторитетным зависит от следующих факторов: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132856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Социального положения (статуса)</a:t>
            </a:r>
          </a:p>
          <a:p>
            <a:pPr eaLnBrk="1" hangingPunct="1">
              <a:defRPr/>
            </a:pPr>
            <a:r>
              <a:rPr lang="ru-RU" dirty="0" smtClean="0"/>
              <a:t>Искренности</a:t>
            </a:r>
          </a:p>
          <a:p>
            <a:pPr eaLnBrk="1" hangingPunct="1">
              <a:defRPr/>
            </a:pPr>
            <a:r>
              <a:rPr lang="ru-RU" dirty="0" smtClean="0"/>
              <a:t>Привлекательного внешнего вида</a:t>
            </a:r>
          </a:p>
          <a:p>
            <a:pPr eaLnBrk="1" hangingPunct="1">
              <a:defRPr/>
            </a:pPr>
            <a:r>
              <a:rPr lang="ru-RU" dirty="0" smtClean="0"/>
              <a:t>Доброжелательного отношения </a:t>
            </a:r>
          </a:p>
          <a:p>
            <a:pPr eaLnBrk="1" hangingPunct="1">
              <a:defRPr/>
            </a:pPr>
            <a:r>
              <a:rPr lang="ru-RU" dirty="0" smtClean="0"/>
              <a:t>Компетентности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Барьер «избегание»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268760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Человек избегает источников воздействия, уклоняется от контакта с собеседником.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Установлено, что чаще всего барьер обусловлен той или иной степенью невнимания.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Привлечь внимание можно при использовании: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/>
          <a:lstStyle/>
          <a:p>
            <a:pPr marL="609600" indent="-609600" eaLnBrk="1" hangingPunct="1">
              <a:buFontTx/>
              <a:buChar char="•"/>
              <a:defRPr/>
            </a:pPr>
            <a:r>
              <a:rPr lang="ru-RU" dirty="0" smtClean="0"/>
              <a:t>прием «нейтральной фразы» 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ru-RU" dirty="0" smtClean="0"/>
              <a:t>прием «завлечения»</a:t>
            </a:r>
          </a:p>
          <a:p>
            <a:pPr marL="609600" indent="-609600" eaLnBrk="1" hangingPunct="1">
              <a:buFontTx/>
              <a:buChar char="•"/>
              <a:defRPr/>
            </a:pPr>
            <a:r>
              <a:rPr lang="ru-RU" dirty="0" smtClean="0"/>
              <a:t>прием «зрительного контакта»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41387" y="332656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Барьер «непонимание»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Зачастую источник информации заслуживает доверия, авторитетен, однако информация «не доходит».</a:t>
            </a:r>
          </a:p>
        </p:txBody>
      </p:sp>
      <p:pic>
        <p:nvPicPr>
          <p:cNvPr id="30724" name="i-main-pic" descr="Картинка 385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3429000"/>
            <a:ext cx="35528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Барьеры взаимодействия: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8840"/>
            <a:ext cx="7975848" cy="417646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dirty="0" smtClean="0"/>
              <a:t>мотивационный барьер, </a:t>
            </a:r>
          </a:p>
          <a:p>
            <a:pPr eaLnBrk="1" hangingPunct="1">
              <a:defRPr/>
            </a:pPr>
            <a:r>
              <a:rPr lang="ru-RU" sz="5400" dirty="0" smtClean="0"/>
              <a:t>этический барьер, </a:t>
            </a:r>
          </a:p>
          <a:p>
            <a:pPr eaLnBrk="1" hangingPunct="1">
              <a:defRPr/>
            </a:pPr>
            <a:r>
              <a:rPr lang="ru-RU" sz="5400" dirty="0" smtClean="0"/>
              <a:t>барьер стилей общения,</a:t>
            </a:r>
          </a:p>
          <a:p>
            <a:pPr eaLnBrk="1" hangingPunct="1">
              <a:defRPr/>
            </a:pPr>
            <a:r>
              <a:rPr lang="ru-RU" sz="5400" dirty="0" smtClean="0"/>
              <a:t>барьер некомпетентности.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Мотивационный барьер 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/>
              <a:t>…возникает, если у партнеров разные мотивы вступления в контакт. </a:t>
            </a:r>
          </a:p>
          <a:p>
            <a:pPr eaLnBrk="1" hangingPunct="1">
              <a:defRPr/>
            </a:pPr>
            <a:endParaRPr lang="ru-RU" sz="3600" dirty="0" smtClean="0"/>
          </a:p>
          <a:p>
            <a:pPr eaLnBrk="1" hangingPunct="1">
              <a:defRPr/>
            </a:pPr>
            <a:r>
              <a:rPr lang="ru-RU" sz="3600" dirty="0" smtClean="0"/>
              <a:t>Например: один заинтересован в развитии общего дела, а другого интересует только немедленная прибыль.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96" y="332656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Этический барьер 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…возникает тогда, когда взаимодействию с партнером мешает его нравственная позиция, несовместимая с вашей. </a:t>
            </a:r>
          </a:p>
        </p:txBody>
      </p:sp>
      <p:pic>
        <p:nvPicPr>
          <p:cNvPr id="7172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180" y="3429000"/>
            <a:ext cx="38877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Барьер стилей общения 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зависит от темперамента, характера, мировоззрения и формируется под влиянием воспитания, окружения, профессии. </a:t>
            </a:r>
          </a:p>
        </p:txBody>
      </p:sp>
      <p:pic>
        <p:nvPicPr>
          <p:cNvPr id="8196" name="Рисунок 10" descr="http://im3-tub.yandex.net/i?id=153736409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573016"/>
            <a:ext cx="3455987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Барьер некомпетентности 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возникает в том случае, когда некомпетентность партнера вызывает чувство досады, ощущение потерянного времени.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6781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Барьеры восприятия и понимания: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543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эстетический барьер, </a:t>
            </a:r>
          </a:p>
          <a:p>
            <a:pPr eaLnBrk="1" hangingPunct="1">
              <a:defRPr/>
            </a:pPr>
            <a:r>
              <a:rPr lang="ru-RU" dirty="0" smtClean="0"/>
              <a:t>разное социальное положение, </a:t>
            </a:r>
          </a:p>
          <a:p>
            <a:pPr eaLnBrk="1" hangingPunct="1">
              <a:defRPr/>
            </a:pPr>
            <a:r>
              <a:rPr lang="ru-RU" dirty="0" smtClean="0"/>
              <a:t>барьер отрицательных эмоций, </a:t>
            </a:r>
          </a:p>
          <a:p>
            <a:pPr eaLnBrk="1" hangingPunct="1">
              <a:defRPr/>
            </a:pPr>
            <a:r>
              <a:rPr lang="ru-RU" dirty="0" smtClean="0"/>
              <a:t>барьер состояние здоровья, </a:t>
            </a:r>
          </a:p>
          <a:p>
            <a:pPr eaLnBrk="1" hangingPunct="1">
              <a:defRPr/>
            </a:pPr>
            <a:r>
              <a:rPr lang="ru-RU" dirty="0" smtClean="0"/>
              <a:t>психологическая защита, </a:t>
            </a:r>
          </a:p>
          <a:p>
            <a:pPr eaLnBrk="1" hangingPunct="1">
              <a:defRPr/>
            </a:pPr>
            <a:r>
              <a:rPr lang="ru-RU" dirty="0" smtClean="0"/>
              <a:t>барьер установки, </a:t>
            </a:r>
          </a:p>
          <a:p>
            <a:pPr eaLnBrk="1" hangingPunct="1">
              <a:defRPr/>
            </a:pPr>
            <a:r>
              <a:rPr lang="ru-RU" dirty="0" smtClean="0"/>
              <a:t>барьер двойника.</a:t>
            </a:r>
          </a:p>
        </p:txBody>
      </p:sp>
      <p:pic>
        <p:nvPicPr>
          <p:cNvPr id="10244" name="Picture 4" descr="troe-iz-prostokvashino-pir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56992"/>
            <a:ext cx="316706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0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Эстетический барьер …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… возникает в том случае, когда партнер неопрятно, неряшливо одет или обстановка в его кабинете, вид рабочего стола не располагают к беседе. </a:t>
            </a:r>
          </a:p>
        </p:txBody>
      </p:sp>
      <p:pic>
        <p:nvPicPr>
          <p:cNvPr id="11268" name="Picture 5" descr="http://im2-tub.yandex.net/i?id=441345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3313112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209</TotalTime>
  <Words>693</Words>
  <Application>Microsoft Office PowerPoint</Application>
  <PresentationFormat>Экран (4:3)</PresentationFormat>
  <Paragraphs>89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NewsPrint</vt:lpstr>
      <vt:lpstr>Барьеры общения</vt:lpstr>
      <vt:lpstr>"Барьер" общения – это…</vt:lpstr>
      <vt:lpstr>Барьеры взаимодействия: </vt:lpstr>
      <vt:lpstr>Мотивационный барьер …</vt:lpstr>
      <vt:lpstr>Этический барьер …</vt:lpstr>
      <vt:lpstr>Барьер стилей общения …</vt:lpstr>
      <vt:lpstr>Барьер некомпетентности …</vt:lpstr>
      <vt:lpstr>Барьеры восприятия и понимания: </vt:lpstr>
      <vt:lpstr>Эстетический барьер … </vt:lpstr>
      <vt:lpstr>Разное социальное положение партнеров … </vt:lpstr>
      <vt:lpstr>Барьер отрицательных эмоций … </vt:lpstr>
      <vt:lpstr>Состояние здоровья человека … </vt:lpstr>
      <vt:lpstr>Психологическая защита … </vt:lpstr>
      <vt:lpstr>Барьер установки … </vt:lpstr>
      <vt:lpstr>Барьер двойника … </vt:lpstr>
      <vt:lpstr>Коммуникативные барьеры: </vt:lpstr>
      <vt:lpstr>Семантический барьер … </vt:lpstr>
      <vt:lpstr>Неумение выражать свои мысли (логический барьер) ...</vt:lpstr>
      <vt:lpstr>Плохая техника речи (фонетический барьер) </vt:lpstr>
      <vt:lpstr>Неумение слушать …</vt:lpstr>
      <vt:lpstr>Барьер модальностей …</vt:lpstr>
      <vt:lpstr>Барьер характера …</vt:lpstr>
      <vt:lpstr>В процессе делового общения различают следующие «барьеры»:</vt:lpstr>
      <vt:lpstr>Барьер «авторитет»</vt:lpstr>
      <vt:lpstr>Отнесение человека к авторитетным зависит от следующих факторов:</vt:lpstr>
      <vt:lpstr>Барьер «избегание»</vt:lpstr>
      <vt:lpstr>Привлечь внимание можно при использовании:</vt:lpstr>
      <vt:lpstr>Барьер «непонимание»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Барьеры общения</dc:title>
  <dc:creator>Admin</dc:creator>
  <cp:lastModifiedBy>Виктория</cp:lastModifiedBy>
  <cp:revision>13</cp:revision>
  <dcterms:created xsi:type="dcterms:W3CDTF">2009-12-19T15:44:03Z</dcterms:created>
  <dcterms:modified xsi:type="dcterms:W3CDTF">2014-11-12T16:16:21Z</dcterms:modified>
</cp:coreProperties>
</file>