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94" r:id="rId2"/>
    <p:sldId id="256" r:id="rId3"/>
    <p:sldId id="290" r:id="rId4"/>
    <p:sldId id="292" r:id="rId5"/>
    <p:sldId id="265" r:id="rId6"/>
    <p:sldId id="281" r:id="rId7"/>
    <p:sldId id="257" r:id="rId8"/>
    <p:sldId id="283" r:id="rId9"/>
    <p:sldId id="258" r:id="rId10"/>
    <p:sldId id="266" r:id="rId11"/>
    <p:sldId id="284" r:id="rId12"/>
    <p:sldId id="263" r:id="rId13"/>
    <p:sldId id="285" r:id="rId14"/>
    <p:sldId id="267" r:id="rId15"/>
    <p:sldId id="262" r:id="rId16"/>
    <p:sldId id="289" r:id="rId17"/>
    <p:sldId id="261" r:id="rId18"/>
    <p:sldId id="274" r:id="rId19"/>
    <p:sldId id="275" r:id="rId20"/>
    <p:sldId id="276" r:id="rId21"/>
    <p:sldId id="271" r:id="rId22"/>
    <p:sldId id="269" r:id="rId23"/>
    <p:sldId id="270" r:id="rId24"/>
    <p:sldId id="273" r:id="rId25"/>
    <p:sldId id="272" r:id="rId26"/>
    <p:sldId id="288" r:id="rId27"/>
    <p:sldId id="277" r:id="rId28"/>
    <p:sldId id="279" r:id="rId29"/>
    <p:sldId id="293" r:id="rId3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0" autoAdjust="0"/>
    <p:restoredTop sz="77620" autoAdjust="0"/>
  </p:normalViewPr>
  <p:slideViewPr>
    <p:cSldViewPr>
      <p:cViewPr varScale="1">
        <p:scale>
          <a:sx n="56" d="100"/>
          <a:sy n="56" d="100"/>
        </p:scale>
        <p:origin x="-18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5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8;&#1088;&#1080;&#1085;&#1072;\&#1056;&#1072;&#1073;&#1086;&#1095;&#1080;&#1081;%20&#1089;&#1090;&#1086;&#1083;\&#1043;&#1086;&#1090;&#1086;&#1074;&#1072;&#1103;%20&#1087;&#1088;&#1077;&#1079;&#1077;&#1085;&#1090;&#1072;&#1094;&#1080;&#1103;%20&#1087;&#1086;%20&#1087;&#1080;&#1074;&#1091;\&#1044;&#1080;&#1072;&#1075;&#1088;&#1072;&#1084;&#1084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522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Соотношение пробовавших и не пробовавших пиво среди учащихся 5-11 классов</a:t>
            </a:r>
          </a:p>
        </c:rich>
      </c:tx>
      <c:layout>
        <c:manualLayout>
          <c:xMode val="edge"/>
          <c:yMode val="edge"/>
          <c:x val="0.11044776119402985"/>
          <c:y val="2.1201413427561839E-2"/>
        </c:manualLayout>
      </c:layout>
      <c:overlay val="0"/>
      <c:spPr>
        <a:noFill/>
        <a:ln w="6569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5671641791044775"/>
          <c:y val="0.22968197879858657"/>
          <c:w val="0.59402985074626868"/>
          <c:h val="0.70318021201413428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32848">
              <a:solidFill>
                <a:srgbClr val="000000"/>
              </a:solidFill>
              <a:prstDash val="solid"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993366"/>
              </a:solidFill>
              <a:ln w="32848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3587439650889888"/>
                  <c:y val="-0.16062241262067325"/>
                </c:manualLayout>
              </c:layout>
              <c:tx>
                <c:rich>
                  <a:bodyPr/>
                  <a:lstStyle/>
                  <a:p>
                    <a:pPr>
                      <a:defRPr sz="2069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Пробовали 88,70%</a:t>
                    </a:r>
                  </a:p>
                </c:rich>
              </c:tx>
              <c:spPr>
                <a:noFill/>
                <a:ln w="65696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7818295639591014"/>
                  <c:y val="0.10195460686994778"/>
                </c:manualLayout>
              </c:layout>
              <c:tx>
                <c:rich>
                  <a:bodyPr/>
                  <a:lstStyle/>
                  <a:p>
                    <a:pPr algn="l">
                      <a:defRPr sz="2069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/>
                      <a:t>Не </a:t>
                    </a:r>
                    <a:r>
                      <a:rPr lang="ru-RU" dirty="0" smtClean="0"/>
                      <a:t>пробовали</a:t>
                    </a:r>
                  </a:p>
                  <a:p>
                    <a:pPr algn="l">
                      <a:defRPr sz="2069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11,30</a:t>
                    </a:r>
                    <a:r>
                      <a:rPr lang="ru-RU" dirty="0"/>
                      <a:t>%</a:t>
                    </a:r>
                  </a:p>
                </c:rich>
              </c:tx>
              <c:spPr>
                <a:noFill/>
                <a:ln w="65696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65696">
                <a:noFill/>
              </a:ln>
            </c:spPr>
            <c:txPr>
              <a:bodyPr/>
              <a:lstStyle/>
              <a:p>
                <a:pPr>
                  <a:defRPr sz="2069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Пробовали</c:v>
                </c:pt>
                <c:pt idx="1">
                  <c:v>Не пробовали</c:v>
                </c:pt>
              </c:strCache>
            </c:strRef>
          </c:cat>
          <c:val>
            <c:numRef>
              <c:f>Sheet1!$B$2:$C$2</c:f>
              <c:numCache>
                <c:formatCode>0.00%</c:formatCode>
                <c:ptCount val="2"/>
                <c:pt idx="0">
                  <c:v>0.88700000000000001</c:v>
                </c:pt>
                <c:pt idx="1">
                  <c:v>0.113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solidFill>
          <a:srgbClr val="C0C0C0"/>
        </a:solidFill>
        <a:ln w="65696">
          <a:noFill/>
        </a:ln>
      </c:spPr>
    </c:plotArea>
    <c:plotVisOnly val="1"/>
    <c:dispBlanksAs val="zero"/>
    <c:showDLblsOverMax val="0"/>
  </c:chart>
  <c:spPr>
    <a:solidFill>
      <a:srgbClr val="C0C0C0"/>
    </a:solidFill>
    <a:ln w="8212">
      <a:solidFill>
        <a:srgbClr val="000000"/>
      </a:solidFill>
      <a:prstDash val="solid"/>
    </a:ln>
  </c:spPr>
  <c:txPr>
    <a:bodyPr/>
    <a:lstStyle/>
    <a:p>
      <a:pPr>
        <a:defRPr sz="2522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7283950617284E-3"/>
          <c:y val="0"/>
          <c:w val="0.99382716049382713"/>
          <c:h val="0.98794222268269094"/>
        </c:manualLayout>
      </c:layout>
      <c:bar3DChart>
        <c:barDir val="col"/>
        <c:grouping val="clustered"/>
        <c:varyColors val="1"/>
        <c:ser>
          <c:idx val="0"/>
          <c:order val="0"/>
          <c:invertIfNegative val="1"/>
          <c:dLbls>
            <c:dLbl>
              <c:idx val="0"/>
              <c:layout>
                <c:manualLayout>
                  <c:x val="0.15384604168068736"/>
                  <c:y val="5.638194682186465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От </a:t>
                    </a:r>
                    <a:r>
                      <a:rPr lang="ru-RU" dirty="0" smtClean="0"/>
                      <a:t>скуки</a:t>
                    </a:r>
                    <a:r>
                      <a:rPr lang="ru-RU" baseline="0" dirty="0" smtClean="0"/>
                      <a:t>  -</a:t>
                    </a:r>
                    <a:r>
                      <a:rPr lang="ru-RU" dirty="0" smtClean="0"/>
                      <a:t> 48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Из любопытства</a:t>
                    </a:r>
                  </a:p>
                  <a:p>
                    <a:r>
                      <a:rPr lang="ru-RU" dirty="0" smtClean="0"/>
                      <a:t>-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12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За </a:t>
                    </a:r>
                    <a:r>
                      <a:rPr lang="ru-RU" dirty="0" smtClean="0"/>
                      <a:t>компанию</a:t>
                    </a:r>
                    <a:r>
                      <a:rPr lang="ru-RU" baseline="0" dirty="0" smtClean="0"/>
                      <a:t> -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20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Желание казаться </a:t>
                    </a:r>
                    <a:r>
                      <a:rPr lang="ru-RU" dirty="0" smtClean="0"/>
                      <a:t>взрослыми</a:t>
                    </a:r>
                    <a:r>
                      <a:rPr lang="ru-RU" baseline="0" dirty="0" smtClean="0"/>
                      <a:t> - </a:t>
                    </a:r>
                    <a:r>
                      <a:rPr lang="ru-RU" dirty="0" smtClean="0"/>
                      <a:t>4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Давление </a:t>
                    </a:r>
                    <a:r>
                      <a:rPr lang="ru-RU" dirty="0" smtClean="0"/>
                      <a:t>друзей</a:t>
                    </a:r>
                    <a:r>
                      <a:rPr lang="ru-RU" baseline="0" dirty="0" smtClean="0"/>
                      <a:t>  -</a:t>
                    </a:r>
                    <a:r>
                      <a:rPr lang="ru-RU" dirty="0" smtClean="0"/>
                      <a:t>13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Желание быть </a:t>
                    </a:r>
                    <a:r>
                      <a:rPr lang="ru-RU" dirty="0" smtClean="0"/>
                      <a:t>крутым</a:t>
                    </a:r>
                    <a:r>
                      <a:rPr lang="ru-RU" baseline="0" dirty="0" smtClean="0"/>
                      <a:t> - </a:t>
                    </a:r>
                    <a:r>
                      <a:rPr lang="ru-RU" dirty="0" smtClean="0"/>
                      <a:t>3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strRef>
              <c:f>Лист1!$B$1:$G$1</c:f>
              <c:strCache>
                <c:ptCount val="6"/>
                <c:pt idx="0">
                  <c:v>От скуки</c:v>
                </c:pt>
                <c:pt idx="1">
                  <c:v>Из любопытства</c:v>
                </c:pt>
                <c:pt idx="2">
                  <c:v>За компанию</c:v>
                </c:pt>
                <c:pt idx="3">
                  <c:v>Желание казаться взрослыми</c:v>
                </c:pt>
                <c:pt idx="4">
                  <c:v>Давление друзей</c:v>
                </c:pt>
                <c:pt idx="5">
                  <c:v>Желание быть крутым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48</c:v>
                </c:pt>
                <c:pt idx="1">
                  <c:v>12</c:v>
                </c:pt>
                <c:pt idx="2">
                  <c:v>20</c:v>
                </c:pt>
                <c:pt idx="3">
                  <c:v>4</c:v>
                </c:pt>
                <c:pt idx="4">
                  <c:v>13</c:v>
                </c:pt>
                <c:pt idx="5">
                  <c:v>3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150"/>
        <c:shape val="box"/>
        <c:axId val="81863424"/>
        <c:axId val="81864960"/>
        <c:axId val="0"/>
      </c:bar3DChart>
      <c:catAx>
        <c:axId val="81863424"/>
        <c:scaling>
          <c:orientation val="minMax"/>
        </c:scaling>
        <c:delete val="1"/>
        <c:axPos val="b"/>
        <c:majorTickMark val="none"/>
        <c:minorTickMark val="cross"/>
        <c:tickLblPos val="nextTo"/>
        <c:crossAx val="81864960"/>
        <c:crosses val="autoZero"/>
        <c:auto val="1"/>
        <c:lblAlgn val="ctr"/>
        <c:lblOffset val="100"/>
        <c:noMultiLvlLbl val="1"/>
      </c:catAx>
      <c:valAx>
        <c:axId val="81864960"/>
        <c:scaling>
          <c:orientation val="minMax"/>
        </c:scaling>
        <c:delete val="1"/>
        <c:axPos val="l"/>
        <c:numFmt formatCode="General" sourceLinked="1"/>
        <c:majorTickMark val="none"/>
        <c:minorTickMark val="cross"/>
        <c:tickLblPos val="nextTo"/>
        <c:crossAx val="81863424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1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8334C-2B79-4CA0-9352-39223DC6ACE9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1FA71-5609-491C-B7D7-78258B524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116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FA71-5609-491C-B7D7-78258B5246F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66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alko.nmkd.ru/uploads/posts/2009-05/1241535750_pivo9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ultimateliga.com/uploads/posts/2009-01/thumbs/1232119394_pivo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&#1042;&#1083;&#1072;&#1076;&#1080;&#1084;&#1080;&#1088;-&#1087;&#1082;\e\&#1057;&#1090;&#1072;&#1088;&#1099;&#1081;%20&#1082;&#1086;&#1084;&#1087;\&#1096;&#1082;&#1086;&#1083;&#1072;\&#1079;&#1085;&#1072;&#1090;&#1100;,&#1095;&#1090;.%20&#1078;&#1080;&#1090;&#1100;\&#1043;&#1086;&#1090;&#1086;&#1074;&#1072;&#1103;%20&#1087;&#1088;&#1077;&#1079;&#1077;&#1085;&#1090;&#1072;&#1094;&#1080;&#1103;%20&#1087;&#1086;%20&#1087;&#1080;&#1074;&#1091;\&#1087;&#1080;&#1074;&#1086;3.wm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aif.ru/application/public/news/922/af503a5d878bbde2ca41ed0555e773fa_big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newsland.ru/public/upload/news/big_1209457126_image.php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egraphic.ru/uploads/thumbs/1244492766_final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981200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Знать, чтобы жить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3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575F6D"/>
                </a:solidFill>
              </a:rPr>
              <a:t>Реклама пива</a:t>
            </a:r>
            <a:endParaRPr lang="ru-RU" dirty="0"/>
          </a:p>
        </p:txBody>
      </p:sp>
      <p:pic>
        <p:nvPicPr>
          <p:cNvPr id="4" name="Picture 4" descr="beer-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00"/>
            <a:ext cx="6248400" cy="468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96746" y="304800"/>
            <a:ext cx="82296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Историческая справка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66800" y="3505200"/>
            <a:ext cx="37338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Так вавилоняне пили пиво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Zna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267200"/>
            <a:ext cx="1524000" cy="88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Babylo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371600"/>
            <a:ext cx="3014663" cy="198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Egyp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1295400"/>
            <a:ext cx="1783080" cy="251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91200" y="4114800"/>
            <a:ext cx="3036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Древнеегипетский пивовар </a:t>
            </a:r>
          </a:p>
          <a:p>
            <a:pPr algn="ctr"/>
            <a:r>
              <a:rPr lang="ru-RU" b="1" i="1" dirty="0" smtClean="0"/>
              <a:t>за работой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52578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Слово "пиво", написанное клинописью (Месопотамия) 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Информация для размышления: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Состав пива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638800"/>
          </a:xfrm>
        </p:spPr>
        <p:txBody>
          <a:bodyPr>
            <a:normAutofit/>
          </a:bodyPr>
          <a:lstStyle/>
          <a:p>
            <a:pPr lvl="0"/>
            <a:endParaRPr lang="ru-RU" sz="1800" b="1" dirty="0" smtClean="0"/>
          </a:p>
          <a:p>
            <a:pPr lvl="0" algn="ctr">
              <a:buNone/>
            </a:pPr>
            <a:r>
              <a:rPr lang="ru-RU" sz="1500" b="1" dirty="0" smtClean="0"/>
              <a:t>Основными компонентами пива являются </a:t>
            </a:r>
          </a:p>
          <a:p>
            <a:pPr lvl="0"/>
            <a:r>
              <a:rPr lang="ru-RU" sz="1600" b="1" dirty="0" smtClean="0"/>
              <a:t>вода (91-93%), </a:t>
            </a:r>
          </a:p>
          <a:p>
            <a:pPr lvl="0"/>
            <a:r>
              <a:rPr lang="ru-RU" sz="1600" b="1" dirty="0" smtClean="0"/>
              <a:t>углеводы (1,5-4,5%), </a:t>
            </a:r>
          </a:p>
          <a:p>
            <a:pPr lvl="0"/>
            <a:r>
              <a:rPr lang="ru-RU" sz="1600" b="1" dirty="0" smtClean="0"/>
              <a:t>этиловый спирт (3,5-4,5%) </a:t>
            </a:r>
          </a:p>
          <a:p>
            <a:r>
              <a:rPr lang="ru-RU" sz="1600" b="1" dirty="0" smtClean="0"/>
              <a:t>азотсодержащие вещества : полипептиды  и аминокислоты    (0,2-0,65%)</a:t>
            </a:r>
          </a:p>
          <a:p>
            <a:pPr lvl="0"/>
            <a:r>
              <a:rPr lang="ru-RU" sz="1600" b="1" dirty="0" smtClean="0"/>
              <a:t>витамины (группы В и другие). </a:t>
            </a:r>
          </a:p>
          <a:p>
            <a:pPr lvl="0"/>
            <a:r>
              <a:rPr lang="ru-RU" sz="1600" b="1" dirty="0" smtClean="0"/>
              <a:t>минеральные соединения: ионы калия, натрия, кальция, магния, фосфора, серы и хлора.</a:t>
            </a:r>
            <a:endParaRPr lang="ru-RU" sz="1500" b="1" dirty="0" smtClean="0"/>
          </a:p>
          <a:p>
            <a:pPr lvl="0"/>
            <a:r>
              <a:rPr lang="ru-RU" sz="1500" b="1" dirty="0" smtClean="0"/>
              <a:t>биогенные амины — вызывают головную боль, способствуют развитию гипертонии, могут привести к поражению почек. </a:t>
            </a:r>
          </a:p>
          <a:p>
            <a:pPr lvl="0"/>
            <a:r>
              <a:rPr lang="ru-RU" sz="1500" b="1" dirty="0" smtClean="0"/>
              <a:t>горькие вещества — относятся к разряду  </a:t>
            </a:r>
            <a:r>
              <a:rPr lang="ru-RU" sz="1500" b="1" dirty="0" err="1" smtClean="0"/>
              <a:t>психоактивных</a:t>
            </a:r>
            <a:r>
              <a:rPr lang="ru-RU" sz="1500" b="1" dirty="0" smtClean="0"/>
              <a:t> соединений, оказывают снотворное, седативное, а в больших дозах — галлюциногенное воздействие. </a:t>
            </a:r>
          </a:p>
          <a:p>
            <a:pPr lvl="0"/>
            <a:r>
              <a:rPr lang="ru-RU" sz="1500" b="1" dirty="0" smtClean="0"/>
              <a:t>фенольные соединения — повышают риск развития злокачественных образований в нижних отделах мочевыводящих путей. </a:t>
            </a:r>
          </a:p>
          <a:p>
            <a:r>
              <a:rPr lang="ru-RU" sz="1500" b="1" dirty="0" err="1" smtClean="0"/>
              <a:t>фитоэстрогены</a:t>
            </a:r>
            <a:r>
              <a:rPr lang="ru-RU" sz="1500" b="1" dirty="0" smtClean="0"/>
              <a:t> — растительные аналоги женских половых гормонов. У мужчин подавляется выработка мужского полового гормона тестостерона, разрастаются грудные железы, становится шире таз; иногда развивается злокачественная опухоль грудной железы</a:t>
            </a:r>
            <a:endParaRPr lang="ru-RU" sz="1500" b="1" dirty="0"/>
          </a:p>
        </p:txBody>
      </p:sp>
      <p:pic>
        <p:nvPicPr>
          <p:cNvPr id="10242" name="Picture 2" descr="http://bloodybeer.clan.su/_nw/1/965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304800"/>
            <a:ext cx="6858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 все то пиво, что мы покупаем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Были куплены следующие марки: Эфес, </a:t>
            </a:r>
            <a:r>
              <a:rPr lang="ru-RU" sz="1800" b="1" dirty="0" err="1" smtClean="0"/>
              <a:t>Холстен</a:t>
            </a:r>
            <a:r>
              <a:rPr lang="ru-RU" sz="1800" b="1" dirty="0" smtClean="0"/>
              <a:t>, Балтика, </a:t>
            </a:r>
            <a:r>
              <a:rPr lang="ru-RU" sz="1800" b="1" dirty="0" err="1" smtClean="0"/>
              <a:t>Клинское</a:t>
            </a:r>
            <a:r>
              <a:rPr lang="ru-RU" sz="1800" b="1" dirty="0" smtClean="0"/>
              <a:t>, Старый Мельник, Бочка, </a:t>
            </a:r>
            <a:r>
              <a:rPr lang="ru-RU" sz="1800" b="1" dirty="0" err="1" smtClean="0"/>
              <a:t>Стелла</a:t>
            </a:r>
            <a:r>
              <a:rPr lang="ru-RU" sz="1800" b="1" dirty="0" smtClean="0"/>
              <a:t>, Невское, Корона, Миллер, </a:t>
            </a:r>
            <a:r>
              <a:rPr lang="ru-RU" sz="1800" b="1" dirty="0" err="1" smtClean="0"/>
              <a:t>Гессер</a:t>
            </a:r>
            <a:r>
              <a:rPr lang="ru-RU" sz="1800" b="1" dirty="0" smtClean="0"/>
              <a:t>, Очаковское, </a:t>
            </a:r>
            <a:endParaRPr lang="en-US" sz="1800" b="1" dirty="0" smtClean="0"/>
          </a:p>
          <a:p>
            <a:pPr>
              <a:buNone/>
            </a:pPr>
            <a:r>
              <a:rPr lang="en-US" sz="1800" b="1" dirty="0" smtClean="0"/>
              <a:t>      </a:t>
            </a:r>
            <a:r>
              <a:rPr lang="ru-RU" sz="1800" b="1" dirty="0" smtClean="0"/>
              <a:t>Сибирская корона, Бавария.</a:t>
            </a:r>
          </a:p>
          <a:p>
            <a:r>
              <a:rPr lang="ru-RU" sz="1800" b="1" dirty="0" smtClean="0"/>
              <a:t>Задача – определить марку. 8 участников с опытом потребления пива не менее 5-ти лет. </a:t>
            </a:r>
          </a:p>
          <a:p>
            <a:r>
              <a:rPr lang="ru-RU" sz="1800" b="1" dirty="0" smtClean="0"/>
              <a:t>Вот интересные выводы: </a:t>
            </a:r>
            <a:br>
              <a:rPr lang="ru-RU" sz="1800" b="1" dirty="0" smtClean="0"/>
            </a:br>
            <a:r>
              <a:rPr lang="ru-RU" sz="1800" b="1" u="sng" dirty="0" smtClean="0"/>
              <a:t>Эфес и Старый Мельник </a:t>
            </a:r>
            <a:r>
              <a:rPr lang="ru-RU" sz="1800" b="1" dirty="0" smtClean="0"/>
              <a:t>– постоянно путали между собой и определяли их по явно рисовому содержанию.</a:t>
            </a:r>
            <a:br>
              <a:rPr lang="ru-RU" sz="1800" b="1" dirty="0" smtClean="0"/>
            </a:br>
            <a:r>
              <a:rPr lang="ru-RU" sz="1800" b="1" u="sng" dirty="0" err="1" smtClean="0"/>
              <a:t>Стелла</a:t>
            </a:r>
            <a:r>
              <a:rPr lang="ru-RU" sz="1800" b="1" dirty="0" smtClean="0"/>
              <a:t> – определялась почти без труда т.к. имеет явно выраженный необычный привкус </a:t>
            </a:r>
            <a:br>
              <a:rPr lang="ru-RU" sz="1800" b="1" dirty="0" smtClean="0"/>
            </a:br>
            <a:r>
              <a:rPr lang="ru-RU" sz="1800" b="1" u="sng" dirty="0" smtClean="0"/>
              <a:t>Корона</a:t>
            </a:r>
            <a:r>
              <a:rPr lang="ru-RU" sz="1800" b="1" dirty="0" smtClean="0"/>
              <a:t> – определялась сразу по легкости и мягкости вкуса, а также по качеству </a:t>
            </a:r>
            <a:br>
              <a:rPr lang="ru-RU" sz="1800" b="1" dirty="0" smtClean="0"/>
            </a:br>
            <a:r>
              <a:rPr lang="ru-RU" sz="1800" b="1" u="sng" dirty="0" smtClean="0"/>
              <a:t>Миллер</a:t>
            </a:r>
            <a:r>
              <a:rPr lang="ru-RU" sz="1800" b="1" dirty="0" smtClean="0"/>
              <a:t> – определялось некоторыми по явному «привкусу стирального порошка» </a:t>
            </a:r>
          </a:p>
          <a:p>
            <a:r>
              <a:rPr lang="ru-RU" sz="1800" b="1" dirty="0" smtClean="0"/>
              <a:t>Все остальные сорта не определялись точно, соотношение ошибок по сравнению с правильными ответами 1/15, что позволяет утверждать, что это было лишь везение участника. Опыт проводился не профессионалами, а обычными потребителями, так что авторитетность опыта просто нулевая, но вывод все же есть – «Они что? Из одного концентрата льют что ли?»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Польза пива для организма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181600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 </a:t>
            </a:r>
            <a:r>
              <a:rPr lang="ru-RU" sz="1800" b="1" dirty="0" smtClean="0"/>
              <a:t>Пиво - полезный слабоалкогольный напиток</a:t>
            </a:r>
            <a:endParaRPr lang="ru-RU" sz="1800" dirty="0" smtClean="0"/>
          </a:p>
          <a:p>
            <a:r>
              <a:rPr lang="ru-RU" sz="1800" dirty="0" smtClean="0"/>
              <a:t> </a:t>
            </a:r>
            <a:r>
              <a:rPr lang="ru-RU" sz="1800" b="1" dirty="0" smtClean="0"/>
              <a:t>Пиво полезно тем, что снижает употребление водки</a:t>
            </a:r>
            <a:r>
              <a:rPr lang="ru-RU" sz="1800" i="1" dirty="0" smtClean="0"/>
              <a:t>, </a:t>
            </a:r>
            <a:r>
              <a:rPr lang="ru-RU" sz="1800" dirty="0" smtClean="0"/>
              <a:t>этим оно приносит пользу государству и людям. </a:t>
            </a:r>
          </a:p>
          <a:p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Пиво</a:t>
            </a:r>
            <a:r>
              <a:rPr lang="ru-RU" sz="1800" dirty="0" smtClean="0"/>
              <a:t> ускоряет обмен веществ в организме, способствует омоложению клеток</a:t>
            </a:r>
            <a:endParaRPr lang="ru-RU" sz="1800" b="1" dirty="0" smtClean="0"/>
          </a:p>
          <a:p>
            <a:r>
              <a:rPr lang="ru-RU" sz="1800" b="1" dirty="0" smtClean="0"/>
              <a:t> Польза пива  для сердца :</a:t>
            </a:r>
            <a:r>
              <a:rPr lang="ru-RU" sz="1800" dirty="0" smtClean="0"/>
              <a:t>умеренное потребление пива  снижает риск заболеваний ишемической болезнью сердца и диабетом</a:t>
            </a:r>
          </a:p>
          <a:p>
            <a:r>
              <a:rPr lang="ru-RU" sz="1800" b="1" dirty="0" smtClean="0"/>
              <a:t>Польза пива</a:t>
            </a:r>
            <a:r>
              <a:rPr lang="ru-RU" sz="1800" i="1" dirty="0" smtClean="0"/>
              <a:t>  </a:t>
            </a:r>
            <a:r>
              <a:rPr lang="ru-RU" sz="1800" b="1" dirty="0" smtClean="0"/>
              <a:t>для мозга</a:t>
            </a:r>
            <a:r>
              <a:rPr lang="ru-RU" sz="1800" i="1" dirty="0" smtClean="0"/>
              <a:t>: </a:t>
            </a:r>
            <a:r>
              <a:rPr lang="ru-RU" sz="1800" dirty="0" smtClean="0"/>
              <a:t>Пиво - источником  кремния, а кремний играет уникальную роль в предотвращении атрофии мозга, нарушения речевых функций и дезориентации. </a:t>
            </a:r>
          </a:p>
          <a:p>
            <a:r>
              <a:rPr lang="ru-RU" sz="1800" dirty="0" smtClean="0"/>
              <a:t> </a:t>
            </a:r>
            <a:r>
              <a:rPr lang="ru-RU" sz="1800" b="1" dirty="0" smtClean="0"/>
              <a:t>Польза пива для пищеварения: </a:t>
            </a:r>
            <a:r>
              <a:rPr lang="ru-RU" sz="1800" dirty="0" smtClean="0"/>
              <a:t>способствуют пищеварению и выделению желудочного сока. </a:t>
            </a:r>
          </a:p>
          <a:p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Пиво</a:t>
            </a:r>
            <a:r>
              <a:rPr lang="ru-RU" sz="1800" b="1" u="sng" dirty="0" smtClean="0">
                <a:solidFill>
                  <a:srgbClr val="7030A0"/>
                </a:solidFill>
              </a:rPr>
              <a:t> </a:t>
            </a:r>
            <a:r>
              <a:rPr lang="ru-RU" sz="1800" dirty="0" smtClean="0"/>
              <a:t>богато витаминами, минеральными веществами, антиоксидантами.</a:t>
            </a:r>
          </a:p>
          <a:p>
            <a:r>
              <a:rPr lang="ru-RU" sz="1800" dirty="0" smtClean="0"/>
              <a:t> </a:t>
            </a:r>
            <a:r>
              <a:rPr lang="ru-RU" sz="1800" b="1" dirty="0" smtClean="0"/>
              <a:t>Польза пива для детородной функции:  </a:t>
            </a:r>
            <a:r>
              <a:rPr lang="ru-RU" sz="1800" dirty="0" smtClean="0"/>
              <a:t>полезно для потенции и вообще помогает при общении с другим полом</a:t>
            </a:r>
          </a:p>
          <a:p>
            <a:r>
              <a:rPr lang="ru-RU" sz="1800" b="1" dirty="0" smtClean="0"/>
              <a:t>Польза пива для нервной системы:  </a:t>
            </a:r>
            <a:r>
              <a:rPr lang="ru-RU" sz="1800" dirty="0" smtClean="0"/>
              <a:t>оно успокаивает, снимает стресс, создает хорошее настроение. </a:t>
            </a:r>
          </a:p>
          <a:p>
            <a:r>
              <a:rPr lang="ru-RU" sz="1800" b="1" dirty="0" smtClean="0"/>
              <a:t>Польза пива для почек: </a:t>
            </a:r>
            <a:r>
              <a:rPr lang="ru-RU" sz="1800" dirty="0" smtClean="0"/>
              <a:t> хорошее мочегонное средство</a:t>
            </a:r>
          </a:p>
          <a:p>
            <a:endParaRPr lang="ru-RU" dirty="0"/>
          </a:p>
        </p:txBody>
      </p:sp>
      <p:pic>
        <p:nvPicPr>
          <p:cNvPr id="3074" name="Picture 2" descr="http://bloodybeer.clan.su/_nw/1/965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457200"/>
            <a:ext cx="708660" cy="708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ril1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04800"/>
            <a:ext cx="5105400" cy="6107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800"/>
          </a:xfrm>
        </p:spPr>
        <p:txBody>
          <a:bodyPr/>
          <a:lstStyle/>
          <a:p>
            <a:pPr algn="ctr"/>
            <a:r>
              <a:rPr lang="ru-RU" dirty="0" smtClean="0"/>
              <a:t>Вред пива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486400"/>
          </a:xfrm>
        </p:spPr>
        <p:txBody>
          <a:bodyPr>
            <a:normAutofit fontScale="55000" lnSpcReduction="20000"/>
          </a:bodyPr>
          <a:lstStyle/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 algn="just"/>
            <a:r>
              <a:rPr lang="ru-RU" sz="3300" dirty="0" smtClean="0"/>
              <a:t>Алкоголь разрушает клетки головного мозга, влияет на интеллект человека, снижает его способность к обучению</a:t>
            </a:r>
          </a:p>
          <a:p>
            <a:pPr lvl="0" algn="just"/>
            <a:r>
              <a:rPr lang="ru-RU" sz="3300" dirty="0" smtClean="0"/>
              <a:t>Пиво способствует расширению полостей сердца, утолщению его стенок, некрозам в сердечной мышце, возникает синдром "пивного сердца" </a:t>
            </a:r>
          </a:p>
          <a:p>
            <a:pPr lvl="0" algn="just"/>
            <a:r>
              <a:rPr lang="ru-RU" sz="3300" b="1" dirty="0" smtClean="0"/>
              <a:t>По вредности для организма пиво может сравняться только с самогоном</a:t>
            </a:r>
            <a:r>
              <a:rPr lang="ru-RU" sz="3300" dirty="0" smtClean="0"/>
              <a:t>, т.к. в процессе спиртового брожения образуются ядовитые соединения (альдегиды, сивушные масла, метанол, эфиры)</a:t>
            </a:r>
          </a:p>
          <a:p>
            <a:pPr lvl="0" algn="just"/>
            <a:r>
              <a:rPr lang="ru-RU" sz="3300" b="1" dirty="0" smtClean="0"/>
              <a:t>Биогенные амины</a:t>
            </a:r>
            <a:r>
              <a:rPr lang="ru-RU" sz="3300" dirty="0" smtClean="0"/>
              <a:t> — вызывают головную боль, способствуют развитию гипертонии, могут привести к поражению почек. </a:t>
            </a:r>
          </a:p>
          <a:p>
            <a:pPr lvl="0" algn="just"/>
            <a:r>
              <a:rPr lang="ru-RU" sz="3300" b="1" dirty="0" smtClean="0"/>
              <a:t>Горькие вещества</a:t>
            </a:r>
            <a:r>
              <a:rPr lang="ru-RU" sz="3300" dirty="0" smtClean="0"/>
              <a:t> — относятся к разряду  </a:t>
            </a:r>
            <a:r>
              <a:rPr lang="ru-RU" sz="3300" dirty="0" err="1" smtClean="0"/>
              <a:t>психоактивных</a:t>
            </a:r>
            <a:r>
              <a:rPr lang="ru-RU" sz="3300" dirty="0" smtClean="0"/>
              <a:t> соединений, оказывают снотворное, седативное, а в больших дозах — галлюциногенное воздействие. </a:t>
            </a:r>
          </a:p>
          <a:p>
            <a:pPr lvl="0" algn="just"/>
            <a:r>
              <a:rPr lang="ru-RU" sz="3300" b="1" dirty="0" smtClean="0"/>
              <a:t>Фенольные соединения</a:t>
            </a:r>
            <a:r>
              <a:rPr lang="ru-RU" sz="3300" dirty="0" smtClean="0"/>
              <a:t> — повышают риск развития злокачественных образований в нижних отделах мочевыводящих путей. </a:t>
            </a:r>
          </a:p>
          <a:p>
            <a:pPr algn="just"/>
            <a:r>
              <a:rPr lang="ru-RU" sz="3300" b="1" dirty="0" err="1" smtClean="0"/>
              <a:t>Фитоэстрогены</a:t>
            </a:r>
            <a:r>
              <a:rPr lang="ru-RU" sz="3300" dirty="0" smtClean="0"/>
              <a:t> — растительные аналоги женских половых гормонов. У мужчин подавляется выработка мужского полового гормона тестостерона, разрастаются грудные железы, становится шире таз; снижение полового влечения</a:t>
            </a:r>
          </a:p>
          <a:p>
            <a:pPr algn="just"/>
            <a:r>
              <a:rPr lang="ru-RU" sz="3300" dirty="0" smtClean="0"/>
              <a:t>Пиво  вымывает из организма белки, жиры, углеводы и</a:t>
            </a:r>
            <a:r>
              <a:rPr lang="en-US" sz="3300" dirty="0" smtClean="0"/>
              <a:t> </a:t>
            </a:r>
            <a:r>
              <a:rPr lang="ru-RU" sz="3300" dirty="0" smtClean="0"/>
              <a:t>микро</a:t>
            </a:r>
            <a:r>
              <a:rPr lang="en-US" sz="3300" dirty="0" smtClean="0"/>
              <a:t>-</a:t>
            </a:r>
            <a:r>
              <a:rPr lang="ru-RU" sz="3300" dirty="0" smtClean="0"/>
              <a:t>элементы, особенно калий, магний и витамин С.</a:t>
            </a:r>
          </a:p>
          <a:p>
            <a:endParaRPr lang="ru-RU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Вредное влияние пива на организм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304800" y="5334000"/>
            <a:ext cx="8382000" cy="99060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dirty="0" smtClean="0"/>
              <a:t>Человек, пьющий пиво, подобен арбузу — живот у него растёт,  а- хвостик сохнет»</a:t>
            </a:r>
          </a:p>
          <a:p>
            <a:pPr algn="ctr">
              <a:buNone/>
            </a:pPr>
            <a:r>
              <a:rPr lang="ru-RU" b="1" dirty="0" smtClean="0"/>
              <a:t>                                                                                         (станинная русская поговорка)</a:t>
            </a:r>
            <a:endParaRPr lang="ru-RU" b="1" dirty="0"/>
          </a:p>
        </p:txBody>
      </p:sp>
      <p:pic>
        <p:nvPicPr>
          <p:cNvPr id="18434" name="Picture 2" descr="Картинка 73 из 15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143000"/>
            <a:ext cx="2857500" cy="3810000"/>
          </a:xfrm>
          <a:prstGeom prst="rect">
            <a:avLst/>
          </a:prstGeom>
          <a:noFill/>
        </p:spPr>
      </p:pic>
      <p:pic>
        <p:nvPicPr>
          <p:cNvPr id="5" name="Picture 2" descr="http://bloodybeer.clan.su/_nw/1/965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57200"/>
            <a:ext cx="708660" cy="7086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48200" y="2362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«Пивной»  живот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Вредное влияние пива на организм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5638800"/>
            <a:ext cx="6858000" cy="6096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Печень пивного алкоголика</a:t>
            </a:r>
            <a:endParaRPr lang="ru-RU" dirty="0"/>
          </a:p>
        </p:txBody>
      </p:sp>
      <p:pic>
        <p:nvPicPr>
          <p:cNvPr id="31746" name="Picture 2" descr="C:\Documents and Settings\Admin\Мои документы\Мои рисунки\__________________________1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19200"/>
            <a:ext cx="6589776" cy="4360469"/>
          </a:xfrm>
          <a:prstGeom prst="rect">
            <a:avLst/>
          </a:prstGeom>
          <a:noFill/>
        </p:spPr>
      </p:pic>
      <p:pic>
        <p:nvPicPr>
          <p:cNvPr id="5" name="Picture 2" descr="http://bloodybeer.clan.su/_nw/1/965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457200"/>
            <a:ext cx="708660" cy="708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Вредное влияние пива на организм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Таким становится мозг алкоголика через 10 лет</a:t>
            </a:r>
            <a:endParaRPr lang="ru-RU" sz="4000" dirty="0"/>
          </a:p>
        </p:txBody>
      </p:sp>
      <p:pic>
        <p:nvPicPr>
          <p:cNvPr id="32770" name="Picture 2" descr="C:\Documents and Settings\Admin\Мои документы\Мои рисунки\moz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00200"/>
            <a:ext cx="4975289" cy="3328416"/>
          </a:xfrm>
          <a:prstGeom prst="rect">
            <a:avLst/>
          </a:prstGeom>
          <a:noFill/>
        </p:spPr>
      </p:pic>
      <p:pic>
        <p:nvPicPr>
          <p:cNvPr id="5" name="Picture 2" descr="http://bloodybeer.clan.su/_nw/1/965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457200"/>
            <a:ext cx="708660" cy="708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523999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Ток – шоу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 «Умный за «</a:t>
            </a:r>
            <a:r>
              <a:rPr lang="ru-RU" sz="4800" dirty="0" err="1" smtClean="0"/>
              <a:t>клинским</a:t>
            </a:r>
            <a:r>
              <a:rPr lang="ru-RU" sz="4800" dirty="0" smtClean="0"/>
              <a:t>» не пойдет?»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45719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Картинка 1 из 15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819400"/>
            <a:ext cx="2819400" cy="3521284"/>
          </a:xfrm>
          <a:prstGeom prst="rect">
            <a:avLst/>
          </a:prstGeom>
          <a:noFill/>
        </p:spPr>
      </p:pic>
      <p:pic>
        <p:nvPicPr>
          <p:cNvPr id="8" name="Picture 4" descr="beer-8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2819400"/>
            <a:ext cx="28956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Вредное влияние пива на организм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«Пивное»   сердце</a:t>
            </a:r>
            <a:endParaRPr lang="ru-RU" sz="5400" dirty="0"/>
          </a:p>
        </p:txBody>
      </p:sp>
      <p:pic>
        <p:nvPicPr>
          <p:cNvPr id="33794" name="Picture 2" descr="C:\Documents and Settings\Admin\Мои документы\Мои рисунки\pivo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95399"/>
            <a:ext cx="6324600" cy="3983823"/>
          </a:xfrm>
          <a:prstGeom prst="rect">
            <a:avLst/>
          </a:prstGeom>
          <a:noFill/>
        </p:spPr>
      </p:pic>
      <p:pic>
        <p:nvPicPr>
          <p:cNvPr id="6" name="Picture 2" descr="http://bloodybeer.clan.su/_nw/1/965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457200"/>
            <a:ext cx="708660" cy="708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Информация для размышления:</a:t>
            </a:r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28674" name="Picture 2" descr="C:\Documents and Settings\Admin\Мои документы\Мои рисунки\1995878044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5550" y="1143000"/>
            <a:ext cx="41529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Информация для размышления:</a:t>
            </a:r>
            <a:r>
              <a:rPr lang="ru-RU" sz="4300" dirty="0">
                <a:solidFill>
                  <a:srgbClr val="FF0000"/>
                </a:solidFill>
              </a:rPr>
              <a:t/>
            </a:r>
            <a:br>
              <a:rPr lang="ru-RU" sz="4300" dirty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1025" name="Picture 1" descr="C:\Documents and Settings\Admin\Мои документы\Мои рисунки\8c03ef5764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5450" y="1509713"/>
            <a:ext cx="5753100" cy="383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Информация для размышления:</a:t>
            </a:r>
            <a:r>
              <a:rPr lang="ru-RU" sz="4300" dirty="0">
                <a:solidFill>
                  <a:srgbClr val="FF0000"/>
                </a:solidFill>
              </a:rPr>
              <a:t/>
            </a:r>
            <a:br>
              <a:rPr lang="ru-RU" sz="4300" dirty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27650" name="Picture 2" descr="C:\Documents and Settings\Admin\Мои документы\Мои рисунки\cb2c2e0413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5450" y="1271588"/>
            <a:ext cx="5753100" cy="431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733" y="440267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Информация для размышления:</a:t>
            </a:r>
            <a:r>
              <a:rPr lang="ru-RU" sz="4300" dirty="0">
                <a:solidFill>
                  <a:srgbClr val="FF0000"/>
                </a:solidFill>
              </a:rPr>
              <a:t/>
            </a:r>
            <a:br>
              <a:rPr lang="ru-RU" sz="4300" dirty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30722" name="Picture 2" descr="C:\Documents and Settings\Admin\Мои документы\Мои рисунки\58e3139832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643063"/>
            <a:ext cx="4752975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900" dirty="0">
                <a:solidFill>
                  <a:srgbClr val="FF0000"/>
                </a:solidFill>
              </a:rPr>
              <a:t>Информация для размышления</a:t>
            </a:r>
            <a:endParaRPr lang="ru-RU" dirty="0"/>
          </a:p>
        </p:txBody>
      </p:sp>
      <p:pic>
        <p:nvPicPr>
          <p:cNvPr id="29698" name="Picture 2" descr="C:\Documents and Settings\Admin\Мои документы\Мои рисунки\f041c72abec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1295400"/>
            <a:ext cx="5572125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Информация для размышления</a:t>
            </a:r>
            <a:r>
              <a:rPr lang="ru-RU" sz="3200" dirty="0" smtClean="0">
                <a:solidFill>
                  <a:srgbClr val="FF0000"/>
                </a:solidFill>
              </a:rPr>
              <a:t>: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Почему подростки начинают пить  пиво?</a:t>
            </a:r>
            <a:r>
              <a:rPr lang="ru-RU" sz="4300" dirty="0">
                <a:solidFill>
                  <a:schemeClr val="tx1"/>
                </a:solidFill>
              </a:rPr>
              <a:t/>
            </a:r>
            <a:br>
              <a:rPr lang="ru-RU" sz="4300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35906049"/>
              </p:ext>
            </p:extLst>
          </p:nvPr>
        </p:nvGraphicFramePr>
        <p:xfrm>
          <a:off x="0" y="1219200"/>
          <a:ext cx="8915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2286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Федеральный закон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от   30 декабря 2001 г.    № 195-ФЗ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525963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sz="5000" dirty="0" smtClean="0"/>
              <a:t> </a:t>
            </a:r>
            <a:r>
              <a:rPr lang="ru-RU" sz="5000" b="1" dirty="0" smtClean="0"/>
              <a:t>КОДЕКС РОССИЙСКОЙ ФЕДЕРАЦИИ </a:t>
            </a:r>
          </a:p>
          <a:p>
            <a:pPr algn="ctr">
              <a:buNone/>
            </a:pPr>
            <a:r>
              <a:rPr lang="ru-RU" sz="5000" dirty="0" smtClean="0"/>
              <a:t>об административных правонарушениях (</a:t>
            </a:r>
            <a:r>
              <a:rPr lang="ru-RU" sz="5000" dirty="0" err="1" smtClean="0"/>
              <a:t>КоАП</a:t>
            </a:r>
            <a:r>
              <a:rPr lang="ru-RU" sz="5000" dirty="0" smtClean="0"/>
              <a:t> РФ)  </a:t>
            </a:r>
          </a:p>
          <a:p>
            <a:pPr>
              <a:buNone/>
            </a:pPr>
            <a:r>
              <a:rPr lang="ru-RU" sz="5000" b="1" dirty="0" smtClean="0"/>
              <a:t>Статья 20.20</a:t>
            </a:r>
          </a:p>
          <a:p>
            <a:r>
              <a:rPr lang="ru-RU" sz="5000" dirty="0" smtClean="0"/>
              <a:t>1. Распитие алкогольной и спиртосодержащей продукции на улицах, стадионах, в скверах, парках, в транспортном средстве общего пользования, в других общественных местах, за исключением организаций торговли и общественного питания, в которых разрешена продажа продукции в разлив, влечет наложение административного штрафа в размере оплаты от трех до пяти минимальных размеров оплаты труда.</a:t>
            </a:r>
          </a:p>
          <a:p>
            <a:r>
              <a:rPr lang="ru-RU" sz="5000" dirty="0" smtClean="0"/>
              <a:t>Примечание. Под алкогольной и спиртосодержащей продукцией понимается продукция с объемным содержанием этилового спирта более 0,5 процентов.</a:t>
            </a:r>
          </a:p>
          <a:p>
            <a:pPr>
              <a:buNone/>
            </a:pPr>
            <a:r>
              <a:rPr lang="ru-RU" sz="5000" i="1" dirty="0" smtClean="0"/>
              <a:t>       Комментарий к ст. 20.20 </a:t>
            </a:r>
            <a:r>
              <a:rPr lang="ru-RU" sz="5000" dirty="0" smtClean="0"/>
              <a:t>Штраф налагает милиция.</a:t>
            </a:r>
          </a:p>
          <a:p>
            <a:pPr>
              <a:buNone/>
            </a:pPr>
            <a:r>
              <a:rPr lang="ru-RU" sz="5000" b="1" dirty="0" smtClean="0"/>
              <a:t>Статья 20.22</a:t>
            </a:r>
          </a:p>
          <a:p>
            <a:r>
              <a:rPr lang="ru-RU" sz="5000" dirty="0" smtClean="0"/>
              <a:t>Появление в состоянии опьянения несовершеннолетних в возрасте до шестнадцати лет, а равно распитие ими алкогольной и спиртосодержащей продукции, потребление ими наркотических средств или психотропных веществ на улицах, стадионах, в скверах, парках, в транспортном средстве общественного пользования, в других общественных местах влечет наложение штрафа на родителей или иных законных представителей несовершеннолетних в размере от трех до пяти минимальных размеров оплаты труда.</a:t>
            </a:r>
          </a:p>
          <a:p>
            <a:r>
              <a:rPr lang="ru-RU" sz="5000" i="1" dirty="0" smtClean="0"/>
              <a:t>Комментарий к ст. 20.22</a:t>
            </a:r>
            <a:r>
              <a:rPr lang="ru-RU" sz="5000" dirty="0" smtClean="0"/>
              <a:t>. Штраф налагает комиссия по делам несовершеннолетних.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9025" y="549275"/>
            <a:ext cx="4100513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692275" y="620713"/>
            <a:ext cx="5543550" cy="6048375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1763713" y="476250"/>
            <a:ext cx="5184775" cy="6048375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362200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Спасибо за внимание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36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2057400"/>
            <a:ext cx="7848600" cy="4018387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       Зависимость </a:t>
            </a:r>
            <a:r>
              <a:rPr lang="ru-RU" sz="2800" i="1" dirty="0" smtClean="0"/>
              <a:t>— </a:t>
            </a:r>
            <a:r>
              <a:rPr lang="ru-RU" sz="2800" cap="none" dirty="0" smtClean="0"/>
              <a:t>состояние человека, </a:t>
            </a:r>
            <a:br>
              <a:rPr lang="ru-RU" sz="2800" cap="none" dirty="0" smtClean="0"/>
            </a:br>
            <a:r>
              <a:rPr lang="ru-RU" sz="2800" cap="none" dirty="0" smtClean="0"/>
              <a:t>   находящегося под властью, под полным </a:t>
            </a:r>
            <a:br>
              <a:rPr lang="ru-RU" sz="2800" cap="none" dirty="0" smtClean="0"/>
            </a:br>
            <a:r>
              <a:rPr lang="ru-RU" sz="2800" cap="none" dirty="0" smtClean="0"/>
              <a:t>   влиянием кого-либо или чего-либо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                     </a:t>
            </a:r>
            <a:r>
              <a:rPr lang="en-US" sz="2800" dirty="0" smtClean="0"/>
              <a:t> </a:t>
            </a:r>
            <a:r>
              <a:rPr lang="ru-RU" sz="2800" dirty="0" smtClean="0"/>
              <a:t>(</a:t>
            </a:r>
            <a:r>
              <a:rPr lang="ru-RU" sz="2800" cap="none" dirty="0" smtClean="0"/>
              <a:t>словарь В. Даля)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609600"/>
            <a:ext cx="8458200" cy="8382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3"/>
                </a:solidFill>
              </a:rPr>
              <a:t>Справка</a:t>
            </a:r>
            <a:endParaRPr lang="ru-RU" sz="40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Признаки зависимости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1054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сильная потребность или необходимость </a:t>
            </a:r>
          </a:p>
          <a:p>
            <a:r>
              <a:rPr lang="ru-RU" dirty="0" smtClean="0"/>
              <a:t>нарушение способности контролировать процесс употребления </a:t>
            </a:r>
          </a:p>
          <a:p>
            <a:r>
              <a:rPr lang="ru-RU" dirty="0" smtClean="0"/>
              <a:t>физиологическое состояние отмены — ухудшение самочувствия без вещества и "лечение" тем же или сходным веществом в меньших дозах, чтобы не было состояния отмены (например опохмеление при алкоголизме) </a:t>
            </a:r>
          </a:p>
          <a:p>
            <a:r>
              <a:rPr lang="ru-RU" dirty="0" smtClean="0"/>
              <a:t>толерантность — увеличение дозы вещества, для достижения эффекта </a:t>
            </a:r>
          </a:p>
          <a:p>
            <a:r>
              <a:rPr lang="ru-RU" dirty="0" smtClean="0"/>
              <a:t>потеря интереса по отношению к социальной стороне жизни, внешнему виду, удовлетворению других потребностей</a:t>
            </a:r>
          </a:p>
          <a:p>
            <a:r>
              <a:rPr lang="ru-RU" dirty="0" smtClean="0"/>
              <a:t>продолжение употребления вещества(наркотики, алкоголь, табак) или времени проводимого в зависимой сфере (игра, Интернет, компьютерные игры, виртуальное общение) несмотря на очевидные вредные последствия </a:t>
            </a:r>
          </a:p>
          <a:p>
            <a:r>
              <a:rPr lang="ru-RU" dirty="0" smtClean="0"/>
              <a:t>поведение, направленное на приобретение объекта зависимости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пиво3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368958"/>
              </p:ext>
            </p:extLst>
          </p:nvPr>
        </p:nvGraphicFramePr>
        <p:xfrm>
          <a:off x="152400" y="152399"/>
          <a:ext cx="8767763" cy="6477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Реклама пива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5486400"/>
            <a:ext cx="6858000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"Есть вещи, ради которых стоит жить!"</a:t>
            </a:r>
            <a:endParaRPr lang="ru-RU" b="1" dirty="0"/>
          </a:p>
        </p:txBody>
      </p:sp>
      <p:pic>
        <p:nvPicPr>
          <p:cNvPr id="1028" name="Picture 4" descr="Картинка 3 из 796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29540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575F6D"/>
                </a:solidFill>
              </a:rPr>
              <a:t>Реклама пива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newsland.ru/public/upload/news/big_1209457126_image.php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0400" y="1676400"/>
            <a:ext cx="4495800" cy="4297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8 из 796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386840"/>
            <a:ext cx="4343400" cy="52120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9200" y="337234"/>
            <a:ext cx="6934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cap="all" dirty="0">
                <a:solidFill>
                  <a:srgbClr val="575F6D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Реклама пива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703</TotalTime>
  <Words>813</Words>
  <Application>Microsoft Office PowerPoint</Application>
  <PresentationFormat>Экран (4:3)</PresentationFormat>
  <Paragraphs>103</Paragraphs>
  <Slides>29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Знать, чтобы жить</vt:lpstr>
      <vt:lpstr>Ток – шоу  «Умный за «клинским» не пойдет?»</vt:lpstr>
      <vt:lpstr>       Зависимость — состояние человека,     находящегося под властью, под полным     влиянием кого-либо или чего-либо                                             (словарь В. Даля)  </vt:lpstr>
      <vt:lpstr>Признаки зависимости</vt:lpstr>
      <vt:lpstr>Презентация PowerPoint</vt:lpstr>
      <vt:lpstr>Презентация PowerPoint</vt:lpstr>
      <vt:lpstr>Реклама пива</vt:lpstr>
      <vt:lpstr>Реклама пива</vt:lpstr>
      <vt:lpstr>Презентация PowerPoint</vt:lpstr>
      <vt:lpstr>Реклама пива</vt:lpstr>
      <vt:lpstr>Презентация PowerPoint</vt:lpstr>
      <vt:lpstr>Информация для размышления: Состав пива</vt:lpstr>
      <vt:lpstr>Не все то пиво, что мы покупаем</vt:lpstr>
      <vt:lpstr>Польза пива для организма</vt:lpstr>
      <vt:lpstr>Презентация PowerPoint</vt:lpstr>
      <vt:lpstr>Вред пива</vt:lpstr>
      <vt:lpstr>Вредное влияние пива на организм</vt:lpstr>
      <vt:lpstr>Вредное влияние пива на организм</vt:lpstr>
      <vt:lpstr>Вредное влияние пива на организм</vt:lpstr>
      <vt:lpstr>Вредное влияние пива на организм</vt:lpstr>
      <vt:lpstr>Информация для размышления: </vt:lpstr>
      <vt:lpstr>Информация для размышления: </vt:lpstr>
      <vt:lpstr>Информация для размышления: </vt:lpstr>
      <vt:lpstr>Информация для размышления: </vt:lpstr>
      <vt:lpstr>Информация для размышления</vt:lpstr>
      <vt:lpstr>Информация для размышления:  Почему подростки начинают пить  пиво? </vt:lpstr>
      <vt:lpstr>Федеральный закон  от   30 декабря 2001 г.    № 195-ФЗ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Пивной алкоголизм</dc:title>
  <dc:creator>user</dc:creator>
  <cp:lastModifiedBy>user</cp:lastModifiedBy>
  <cp:revision>92</cp:revision>
  <dcterms:modified xsi:type="dcterms:W3CDTF">2013-10-06T12:07:58Z</dcterms:modified>
</cp:coreProperties>
</file>