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071678"/>
            <a:ext cx="6480048" cy="2301240"/>
          </a:xfrm>
        </p:spPr>
        <p:txBody>
          <a:bodyPr/>
          <a:lstStyle/>
          <a:p>
            <a:pPr algn="ctr"/>
            <a:r>
              <a:rPr lang="ru-RU" dirty="0" smtClean="0"/>
              <a:t>Судебная защита нарушенных прав и свобод гражданина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2174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При осуществлении своих прав в форме самозащиты обладатель субъективного права может применить разрешенные законом (ГК РФ) фактические действия по оказанию противодействия (осуществлению самообороны) в отношении лица, посягающего на его личные неимущественные и имущественные права, по причинению имущественного вреда другим лицам в целях предотвращения большего вреда в условиях крайней необходимости, по задержанию нападающего или удержанию его имущества, по удержанию имущества неисправного должника, по принятию мер оперативного воздействия.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446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Обладатель нарушенного субъективного права может действовать и посредством предъявления правомерных требований к нарушителю его прав по поводу возмещения вреда, выполнения договорных обязательств, возврата долга и т.д. В случае невыполнения правонарушителем законных требований потерпевшего последний вправе прибегать к помощи иных субъектов защиты, наделенных принудительными полномочиями по предупреждению, пресечению гражданского правонарушения, по устранению отрицательных последствий правонарушения, по восстановлению первоначального положения.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08912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Средства защиты - направление жалоб граждан в адрес Уполномоченного по правам человека в Российской Федерации и их рассмотрение в установленном законом порядке. Согласно Федеральному конституционному закону от 26 февраля 1997 г. N 1-ФКЗ "Об Уполномоченном по правам человека в РФ" - Претензии являются досудебным средством гражданско-правовой защиты. В юридической литературе принято считать, что претензия относится к категории юридических поступков уведомительного характера и что ее предъявление является требованием субъекта защиты к нарушителю об определенном (должном) поведении - Иски являются основным (универсальным) средством защиты прав и законных интересов физических и юридических лиц в судебном порядке.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91264" cy="36724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В содержании иска можно рассматривать две составляющие: </a:t>
            </a:r>
          </a:p>
          <a:p>
            <a:pPr marL="550926" indent="-514350">
              <a:buNone/>
            </a:pPr>
            <a:r>
              <a:rPr lang="ru-RU" dirty="0" smtClean="0"/>
              <a:t>1) материально-правовую (требование истца к ответчику);</a:t>
            </a:r>
          </a:p>
          <a:p>
            <a:pPr marL="550926" indent="-514350">
              <a:buNone/>
            </a:pPr>
            <a:r>
              <a:rPr lang="ru-RU" dirty="0" smtClean="0"/>
              <a:t> 2) процессуально-правовую (требование истца к суду об обеспечении защиты нарушенного или оспариваемого права).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7133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Существуют иски:</a:t>
            </a:r>
          </a:p>
          <a:p>
            <a:pPr>
              <a:buNone/>
            </a:pPr>
            <a:r>
              <a:rPr lang="ru-RU" dirty="0" smtClean="0"/>
              <a:t>- о присуждении (исполнительные иски, требующие принятие решения о принудительном исполнении ответчиком определенных обязанностей в пользу истца, о принуждении нарушителя к совершению какого-либо конкретного действия или воздержанию от действия);</a:t>
            </a:r>
          </a:p>
          <a:p>
            <a:pPr>
              <a:buNone/>
            </a:pPr>
            <a:r>
              <a:rPr lang="ru-RU" dirty="0" smtClean="0"/>
              <a:t> - о признании (констатации наличия правоотношения в целом или в части); преобразовательные иски (об изменении, прекращении или уничтожении правоотношения).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147248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Для иска о присуждении характерны: </a:t>
            </a:r>
          </a:p>
          <a:p>
            <a:pPr>
              <a:buNone/>
            </a:pP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1) понуждение ответчика к совершению определенных действий либо к воздержанию от них; </a:t>
            </a:r>
          </a:p>
          <a:p>
            <a:pPr marL="550926" indent="-514350">
              <a:buNone/>
            </a:pPr>
            <a:r>
              <a:rPr lang="ru-RU" dirty="0" smtClean="0"/>
              <a:t>2) требование истца на получение им определенного материального удовлетворения при наличии на то законных оснований; </a:t>
            </a:r>
          </a:p>
          <a:p>
            <a:pPr marL="550926" indent="-514350">
              <a:buNone/>
            </a:pPr>
            <a:r>
              <a:rPr lang="ru-RU" dirty="0" smtClean="0"/>
              <a:t>3) применение как в случае нарушения субъективного права, так и в случае продолжения его нарушения; </a:t>
            </a:r>
          </a:p>
          <a:p>
            <a:pPr marL="550926" indent="-514350">
              <a:buNone/>
            </a:pPr>
            <a:r>
              <a:rPr lang="ru-RU" dirty="0" smtClean="0"/>
              <a:t>4) как следствие удовлетворения (кроме исков о воспрещении) - возбуждение исполнительного производства, добровольное или принудительное исполнение в рамках исполнительного производства.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Конституции, законах и других актах предусмотрен целый ряд гарантий, т. е. специальных экономических, политических, организацион­ных и юридических (в том числе административно-правовых) мер, на­правленных на реализацию и охрану прав и свобод граждан от каких-либо нарушений. Эти гарантии могут быть судебными и внесудебными.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3"/>
            <a:ext cx="7992888" cy="2520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Судебная защита прав и свобод гражданина может осуществляться в соответствии с внутригосударственным законодательством, а также международными договорами РФ.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6886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К видам внесудебных</a:t>
            </a:r>
            <a:r>
              <a:rPr lang="ru-RU" b="1" dirty="0" smtClean="0"/>
              <a:t> </a:t>
            </a:r>
            <a:r>
              <a:rPr lang="ru-RU" dirty="0" smtClean="0"/>
              <a:t>административно-правовых гарантий относятся:</a:t>
            </a:r>
          </a:p>
          <a:p>
            <a:pPr>
              <a:buNone/>
            </a:pPr>
            <a:r>
              <a:rPr lang="ru-RU" dirty="0" smtClean="0"/>
              <a:t>1. Право Президента приостанавливать, согласно ст. 85 Конституции, действие актов органов исполнительной власти субъектов Федерации, если этими актами нарушаются права и свободы человека и  гражданина, до решения этого вопроса соответствующим судом;</a:t>
            </a:r>
          </a:p>
          <a:p>
            <a:pPr>
              <a:buNone/>
            </a:pPr>
            <a:r>
              <a:rPr lang="ru-RU" dirty="0" smtClean="0"/>
              <a:t>  2. Право гражданина обратиться в органы исполнительной власти,  прокуратуру, Комиссию по правам человека при Президенте страны, к  Уполномоченному по правам человека в Российской Федерации и к уполномоченным и комиссиям по правам человека субъектов Федера­ции, на которых возложены обязанности по защите прав и свобод человека и гражданина.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460432" cy="187220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7"/>
            <a:ext cx="807524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Всеобщая декларация прав человека (принята на третьей сессии Генеральной Ассамблеи ООН резолюцией 217 А (III) от 10 декабря 1948 г.)  Статья 7. Все люди равны перед законом и имеют право, без всякого различия, на равную защиту закона. Все люди имеют право на равную защиту от какой бы то ни было дискриминации, нарушающей настоящую Декларацию, и от какого бы то ни было подстрекательства к такой дискриминации.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29523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Статья 8. Каждый человек имеет право на эффективное восстановление в правах компетентными национальными судами в случаях нарушения его основных прав, предоставленных ему конституцией или законом.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91264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Конституция Российской Федерации (принята на всенародном голосовании 12 декабря 1993 г.) </a:t>
            </a:r>
          </a:p>
          <a:p>
            <a:pPr>
              <a:buNone/>
            </a:pPr>
            <a:r>
              <a:rPr lang="ru-RU" dirty="0" smtClean="0"/>
              <a:t> Статья 45. </a:t>
            </a:r>
          </a:p>
          <a:p>
            <a:pPr>
              <a:buNone/>
            </a:pPr>
            <a:r>
              <a:rPr lang="ru-RU" dirty="0" smtClean="0"/>
              <a:t>1. Государственная защита прав и свобод человека и гражданина в Российской Федерации гарантируется. </a:t>
            </a:r>
          </a:p>
          <a:p>
            <a:pPr>
              <a:buNone/>
            </a:pPr>
            <a:r>
              <a:rPr lang="ru-RU" dirty="0" smtClean="0"/>
              <a:t>2. Каждый вправе защищать свои права и свободы всеми способами, не запрещенными законом.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832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Статья 46. </a:t>
            </a:r>
          </a:p>
          <a:p>
            <a:pPr>
              <a:buNone/>
            </a:pPr>
            <a:r>
              <a:rPr lang="ru-RU" dirty="0" smtClean="0"/>
              <a:t>1. Каждому гарантируется судебная защита его прав и свобод. </a:t>
            </a:r>
          </a:p>
          <a:p>
            <a:pPr>
              <a:buNone/>
            </a:pPr>
            <a:r>
              <a:rPr lang="ru-RU" dirty="0" smtClean="0"/>
              <a:t>2. Решения и действия (или бездействие) органов государственной власти, органов местного самоуправления, общественных объединений и должностных лиц могут быть обжалованы в суд. См. Закон РФ от 27 апреля 1993 г. N 4866-I "Об обжаловании в суд действий и решений, нарушающих права и свободы граждан" </a:t>
            </a:r>
          </a:p>
          <a:p>
            <a:pPr>
              <a:buNone/>
            </a:pPr>
            <a:r>
              <a:rPr lang="ru-RU" dirty="0" smtClean="0"/>
              <a:t>3. Каждый вправе в соответствии с международными договорами Российской Федерации обращаться в межгосударственные органы по защите прав и свобод человека, если исчерпаны все имеющиеся внутригосударственные средства правовой защиты.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1"/>
            <a:ext cx="8147248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Статья 47.</a:t>
            </a:r>
          </a:p>
          <a:p>
            <a:pPr>
              <a:buNone/>
            </a:pPr>
            <a:r>
              <a:rPr lang="ru-RU" dirty="0" smtClean="0"/>
              <a:t> 1. Никто не может быть лишен права на рассмотрение его дела в том суде и тем судьей, к подсудности которых оно отнесено законом. </a:t>
            </a:r>
          </a:p>
          <a:p>
            <a:pPr>
              <a:buNone/>
            </a:pPr>
            <a:r>
              <a:rPr lang="ru-RU" dirty="0" smtClean="0"/>
              <a:t>2. Обвиняемый в совершении преступления имеет право на рассмотрение его дела судом с участием присяжных заседателей в случаях, предусмотренных федеральным законом.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4334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Средства защиты гражданских прав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  С общетеоретической точки зрения правовые средства - это правовые явления, выражающиеся в инструментах (установлениях) и деяниях (технологии), с помощью которых удовлетворяются интересы субъектов права, обеспечивается достижение социально полезных целей. Следует отличать гражданско-правовые средства защиты субъективных гражданских прав от правовых средств защиты субъективных гражданских прав.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Правовые средства защиты субъективных гражданских прав - понятие, которое является более широким и включает не только гражданско-правовые, но и конституционно-правовые, уголовно-правовые, административные, процессуальные и иные средства защиты субъективных гражданских прав.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1"/>
            <a:ext cx="8219256" cy="4968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Гражданско-правовые средства защиты субъективных прав представляют собой систему инструментов, предусмотренных источниками гражданского законодательства в целях предупреждения, пресечения гражданского правонарушения, восстановления нарушенных регулятивных субъективных гражданских прав, позволяющих субъектам защиты совершать фактические и юридические действия правозащитного характера в рамках правоохранительных правоотношений. Изложенные действия нацелены на реализацию известных способов защиты.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772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Судебная защита нарушенных прав и свобод гражданина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Судебная защита нарушенных прав и свобод гражданина</dc:title>
  <dc:creator>Admin</dc:creator>
  <cp:lastModifiedBy>Татьяна</cp:lastModifiedBy>
  <cp:revision>7</cp:revision>
  <dcterms:created xsi:type="dcterms:W3CDTF">2014-02-02T11:15:18Z</dcterms:created>
  <dcterms:modified xsi:type="dcterms:W3CDTF">2014-02-17T05:01:01Z</dcterms:modified>
</cp:coreProperties>
</file>