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85" r:id="rId4"/>
    <p:sldId id="290" r:id="rId5"/>
    <p:sldId id="289" r:id="rId6"/>
    <p:sldId id="291" r:id="rId7"/>
    <p:sldId id="287" r:id="rId8"/>
    <p:sldId id="288" r:id="rId9"/>
    <p:sldId id="261" r:id="rId10"/>
    <p:sldId id="294" r:id="rId11"/>
    <p:sldId id="296" r:id="rId12"/>
    <p:sldId id="295" r:id="rId13"/>
    <p:sldId id="293" r:id="rId14"/>
    <p:sldId id="301" r:id="rId15"/>
    <p:sldId id="315" r:id="rId16"/>
    <p:sldId id="264" r:id="rId17"/>
    <p:sldId id="317" r:id="rId18"/>
    <p:sldId id="303" r:id="rId19"/>
    <p:sldId id="314" r:id="rId20"/>
    <p:sldId id="310" r:id="rId21"/>
    <p:sldId id="311" r:id="rId22"/>
    <p:sldId id="312" r:id="rId23"/>
    <p:sldId id="304" r:id="rId24"/>
    <p:sldId id="306" r:id="rId25"/>
    <p:sldId id="313" r:id="rId26"/>
    <p:sldId id="269" r:id="rId27"/>
    <p:sldId id="270" r:id="rId28"/>
    <p:sldId id="316" r:id="rId29"/>
    <p:sldId id="275" r:id="rId30"/>
    <p:sldId id="31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7" autoAdjust="0"/>
    <p:restoredTop sz="89785" autoAdjust="0"/>
  </p:normalViewPr>
  <p:slideViewPr>
    <p:cSldViewPr>
      <p:cViewPr varScale="1">
        <p:scale>
          <a:sx n="79" d="100"/>
          <a:sy n="79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E6070-637E-4F89-B36E-60020595B47E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B593F-87F7-427F-9586-3493251E2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D3F1-BCF9-4389-9871-2C771D60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4745-CEE5-46DA-B449-E18136EB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71F3-2987-49E4-A9A3-65F002E45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98AB7-E70A-4508-9CCF-DFFA81F9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D8E8-B131-499B-BA87-635D49497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C9EB-F47F-4EE2-8706-9E3D5BEC9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5289-360C-4D66-8B38-EDFF8A2F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275F-08E7-4247-AD0E-A1660D72F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B974-ABC2-4ECD-B990-D29B4D18E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2547-CB20-4C66-9F12-56FC783F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3EFE-3C1D-45D0-87F2-96DF35715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0F02-C621-4295-ABC1-15089A3A9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8F3FC6-0025-4814-BB04-C7A3922EF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gif"/><Relationship Id="rId7" Type="http://schemas.openxmlformats.org/officeDocument/2006/relationships/image" Target="../media/image42.jpeg"/><Relationship Id="rId12" Type="http://schemas.openxmlformats.org/officeDocument/2006/relationships/image" Target="../media/image3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32.jpeg"/><Relationship Id="rId4" Type="http://schemas.openxmlformats.org/officeDocument/2006/relationships/image" Target="../media/image4.gif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commons.wikimedia.org/wiki/File:Charles_Darwin_01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4077072"/>
            <a:ext cx="653746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Человечество – единый биологический вид</a:t>
            </a: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915816" y="1268760"/>
            <a:ext cx="3320671" cy="2491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0"/>
          <a:ext cx="9144000" cy="309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7"/>
                <a:gridCol w="1061310"/>
                <a:gridCol w="1656184"/>
                <a:gridCol w="1656184"/>
                <a:gridCol w="2555775"/>
              </a:tblGrid>
              <a:tr h="109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кожи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Волосы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внешние признаки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проживания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026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Европеоидная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Светлая или смуглая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Разных оттенков, волнистые или прямые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Узкий нос, тонкие губы, светлые глаза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Европа, Индия,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Юго-Западная Азия, Северная и Южная Америки, Северная Африка, Австралия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karta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5508105" cy="347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европеиодная 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376264" cy="3083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0" descr="rac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8"/>
            <a:ext cx="1081830" cy="120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143250" y="1071563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4"/>
                <a:gridCol w="1428760"/>
                <a:gridCol w="1357322"/>
                <a:gridCol w="2786082"/>
                <a:gridCol w="1285852"/>
              </a:tblGrid>
              <a:tr h="857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кожи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Волосы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внешние признаки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проживания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Монголоидная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Желтоватый или темно-смуглый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Жесткие, прямые, темные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Узкий разрез глаз, дополнительная складка на веке уплощенное лицо, выступающие скулы, нос приплюснут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Азия,  Америка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1" descr="ra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1150418" cy="128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karta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3118285"/>
            <a:ext cx="5726440" cy="3739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моноголоидная ра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2287620" cy="2920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"/>
          <a:ext cx="9144000" cy="221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1514492"/>
                <a:gridCol w="1828800"/>
                <a:gridCol w="2157434"/>
                <a:gridCol w="1500166"/>
              </a:tblGrid>
              <a:tr h="919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кожи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внешние признаки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проживания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2950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Экваториальная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Негроидная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Курчавые или волнистые, темные и жесткие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Широкий нос, толстые губы, карие глаза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Африка, Северная и Южная Америка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42" descr="rac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507305" cy="5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arta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27189"/>
            <a:ext cx="3377872" cy="2630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негроидная ра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1296144" cy="1740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214553"/>
          <a:ext cx="9144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7"/>
                <a:gridCol w="1514493"/>
                <a:gridCol w="1828800"/>
                <a:gridCol w="2157433"/>
                <a:gridCol w="1500167"/>
              </a:tblGrid>
              <a:tr h="165544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Австралоидная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Волнистые, темные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Крупная голова, массивное лицо с широким плоским носом, выступающий подбородок, значительный рост волос на лице и теле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Австралия, Новая Гвинея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5" descr="karta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3490" y="4178539"/>
            <a:ext cx="3050510" cy="2679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286124"/>
            <a:ext cx="642942" cy="5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7" cstate="print"/>
          <a:srcRect r="33769"/>
          <a:stretch>
            <a:fillRect/>
          </a:stretch>
        </p:blipFill>
        <p:spPr bwMode="auto">
          <a:xfrm>
            <a:off x="1428728" y="5202809"/>
            <a:ext cx="1305298" cy="1655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730737"/>
        </p:xfrm>
        <a:graphic>
          <a:graphicData uri="http://schemas.openxmlformats.org/drawingml/2006/table">
            <a:tbl>
              <a:tblPr/>
              <a:tblGrid>
                <a:gridCol w="1928794"/>
                <a:gridCol w="1143008"/>
                <a:gridCol w="1428760"/>
                <a:gridCol w="2375694"/>
                <a:gridCol w="2267744"/>
              </a:tblGrid>
              <a:tr h="89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кожи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внешние 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проживания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6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Европеоидная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Светлая или смуглая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Разных оттенков, волнистые или прямые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Узкий нос, тонкие губы, светлые глаза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Европа, Индия,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Юго-Западная Азия, Северная и Южная Америки, Северная Африка, Австралия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Монголоидная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Желтоватый или темно-смуглый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Жесткие, прямые, темные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Узкий разрез глаз, дополнительная складка на веке уплощенное лицо, выступающие скулы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Азия,  Америка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Экваториальная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Негроидная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Курчавые или волнистые, темные и жесткие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Широкий нос, толстые губы, темные глаза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Африка, Северная и Южная Америка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2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Австралоидная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Волнистые, темные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Крупная голова, массивное лицо с широким плоским носом, выступающий подбородок, значительный рост волос на лице и теле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Австралия, Новая Гвинея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2" name="Picture 40" descr="ra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825752" cy="9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3" name="Picture 41" descr="ra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902873" cy="10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4" name="Picture 42" descr="rac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571504" cy="6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643578"/>
            <a:ext cx="1071570" cy="89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36912"/>
            <a:ext cx="835824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Каждая раса имеет индивидуальные расовые признаки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55776" y="1340768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420888"/>
            <a:ext cx="835824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Расовые признаки складывались длительный период</a:t>
            </a:r>
          </a:p>
          <a:p>
            <a:pPr marL="514350" indent="-514350" algn="ctr"/>
            <a:endParaRPr lang="ru-RU" sz="4000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55776" y="1196752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3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204864"/>
            <a:ext cx="8358246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Представители различных рас проживают на отдельной территории с различными климатическими условиями, повлиявшими на образование расовых признаков</a:t>
            </a:r>
          </a:p>
          <a:p>
            <a:pPr algn="ctr"/>
            <a:endParaRPr lang="ru-RU" sz="4000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55776" y="1196752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4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142984"/>
            <a:ext cx="814393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люди относятся к одному биологическому виду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Homo Sapiens)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Каждая раса имеет индивидуальные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расовые признаки.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Расовые признаки складывались длительный период.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Представители различных рас проживают на отдельной территории, с различными климатическими условиями, повлиявшими на образование расовых признаков.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357422" y="285728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35729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b="1" dirty="0" smtClean="0"/>
          </a:p>
          <a:p>
            <a:pPr marL="514350" indent="-514350" algn="ctr"/>
            <a:endParaRPr lang="ru-RU" b="1" dirty="0" smtClean="0"/>
          </a:p>
          <a:p>
            <a:pPr marL="514350" indent="-514350" algn="ctr"/>
            <a:endParaRPr lang="ru-RU" dirty="0" smtClean="0"/>
          </a:p>
          <a:p>
            <a:pPr marL="514350" indent="-514350"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788014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Человеческая раса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группа людей, относящееся к одному биологическому виду, а значит имеющих общее происхождение, проживающих на одной территории с определенными климатическими условиями, которые в течении длительного времени повлияли на формирование определенных расовых признаков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057233"/>
            <a:ext cx="8712968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Человеческая раса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исторически сложившаяся группа людей, объединенных общностью происхождения, территорией проживания, со сходными расовыми признаками, сложившимися под действием климатических условий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785794"/>
            <a:ext cx="39244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Смешанные расы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14282" y="1500174"/>
            <a:ext cx="864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Самыми известными являются метисы, мулаты, самбо </a:t>
            </a:r>
            <a:endParaRPr lang="ru-RU" sz="28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282" y="2285992"/>
            <a:ext cx="1943101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Индейцы</a:t>
            </a:r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0" y="3571876"/>
            <a:ext cx="2428860" cy="6477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Европейцы</a:t>
            </a:r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214762" y="4957011"/>
            <a:ext cx="2228853" cy="642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Индейцы</a:t>
            </a:r>
          </a:p>
        </p:txBody>
      </p:sp>
      <p:sp>
        <p:nvSpPr>
          <p:cNvPr id="20488" name="AutoShape 19"/>
          <p:cNvSpPr>
            <a:spLocks noChangeArrowheads="1"/>
          </p:cNvSpPr>
          <p:nvPr/>
        </p:nvSpPr>
        <p:spPr bwMode="auto">
          <a:xfrm>
            <a:off x="2357422" y="2285992"/>
            <a:ext cx="642942" cy="642938"/>
          </a:xfrm>
          <a:prstGeom prst="plus">
            <a:avLst>
              <a:gd name="adj" fmla="val 3661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19"/>
          <p:cNvSpPr>
            <a:spLocks noChangeArrowheads="1"/>
          </p:cNvSpPr>
          <p:nvPr/>
        </p:nvSpPr>
        <p:spPr bwMode="auto">
          <a:xfrm>
            <a:off x="2483318" y="5000636"/>
            <a:ext cx="659918" cy="642938"/>
          </a:xfrm>
          <a:prstGeom prst="plus">
            <a:avLst>
              <a:gd name="adj" fmla="val 396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9"/>
          <p:cNvSpPr>
            <a:spLocks noChangeArrowheads="1"/>
          </p:cNvSpPr>
          <p:nvPr/>
        </p:nvSpPr>
        <p:spPr bwMode="auto">
          <a:xfrm>
            <a:off x="2500298" y="3571876"/>
            <a:ext cx="642938" cy="642938"/>
          </a:xfrm>
          <a:prstGeom prst="plus">
            <a:avLst>
              <a:gd name="adj" fmla="val 351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3286116" y="2285992"/>
            <a:ext cx="2286016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Европейцы</a:t>
            </a:r>
          </a:p>
        </p:txBody>
      </p:sp>
      <p:sp>
        <p:nvSpPr>
          <p:cNvPr id="20492" name="Rectangle 6"/>
          <p:cNvSpPr>
            <a:spLocks noChangeArrowheads="1"/>
          </p:cNvSpPr>
          <p:nvPr/>
        </p:nvSpPr>
        <p:spPr bwMode="auto">
          <a:xfrm>
            <a:off x="3214678" y="3429000"/>
            <a:ext cx="2928958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Экваториальные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народы</a:t>
            </a:r>
          </a:p>
        </p:txBody>
      </p:sp>
      <p:sp>
        <p:nvSpPr>
          <p:cNvPr id="20493" name="Rectangle 6"/>
          <p:cNvSpPr>
            <a:spLocks noChangeArrowheads="1"/>
          </p:cNvSpPr>
          <p:nvPr/>
        </p:nvSpPr>
        <p:spPr bwMode="auto">
          <a:xfrm>
            <a:off x="3286116" y="4857760"/>
            <a:ext cx="2928926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Экваториальные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народы</a:t>
            </a:r>
          </a:p>
        </p:txBody>
      </p:sp>
      <p:sp>
        <p:nvSpPr>
          <p:cNvPr id="20494" name="AutoShape 23"/>
          <p:cNvSpPr>
            <a:spLocks noChangeArrowheads="1"/>
          </p:cNvSpPr>
          <p:nvPr/>
        </p:nvSpPr>
        <p:spPr bwMode="auto">
          <a:xfrm>
            <a:off x="5857884" y="2357430"/>
            <a:ext cx="5000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23"/>
          <p:cNvSpPr>
            <a:spLocks noChangeArrowheads="1"/>
          </p:cNvSpPr>
          <p:nvPr/>
        </p:nvSpPr>
        <p:spPr bwMode="auto">
          <a:xfrm>
            <a:off x="6215074" y="3571876"/>
            <a:ext cx="5000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23"/>
          <p:cNvSpPr>
            <a:spLocks noChangeArrowheads="1"/>
          </p:cNvSpPr>
          <p:nvPr/>
        </p:nvSpPr>
        <p:spPr bwMode="auto">
          <a:xfrm>
            <a:off x="6286512" y="5072074"/>
            <a:ext cx="5000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Rectangle 8"/>
          <p:cNvSpPr>
            <a:spLocks noChangeArrowheads="1"/>
          </p:cNvSpPr>
          <p:nvPr/>
        </p:nvSpPr>
        <p:spPr bwMode="auto">
          <a:xfrm>
            <a:off x="6786578" y="2214554"/>
            <a:ext cx="2126610" cy="6640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</a:rPr>
              <a:t>етисы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8" name="Rectangle 11"/>
          <p:cNvSpPr>
            <a:spLocks noChangeArrowheads="1"/>
          </p:cNvSpPr>
          <p:nvPr/>
        </p:nvSpPr>
        <p:spPr bwMode="auto">
          <a:xfrm>
            <a:off x="6786578" y="3500438"/>
            <a:ext cx="2214546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</a:rPr>
              <a:t>улаты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929454" y="4929198"/>
            <a:ext cx="200026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</a:rPr>
              <a:t>С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</a:rPr>
              <a:t>амбо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512" y="2204864"/>
            <a:ext cx="8784976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доказать единство человечества при таком разнообразии людей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88640"/>
            <a:ext cx="54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расы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90829"/>
          <a:ext cx="9144000" cy="625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0"/>
                <a:gridCol w="3857620"/>
              </a:tblGrid>
              <a:tr h="5549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Европеоидная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97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Промежуточные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1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Альпийская </a:t>
                      </a:r>
                    </a:p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Среднеевропейская </a:t>
                      </a:r>
                    </a:p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Восточноевропейская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Средиземноморская </a:t>
                      </a:r>
                    </a:p>
                    <a:p>
                      <a:pPr lvl="1"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Индо-афганская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Балкано-кавказская </a:t>
                      </a:r>
                    </a:p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Переднеазиатская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арменоидная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lvl="1"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Памиро-ферганская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1475656" cy="176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31" y="4628317"/>
            <a:ext cx="1357322" cy="19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s008.radikal.ru/i304/1103/80/7360d697b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9699" y="2830275"/>
            <a:ext cx="1718816" cy="1728192"/>
          </a:xfrm>
          <a:prstGeom prst="rect">
            <a:avLst/>
          </a:prstGeom>
          <a:noFill/>
        </p:spPr>
      </p:pic>
      <p:pic>
        <p:nvPicPr>
          <p:cNvPr id="54274" name="Picture 2" descr="http://www.xn--90aeobaarlnb3f3fe.xn--p1ai/_ld/1/48752145.jpg"/>
          <p:cNvPicPr>
            <a:picLocks noChangeAspect="1" noChangeArrowheads="1"/>
          </p:cNvPicPr>
          <p:nvPr/>
        </p:nvPicPr>
        <p:blipFill>
          <a:blip r:embed="rId5" cstate="print"/>
          <a:srcRect r="36891"/>
          <a:stretch>
            <a:fillRect/>
          </a:stretch>
        </p:blipFill>
        <p:spPr bwMode="auto">
          <a:xfrm>
            <a:off x="3786182" y="2500306"/>
            <a:ext cx="1440160" cy="1741711"/>
          </a:xfrm>
          <a:prstGeom prst="rect">
            <a:avLst/>
          </a:prstGeom>
          <a:noFill/>
        </p:spPr>
      </p:pic>
      <p:pic>
        <p:nvPicPr>
          <p:cNvPr id="10" name="Picture 8" descr="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2946" y="4942717"/>
            <a:ext cx="1357322" cy="195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C:\Users\Светочка\Pictures\1194769674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7681" y="4665254"/>
            <a:ext cx="144017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56"/>
          <a:ext cx="9144000" cy="614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2"/>
                <a:gridCol w="4286248"/>
              </a:tblGrid>
              <a:tr h="5526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Монголоидная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6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Промежуточные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</a:rPr>
                        <a:t>Азиатская ветвь монголоидных рас</a:t>
                      </a:r>
                      <a:r>
                        <a:rPr lang="ru-RU" sz="2400" dirty="0" smtClean="0">
                          <a:latin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defTabSz="912813" eaLnBrk="1" hangingPunct="1"/>
                      <a:r>
                        <a:rPr lang="ru-RU" sz="2400" dirty="0" smtClean="0">
                          <a:latin typeface="Times New Roman" pitchFamily="18" charset="0"/>
                        </a:rPr>
                        <a:t>Континентальные монголоиды </a:t>
                      </a:r>
                    </a:p>
                    <a:p>
                      <a:pPr lvl="1" defTabSz="912813" eaLnBrk="1" hangingPunct="1"/>
                      <a:r>
                        <a:rPr lang="ru-RU" sz="2400" dirty="0" smtClean="0">
                          <a:latin typeface="Times New Roman" pitchFamily="18" charset="0"/>
                        </a:rPr>
                        <a:t>Арктическая раса </a:t>
                      </a:r>
                    </a:p>
                    <a:p>
                      <a:pPr lvl="1" defTabSz="912813" eaLnBrk="1" hangingPunct="1"/>
                      <a:r>
                        <a:rPr lang="ru-RU" sz="2400" dirty="0" smtClean="0">
                          <a:latin typeface="Times New Roman" pitchFamily="18" charset="0"/>
                        </a:rPr>
                        <a:t>Тихоокеанские монголоиды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309">
                <a:tc>
                  <a:txBody>
                    <a:bodyPr/>
                    <a:lstStyle/>
                    <a:p>
                      <a:pPr defTabSz="912813" eaLnBrk="1" hangingPunct="1"/>
                      <a:r>
                        <a:rPr lang="ru-RU" sz="2400" b="1" dirty="0" smtClean="0">
                          <a:latin typeface="Times New Roman" pitchFamily="18" charset="0"/>
                        </a:rPr>
                        <a:t>Американские расы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7" descr="as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97" y="2471286"/>
            <a:ext cx="1368152" cy="20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10e3f1480021972c435c0cd7dcdcad7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116" y="4709320"/>
            <a:ext cx="17281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romagn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129" y="4778040"/>
            <a:ext cx="23634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азиат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3119" y="2707856"/>
            <a:ext cx="1389245" cy="1852543"/>
          </a:xfrm>
          <a:prstGeom prst="rect">
            <a:avLst/>
          </a:prstGeom>
        </p:spPr>
      </p:pic>
      <p:pic>
        <p:nvPicPr>
          <p:cNvPr id="57346" name="Picture 2" descr="C:\Users\Светочка\Pictures\itelmeni_36_2.jpg"/>
          <p:cNvPicPr>
            <a:picLocks noChangeAspect="1" noChangeArrowheads="1"/>
          </p:cNvPicPr>
          <p:nvPr/>
        </p:nvPicPr>
        <p:blipFill>
          <a:blip r:embed="rId6" cstate="print"/>
          <a:srcRect l="6508" t="9713" r="37091"/>
          <a:stretch>
            <a:fillRect/>
          </a:stretch>
        </p:blipFill>
        <p:spPr bwMode="auto">
          <a:xfrm>
            <a:off x="3083985" y="2454442"/>
            <a:ext cx="1790314" cy="2080245"/>
          </a:xfrm>
          <a:prstGeom prst="rect">
            <a:avLst/>
          </a:prstGeom>
          <a:noFill/>
        </p:spPr>
      </p:pic>
      <p:pic>
        <p:nvPicPr>
          <p:cNvPr id="57347" name="Picture 3" descr="C:\Users\Светочка\Pictures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9221" y="4814134"/>
            <a:ext cx="2761388" cy="19168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57356" y="142852"/>
            <a:ext cx="54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расы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15124" cy="608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68"/>
                <a:gridCol w="3839756"/>
              </a:tblGrid>
              <a:tr h="58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Экваториальная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12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Промежуточные формы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8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Австралоидные (океанические) расы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Веддоиды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Австралийцы </a:t>
                      </a:r>
                    </a:p>
                    <a:p>
                      <a:pPr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Айны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Папуасы и меланезийцы </a:t>
                      </a:r>
                    </a:p>
                    <a:p>
                      <a:pPr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Негритосы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Негроидные (африканские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расы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Негры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defTabSz="912813" eaLnBrk="1" hangingPunct="1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Негрилли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(пигмеи) </a:t>
                      </a:r>
                    </a:p>
                    <a:p>
                      <a:pPr algn="ctr" defTabSz="912813" eaLnBrk="1" hangingPunct="1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Бушмены и готтентоты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3" y="2825159"/>
            <a:ext cx="2083502" cy="160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614" y="2946681"/>
            <a:ext cx="2258341" cy="150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 b="59187"/>
          <a:stretch>
            <a:fillRect/>
          </a:stretch>
        </p:blipFill>
        <p:spPr bwMode="auto">
          <a:xfrm>
            <a:off x="101421" y="5393554"/>
            <a:ext cx="2260162" cy="1427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Эфиопия. Племя Мурзи (22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692" y="4910863"/>
            <a:ext cx="1258113" cy="19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28794" y="142852"/>
            <a:ext cx="54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расы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214422"/>
            <a:ext cx="8358246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Расизм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совокупность воззрений о физической и умственной неравноценности человеческих рас, нации и о решающем влиянии расовых различий на историю и культуру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Расовая дискриминация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представление о неполноценности, физической или умственной, отдельно взятой расы или этнической группы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200024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5150376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Равенство Рас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457575" cy="4762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51920" y="1124744"/>
            <a:ext cx="504056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Н. Миклухо-Маклай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(1846-1888)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276872"/>
            <a:ext cx="4789766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Основываясь на результатах своих антропологических и этнографических исследований, Миклухо-Маклай отстаивал идею о видовом единстве и взаимном родстве человеческих рас.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Изучив жизнь островитян, он пришел к выводу, что эти народы в той же степени способны к умственному развитию, как и любой другой народ на Земле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512" y="2204864"/>
            <a:ext cx="8784976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доказать единство человечества при таком разнообразии людей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2214554"/>
            <a:ext cx="700092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3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1-а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2-в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3-б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4-в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5-а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6-б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7-в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8-б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9-а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85984" y="1071546"/>
            <a:ext cx="4392488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1547664" y="188640"/>
            <a:ext cx="6358552" cy="7647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 соответствие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pe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2304256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fra5.gif"/>
          <p:cNvPicPr>
            <a:picLocks noChangeAspect="1"/>
          </p:cNvPicPr>
          <p:nvPr/>
        </p:nvPicPr>
        <p:blipFill>
          <a:blip r:embed="rId3" cstate="print"/>
          <a:srcRect t="966" r="1429"/>
          <a:stretch>
            <a:fillRect/>
          </a:stretch>
        </p:blipFill>
        <p:spPr>
          <a:xfrm>
            <a:off x="6228184" y="4581128"/>
            <a:ext cx="2448272" cy="1844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int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653136"/>
            <a:ext cx="2448271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51520" y="1052736"/>
            <a:ext cx="2534530" cy="52322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Европеоидная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240" y="1071546"/>
            <a:ext cx="2582028" cy="52322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Монголоидная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60" y="1071546"/>
            <a:ext cx="3000364" cy="52322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Экваториальная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C:\Users\Светочка\Pictures\itelmeni_36_2.jpg"/>
          <p:cNvPicPr>
            <a:picLocks noChangeAspect="1" noChangeArrowheads="1"/>
          </p:cNvPicPr>
          <p:nvPr/>
        </p:nvPicPr>
        <p:blipFill>
          <a:blip r:embed="rId5" cstate="print"/>
          <a:srcRect r="18343"/>
          <a:stretch>
            <a:fillRect/>
          </a:stretch>
        </p:blipFill>
        <p:spPr bwMode="auto">
          <a:xfrm>
            <a:off x="3131840" y="4581128"/>
            <a:ext cx="2232248" cy="183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caf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2448271" cy="183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7" cstate="print"/>
          <a:srcRect l="15572" b="59187"/>
          <a:stretch>
            <a:fillRect/>
          </a:stretch>
        </p:blipFill>
        <p:spPr bwMode="auto">
          <a:xfrm>
            <a:off x="6300192" y="4581128"/>
            <a:ext cx="2432044" cy="181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peo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509120"/>
            <a:ext cx="1908034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41" descr="rac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509120"/>
            <a:ext cx="1712313" cy="190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 descr="http://www.xn--90aeobaarlnb3f3fe.xn--p1ai/_ld/1/48752145.jpg"/>
          <p:cNvPicPr>
            <a:picLocks noChangeAspect="1" noChangeArrowheads="1"/>
          </p:cNvPicPr>
          <p:nvPr/>
        </p:nvPicPr>
        <p:blipFill>
          <a:blip r:embed="rId10" cstate="print"/>
          <a:srcRect r="37487"/>
          <a:stretch>
            <a:fillRect/>
          </a:stretch>
        </p:blipFill>
        <p:spPr bwMode="auto">
          <a:xfrm>
            <a:off x="4283968" y="4509120"/>
            <a:ext cx="1596282" cy="1948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8" descr="Эфиопия. Племя Мурзи (22 фото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437112"/>
            <a:ext cx="136815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5" descr="C:\Users\Светочка\Pictures\1194769674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4437112"/>
            <a:ext cx="1440172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15977 L -0.00781 -0.421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4936 L 0.0158 -0.427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16578 L -0.65365 -0.396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3896 L 0.67726 -0.390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13641 L 0.03542 -0.406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2971 L -0.00694 -0.39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9762 L 0.02951 -0.391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1792 L 0.15052 -0.411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12347 L -0.41007 -0.41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11537 L 0.09844 -0.3986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14035 L -0.7559 -0.397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86248" y="307181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55776" y="1196752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по уроку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000240"/>
            <a:ext cx="8358246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Современное человечество представляет собой единый биологический вид, расы которого объединены одинаковым уровнем физического и психического развития.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1546"/>
            <a:ext cx="4643438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Дюма в романе показал давно: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«Один за всех и все за одного!»,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Дартатьян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Арамис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Земле все в это время родились.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значит вместе мы – одна семья.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отвечаем друг за друга ты и 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одним беда – другие все в ответе!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Такой Канон царит на этом Свете.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052736"/>
            <a:ext cx="4499992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сознательней живите.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Соседу, брату, другу помогите.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вместе мы – Единый организм.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вспылил – случился катаклизм!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этом вас прошу не забывать.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вместе испытаем благодать,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сможем навсегда переродиться.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Единству надо каждому стремиться!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                                   Е. Панкратова</a:t>
            </a:r>
          </a:p>
          <a:p>
            <a:endParaRPr lang="ru-RU" dirty="0"/>
          </a:p>
        </p:txBody>
      </p:sp>
      <p:pic>
        <p:nvPicPr>
          <p:cNvPr id="5" name="Picture 4" descr="дети1"/>
          <p:cNvPicPr>
            <a:picLocks noChangeAspect="1" noChangeArrowheads="1"/>
          </p:cNvPicPr>
          <p:nvPr/>
        </p:nvPicPr>
        <p:blipFill>
          <a:blip r:embed="rId2" cstate="print"/>
          <a:srcRect t="25736"/>
          <a:stretch>
            <a:fillRect/>
          </a:stretch>
        </p:blipFill>
        <p:spPr bwMode="auto">
          <a:xfrm>
            <a:off x="1496553" y="3825369"/>
            <a:ext cx="5749052" cy="2995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nt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052736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eo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52736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af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eo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149080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we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221088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 b="51312"/>
          <a:stretch>
            <a:fillRect/>
          </a:stretch>
        </p:blipFill>
        <p:spPr bwMode="auto">
          <a:xfrm>
            <a:off x="179512" y="1052736"/>
            <a:ext cx="9144000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 t="51195"/>
          <a:stretch>
            <a:fillRect/>
          </a:stretch>
        </p:blipFill>
        <p:spPr bwMode="auto">
          <a:xfrm>
            <a:off x="0" y="4077072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357158" y="1142984"/>
            <a:ext cx="8286808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514350" lvl="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Параграф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учить материал в тетради.</a:t>
            </a:r>
          </a:p>
          <a:p>
            <a:pPr marL="514350" lvl="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вспомните и запишите литературных героев, которые относятся к разным расам.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Закончите строчки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на Земле предостаточно рас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Просто цветная палитра.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Пользуясь учебником, атласом и таблицей в тетради нанесите на контурную карту стр. 20-21 районы распространения человеческих рас.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71670" y="357166"/>
            <a:ext cx="4392488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512" y="2132856"/>
            <a:ext cx="8784976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Расовые признаки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внешние признаки, по которым одна группа отличается от другой 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857375" y="150018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052736"/>
            <a:ext cx="6572296" cy="1590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Гипотезы происхождения человека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85920" y="2643181"/>
            <a:ext cx="857254" cy="785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57554" y="3786190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781530" y="2719668"/>
            <a:ext cx="687159" cy="534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42844" y="3429000"/>
            <a:ext cx="3500462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Научная (эволюционная)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28926" y="4929198"/>
            <a:ext cx="3286148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Паранаучная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(космическая)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3504" y="3356992"/>
            <a:ext cx="3720476" cy="1429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Божественная (мифы, легенды, библия)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arles Darwin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449497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51920" y="1196752"/>
            <a:ext cx="4968552" cy="5139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Чарльз Дарвин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(12.02.1809-19.04.1882)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английский натуралист и путешественник, одним из первых пришел к выводу и обосновал идею о том, что все виды живых организмов эволюционируют во времени от общих предков.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доказал что 30-40 тыс. лет назад в Африке и Юго-западной Азии возник современный биологический вид – человек разумный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857375" y="150018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52736"/>
            <a:ext cx="76817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Путешествие в глубь веков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446449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Антропогония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наука о многообразии мифов о происхождении человека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060848"/>
            <a:ext cx="424847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Антропология –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наука о происхождении и эволюции человека</a:t>
            </a:r>
          </a:p>
          <a:p>
            <a:pPr>
              <a:defRPr/>
            </a:pP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abiens-abi.ru/wp-content/uploads/2014/03/humans-300x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4089802"/>
            <a:ext cx="4689326" cy="2735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11560" y="2113112"/>
            <a:ext cx="7887221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люди относятся к одному биологическому виду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Человек разумный. </a:t>
            </a:r>
          </a:p>
          <a:p>
            <a:pPr algn="just"/>
            <a:endParaRPr lang="ru-RU" sz="4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55776" y="1196752"/>
            <a:ext cx="3816424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43808" y="1052736"/>
            <a:ext cx="314327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Расы</a:t>
            </a:r>
          </a:p>
          <a:p>
            <a:pPr algn="ctr"/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143108" y="1928802"/>
            <a:ext cx="77541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928926" y="2428868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072066" y="364331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643182"/>
            <a:ext cx="28488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Европеоидная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4429132"/>
            <a:ext cx="241604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Негроидная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786578" y="2857496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72166" y="3571876"/>
            <a:ext cx="30718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Австралоидная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7" name="Picture 43" descr="rac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338" y="4357694"/>
            <a:ext cx="1834662" cy="2040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714348" y="214290"/>
            <a:ext cx="76817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Путешествие в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пространстве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2643182"/>
            <a:ext cx="34070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Экваториальная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5464975" y="196452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2" name="Рисунок 41" descr="pop2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3286124"/>
            <a:ext cx="2476517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pop1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1785918" y="4143380"/>
            <a:ext cx="255392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000232" y="3500438"/>
            <a:ext cx="29320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Монголоидная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pop3.gif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572000" y="5000612"/>
            <a:ext cx="2495857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2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4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4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4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8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8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8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8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9" grpId="0" animBg="1"/>
      <p:bldP spid="34" grpId="0" animBg="1"/>
      <p:bldP spid="25" grpId="0" animBg="1"/>
      <p:bldP spid="1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971</Words>
  <Application>Microsoft Office PowerPoint</Application>
  <PresentationFormat>Экран (4:3)</PresentationFormat>
  <Paragraphs>217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Prolet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Scholl</dc:creator>
  <cp:lastModifiedBy>Светочка</cp:lastModifiedBy>
  <cp:revision>277</cp:revision>
  <dcterms:created xsi:type="dcterms:W3CDTF">2012-04-24T05:43:10Z</dcterms:created>
  <dcterms:modified xsi:type="dcterms:W3CDTF">2015-05-03T17:22:29Z</dcterms:modified>
</cp:coreProperties>
</file>