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9" r:id="rId3"/>
    <p:sldId id="257" r:id="rId4"/>
    <p:sldId id="265" r:id="rId5"/>
    <p:sldId id="258" r:id="rId6"/>
    <p:sldId id="267" r:id="rId7"/>
    <p:sldId id="268" r:id="rId8"/>
    <p:sldId id="270" r:id="rId9"/>
    <p:sldId id="286" r:id="rId10"/>
    <p:sldId id="288" r:id="rId11"/>
    <p:sldId id="276" r:id="rId12"/>
    <p:sldId id="279" r:id="rId13"/>
    <p:sldId id="263" r:id="rId14"/>
    <p:sldId id="282" r:id="rId15"/>
    <p:sldId id="306" r:id="rId16"/>
    <p:sldId id="307" r:id="rId17"/>
    <p:sldId id="308" r:id="rId18"/>
    <p:sldId id="299" r:id="rId19"/>
    <p:sldId id="290" r:id="rId20"/>
    <p:sldId id="284" r:id="rId21"/>
    <p:sldId id="291" r:id="rId22"/>
    <p:sldId id="295" r:id="rId23"/>
    <p:sldId id="294" r:id="rId24"/>
    <p:sldId id="298" r:id="rId25"/>
    <p:sldId id="300" r:id="rId26"/>
    <p:sldId id="305" r:id="rId27"/>
    <p:sldId id="30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D610BE-81C5-4631-931F-76E0CB1B3A81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21A388-0BDB-4704-9C58-541460A18583}">
      <dgm:prSet phldrT="[Текст]"/>
      <dgm:spPr/>
      <dgm:t>
        <a:bodyPr/>
        <a:lstStyle/>
        <a:p>
          <a:pPr algn="l"/>
          <a:r>
            <a:rPr lang="ru-RU" dirty="0" smtClean="0"/>
            <a:t>Различия</a:t>
          </a:r>
          <a:endParaRPr lang="ru-RU" dirty="0"/>
        </a:p>
      </dgm:t>
    </dgm:pt>
    <dgm:pt modelId="{CCB057FF-37D1-4E0C-B1B0-D7EBD558F824}" type="parTrans" cxnId="{F1AF22CA-FD8C-4F0A-87C5-C08D7F2365F6}">
      <dgm:prSet/>
      <dgm:spPr/>
      <dgm:t>
        <a:bodyPr/>
        <a:lstStyle/>
        <a:p>
          <a:endParaRPr lang="ru-RU"/>
        </a:p>
      </dgm:t>
    </dgm:pt>
    <dgm:pt modelId="{BF4D26A8-5D1A-402D-B78F-CEF389288109}" type="sibTrans" cxnId="{F1AF22CA-FD8C-4F0A-87C5-C08D7F2365F6}">
      <dgm:prSet/>
      <dgm:spPr/>
      <dgm:t>
        <a:bodyPr/>
        <a:lstStyle/>
        <a:p>
          <a:endParaRPr lang="ru-RU"/>
        </a:p>
      </dgm:t>
    </dgm:pt>
    <dgm:pt modelId="{EE0D4C56-3C4F-4F88-9F1B-F46E12DBE2D8}">
      <dgm:prSet phldrT="[Текст]"/>
      <dgm:spPr/>
      <dgm:t>
        <a:bodyPr/>
        <a:lstStyle/>
        <a:p>
          <a:r>
            <a:rPr lang="ru-RU" dirty="0" smtClean="0"/>
            <a:t>Различия</a:t>
          </a:r>
          <a:endParaRPr lang="ru-RU" dirty="0"/>
        </a:p>
      </dgm:t>
    </dgm:pt>
    <dgm:pt modelId="{C8780E24-BB8D-4811-848B-F124EB9E6DC0}" type="parTrans" cxnId="{63F1BF85-064B-475B-B579-A6BCE4560A20}">
      <dgm:prSet/>
      <dgm:spPr/>
      <dgm:t>
        <a:bodyPr/>
        <a:lstStyle/>
        <a:p>
          <a:endParaRPr lang="ru-RU"/>
        </a:p>
      </dgm:t>
    </dgm:pt>
    <dgm:pt modelId="{0915F5A3-CF1C-479B-817A-F2F328BB1D23}" type="sibTrans" cxnId="{63F1BF85-064B-475B-B579-A6BCE4560A20}">
      <dgm:prSet/>
      <dgm:spPr/>
      <dgm:t>
        <a:bodyPr/>
        <a:lstStyle/>
        <a:p>
          <a:endParaRPr lang="ru-RU"/>
        </a:p>
      </dgm:t>
    </dgm:pt>
    <dgm:pt modelId="{2F316A2D-9D4F-4F6A-AF0F-4B5692CCCBD4}" type="pres">
      <dgm:prSet presAssocID="{9DD610BE-81C5-4631-931F-76E0CB1B3A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BF6CEA-46EE-493E-98D4-761E74F43DFF}" type="pres">
      <dgm:prSet presAssocID="{8121A388-0BDB-4704-9C58-541460A18583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003A6-789C-4237-A8EA-A3E233CE1ECE}" type="pres">
      <dgm:prSet presAssocID="{BF4D26A8-5D1A-402D-B78F-CEF389288109}" presName="space" presStyleCnt="0"/>
      <dgm:spPr/>
    </dgm:pt>
    <dgm:pt modelId="{D3652E26-A8C9-41B1-A43E-AC03BAF85C21}" type="pres">
      <dgm:prSet presAssocID="{EE0D4C56-3C4F-4F88-9F1B-F46E12DBE2D8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627AF0-AD1E-4ACB-904C-764567CEB45E}" type="presOf" srcId="{8121A388-0BDB-4704-9C58-541460A18583}" destId="{5BBF6CEA-46EE-493E-98D4-761E74F43DFF}" srcOrd="0" destOrd="0" presId="urn:microsoft.com/office/officeart/2005/8/layout/venn3"/>
    <dgm:cxn modelId="{FD2497D5-7BBA-47A2-8B72-E85394223DE1}" type="presOf" srcId="{9DD610BE-81C5-4631-931F-76E0CB1B3A81}" destId="{2F316A2D-9D4F-4F6A-AF0F-4B5692CCCBD4}" srcOrd="0" destOrd="0" presId="urn:microsoft.com/office/officeart/2005/8/layout/venn3"/>
    <dgm:cxn modelId="{63F1BF85-064B-475B-B579-A6BCE4560A20}" srcId="{9DD610BE-81C5-4631-931F-76E0CB1B3A81}" destId="{EE0D4C56-3C4F-4F88-9F1B-F46E12DBE2D8}" srcOrd="1" destOrd="0" parTransId="{C8780E24-BB8D-4811-848B-F124EB9E6DC0}" sibTransId="{0915F5A3-CF1C-479B-817A-F2F328BB1D23}"/>
    <dgm:cxn modelId="{B1F8F0F7-04A3-4C60-9486-749D43D938A9}" type="presOf" srcId="{EE0D4C56-3C4F-4F88-9F1B-F46E12DBE2D8}" destId="{D3652E26-A8C9-41B1-A43E-AC03BAF85C21}" srcOrd="0" destOrd="0" presId="urn:microsoft.com/office/officeart/2005/8/layout/venn3"/>
    <dgm:cxn modelId="{F1AF22CA-FD8C-4F0A-87C5-C08D7F2365F6}" srcId="{9DD610BE-81C5-4631-931F-76E0CB1B3A81}" destId="{8121A388-0BDB-4704-9C58-541460A18583}" srcOrd="0" destOrd="0" parTransId="{CCB057FF-37D1-4E0C-B1B0-D7EBD558F824}" sibTransId="{BF4D26A8-5D1A-402D-B78F-CEF389288109}"/>
    <dgm:cxn modelId="{2B24EC94-DEE0-47F6-B24D-3966CD70746B}" type="presParOf" srcId="{2F316A2D-9D4F-4F6A-AF0F-4B5692CCCBD4}" destId="{5BBF6CEA-46EE-493E-98D4-761E74F43DFF}" srcOrd="0" destOrd="0" presId="urn:microsoft.com/office/officeart/2005/8/layout/venn3"/>
    <dgm:cxn modelId="{0923CC7D-E2AE-4878-B9A9-27771A9137CD}" type="presParOf" srcId="{2F316A2D-9D4F-4F6A-AF0F-4B5692CCCBD4}" destId="{535003A6-789C-4237-A8EA-A3E233CE1ECE}" srcOrd="1" destOrd="0" presId="urn:microsoft.com/office/officeart/2005/8/layout/venn3"/>
    <dgm:cxn modelId="{5DC6BA30-1AFC-4020-909E-EF2AC83BE2AD}" type="presParOf" srcId="{2F316A2D-9D4F-4F6A-AF0F-4B5692CCCBD4}" destId="{D3652E26-A8C9-41B1-A43E-AC03BAF85C21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E99345-A7CA-482C-A780-6E9D84423DC1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AFF9CC-6171-4DCC-9559-7936FCDE7C9B}">
      <dgm:prSet phldrT="[Текст]"/>
      <dgm:spPr/>
      <dgm:t>
        <a:bodyPr/>
        <a:lstStyle/>
        <a:p>
          <a:r>
            <a:rPr lang="ru-RU" b="1" baseline="0" dirty="0" smtClean="0">
              <a:solidFill>
                <a:schemeClr val="tx1"/>
              </a:solidFill>
            </a:rPr>
            <a:t>Географическая оболочка</a:t>
          </a:r>
          <a:endParaRPr lang="ru-RU" b="1" baseline="0" dirty="0">
            <a:solidFill>
              <a:schemeClr val="tx1"/>
            </a:solidFill>
          </a:endParaRPr>
        </a:p>
      </dgm:t>
    </dgm:pt>
    <dgm:pt modelId="{BA305A03-D988-4F19-A7E9-79FEA4EB5570}" type="parTrans" cxnId="{4E7A01A7-38C1-4246-A4FA-BD284F4FF7DF}">
      <dgm:prSet/>
      <dgm:spPr/>
      <dgm:t>
        <a:bodyPr/>
        <a:lstStyle/>
        <a:p>
          <a:endParaRPr lang="ru-RU"/>
        </a:p>
      </dgm:t>
    </dgm:pt>
    <dgm:pt modelId="{B394EDFA-5C2D-4362-AEA1-8A5F3F23787B}" type="sibTrans" cxnId="{4E7A01A7-38C1-4246-A4FA-BD284F4FF7DF}">
      <dgm:prSet/>
      <dgm:spPr/>
      <dgm:t>
        <a:bodyPr/>
        <a:lstStyle/>
        <a:p>
          <a:endParaRPr lang="ru-RU"/>
        </a:p>
      </dgm:t>
    </dgm:pt>
    <dgm:pt modelId="{AA98D025-859E-476D-8C15-E71C692E7A19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b="1" baseline="0" dirty="0" smtClean="0">
              <a:solidFill>
                <a:schemeClr val="tx1"/>
              </a:solidFill>
            </a:rPr>
            <a:t>Окружающая среда</a:t>
          </a:r>
          <a:endParaRPr lang="ru-RU" b="1" baseline="0" dirty="0">
            <a:solidFill>
              <a:schemeClr val="tx1"/>
            </a:solidFill>
          </a:endParaRPr>
        </a:p>
      </dgm:t>
    </dgm:pt>
    <dgm:pt modelId="{D41F771B-2CCF-49AF-B01B-642CA0398B6F}" type="parTrans" cxnId="{FDED7F00-A341-429B-8178-BA25DEAE5125}">
      <dgm:prSet/>
      <dgm:spPr/>
      <dgm:t>
        <a:bodyPr/>
        <a:lstStyle/>
        <a:p>
          <a:endParaRPr lang="ru-RU"/>
        </a:p>
      </dgm:t>
    </dgm:pt>
    <dgm:pt modelId="{949403C2-513D-4523-BB06-DBB275149025}" type="sibTrans" cxnId="{FDED7F00-A341-429B-8178-BA25DEAE5125}">
      <dgm:prSet/>
      <dgm:spPr/>
      <dgm:t>
        <a:bodyPr/>
        <a:lstStyle/>
        <a:p>
          <a:endParaRPr lang="ru-RU"/>
        </a:p>
      </dgm:t>
    </dgm:pt>
    <dgm:pt modelId="{4E76A959-A547-42D2-BBC7-1292EC4BE52C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baseline="0" dirty="0" smtClean="0">
              <a:solidFill>
                <a:schemeClr val="tx1"/>
              </a:solidFill>
            </a:rPr>
            <a:t>Географическая среда</a:t>
          </a:r>
          <a:endParaRPr lang="ru-RU" b="1" baseline="0" dirty="0">
            <a:solidFill>
              <a:schemeClr val="tx1"/>
            </a:solidFill>
          </a:endParaRPr>
        </a:p>
      </dgm:t>
    </dgm:pt>
    <dgm:pt modelId="{C29F5D50-24F1-4742-850D-4BDB0908BF00}" type="parTrans" cxnId="{2C03D26E-67E3-433F-83BB-606EBD0CAD89}">
      <dgm:prSet/>
      <dgm:spPr/>
      <dgm:t>
        <a:bodyPr/>
        <a:lstStyle/>
        <a:p>
          <a:endParaRPr lang="ru-RU"/>
        </a:p>
      </dgm:t>
    </dgm:pt>
    <dgm:pt modelId="{16949F5B-CC55-41D0-B009-A0B86D654A23}" type="sibTrans" cxnId="{2C03D26E-67E3-433F-83BB-606EBD0CAD89}">
      <dgm:prSet/>
      <dgm:spPr/>
      <dgm:t>
        <a:bodyPr/>
        <a:lstStyle/>
        <a:p>
          <a:endParaRPr lang="ru-RU"/>
        </a:p>
      </dgm:t>
    </dgm:pt>
    <dgm:pt modelId="{EBC82AF3-28D3-46FD-B9B3-BFD28924B936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b="1" baseline="0" dirty="0" smtClean="0">
              <a:solidFill>
                <a:schemeClr val="tx1"/>
              </a:solidFill>
            </a:rPr>
            <a:t>Природный ландшафт</a:t>
          </a:r>
          <a:endParaRPr lang="ru-RU" b="1" baseline="0" dirty="0">
            <a:solidFill>
              <a:schemeClr val="tx1"/>
            </a:solidFill>
          </a:endParaRPr>
        </a:p>
      </dgm:t>
    </dgm:pt>
    <dgm:pt modelId="{7D56409F-1E34-48A5-AA65-75129E189002}" type="parTrans" cxnId="{5688276A-5C8F-443B-AF7F-4005E3A506D7}">
      <dgm:prSet/>
      <dgm:spPr/>
      <dgm:t>
        <a:bodyPr/>
        <a:lstStyle/>
        <a:p>
          <a:endParaRPr lang="ru-RU"/>
        </a:p>
      </dgm:t>
    </dgm:pt>
    <dgm:pt modelId="{BFAEC722-3EA0-4D1D-9984-BB6A6D0E78E1}" type="sibTrans" cxnId="{5688276A-5C8F-443B-AF7F-4005E3A506D7}">
      <dgm:prSet/>
      <dgm:spPr/>
      <dgm:t>
        <a:bodyPr/>
        <a:lstStyle/>
        <a:p>
          <a:endParaRPr lang="ru-RU"/>
        </a:p>
      </dgm:t>
    </dgm:pt>
    <dgm:pt modelId="{3D0D3C83-A3DB-4937-B2D7-A22D02FDB251}" type="pres">
      <dgm:prSet presAssocID="{69E99345-A7CA-482C-A780-6E9D84423DC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C387B2-584A-4924-A6A4-93834797ECF1}" type="pres">
      <dgm:prSet presAssocID="{69E99345-A7CA-482C-A780-6E9D84423DC1}" presName="comp1" presStyleCnt="0"/>
      <dgm:spPr/>
    </dgm:pt>
    <dgm:pt modelId="{D9CF16B7-8DDA-4CB8-8391-9CF37ADDD249}" type="pres">
      <dgm:prSet presAssocID="{69E99345-A7CA-482C-A780-6E9D84423DC1}" presName="circle1" presStyleLbl="node1" presStyleIdx="0" presStyleCnt="4"/>
      <dgm:spPr/>
      <dgm:t>
        <a:bodyPr/>
        <a:lstStyle/>
        <a:p>
          <a:endParaRPr lang="ru-RU"/>
        </a:p>
      </dgm:t>
    </dgm:pt>
    <dgm:pt modelId="{7ABCDC9F-187C-4B12-A07B-1884F1BCC805}" type="pres">
      <dgm:prSet presAssocID="{69E99345-A7CA-482C-A780-6E9D84423DC1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3D5AB-2743-44AF-AD76-E7E668C4705E}" type="pres">
      <dgm:prSet presAssocID="{69E99345-A7CA-482C-A780-6E9D84423DC1}" presName="comp2" presStyleCnt="0"/>
      <dgm:spPr/>
    </dgm:pt>
    <dgm:pt modelId="{169A23C3-BE62-4D51-BB8B-30886482203E}" type="pres">
      <dgm:prSet presAssocID="{69E99345-A7CA-482C-A780-6E9D84423DC1}" presName="circle2" presStyleLbl="node1" presStyleIdx="1" presStyleCnt="4" custLinFactNeighborX="1389" custLinFactNeighborY="0"/>
      <dgm:spPr/>
      <dgm:t>
        <a:bodyPr/>
        <a:lstStyle/>
        <a:p>
          <a:endParaRPr lang="ru-RU"/>
        </a:p>
      </dgm:t>
    </dgm:pt>
    <dgm:pt modelId="{256792B4-CDA7-4914-B110-7FCFD24A2E74}" type="pres">
      <dgm:prSet presAssocID="{69E99345-A7CA-482C-A780-6E9D84423DC1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634E8-B128-464B-8F24-CC96D1546E9B}" type="pres">
      <dgm:prSet presAssocID="{69E99345-A7CA-482C-A780-6E9D84423DC1}" presName="comp3" presStyleCnt="0"/>
      <dgm:spPr/>
    </dgm:pt>
    <dgm:pt modelId="{40E1A027-20B8-4D50-BDE9-AA7925E57CC0}" type="pres">
      <dgm:prSet presAssocID="{69E99345-A7CA-482C-A780-6E9D84423DC1}" presName="circle3" presStyleLbl="node1" presStyleIdx="2" presStyleCnt="4" custLinFactNeighborX="2751" custLinFactNeighborY="1901"/>
      <dgm:spPr/>
      <dgm:t>
        <a:bodyPr/>
        <a:lstStyle/>
        <a:p>
          <a:endParaRPr lang="ru-RU"/>
        </a:p>
      </dgm:t>
    </dgm:pt>
    <dgm:pt modelId="{FAEC5B9E-B85E-4D8F-81B6-46B3CE9E232A}" type="pres">
      <dgm:prSet presAssocID="{69E99345-A7CA-482C-A780-6E9D84423DC1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A080A-E5D0-4E2D-844C-75DE21339F08}" type="pres">
      <dgm:prSet presAssocID="{69E99345-A7CA-482C-A780-6E9D84423DC1}" presName="comp4" presStyleCnt="0"/>
      <dgm:spPr/>
    </dgm:pt>
    <dgm:pt modelId="{7A5E69EC-5BA4-4D5E-A0E3-E0868B172BDB}" type="pres">
      <dgm:prSet presAssocID="{69E99345-A7CA-482C-A780-6E9D84423DC1}" presName="circle4" presStyleLbl="node1" presStyleIdx="3" presStyleCnt="4"/>
      <dgm:spPr/>
      <dgm:t>
        <a:bodyPr/>
        <a:lstStyle/>
        <a:p>
          <a:endParaRPr lang="ru-RU"/>
        </a:p>
      </dgm:t>
    </dgm:pt>
    <dgm:pt modelId="{2D708F19-BB6F-417E-A655-DCE424F39A15}" type="pres">
      <dgm:prSet presAssocID="{69E99345-A7CA-482C-A780-6E9D84423DC1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03D26E-67E3-433F-83BB-606EBD0CAD89}" srcId="{69E99345-A7CA-482C-A780-6E9D84423DC1}" destId="{4E76A959-A547-42D2-BBC7-1292EC4BE52C}" srcOrd="2" destOrd="0" parTransId="{C29F5D50-24F1-4742-850D-4BDB0908BF00}" sibTransId="{16949F5B-CC55-41D0-B009-A0B86D654A23}"/>
    <dgm:cxn modelId="{C5EAC973-FF35-4B98-837A-565ED7C13EEE}" type="presOf" srcId="{AA98D025-859E-476D-8C15-E71C692E7A19}" destId="{256792B4-CDA7-4914-B110-7FCFD24A2E74}" srcOrd="1" destOrd="0" presId="urn:microsoft.com/office/officeart/2005/8/layout/venn2"/>
    <dgm:cxn modelId="{B95E4059-5203-4239-B88A-1A53A4D61A33}" type="presOf" srcId="{4E76A959-A547-42D2-BBC7-1292EC4BE52C}" destId="{40E1A027-20B8-4D50-BDE9-AA7925E57CC0}" srcOrd="0" destOrd="0" presId="urn:microsoft.com/office/officeart/2005/8/layout/venn2"/>
    <dgm:cxn modelId="{2E6C4C2F-3361-489C-AAB9-F69992DE47B0}" type="presOf" srcId="{69E99345-A7CA-482C-A780-6E9D84423DC1}" destId="{3D0D3C83-A3DB-4937-B2D7-A22D02FDB251}" srcOrd="0" destOrd="0" presId="urn:microsoft.com/office/officeart/2005/8/layout/venn2"/>
    <dgm:cxn modelId="{FDED7F00-A341-429B-8178-BA25DEAE5125}" srcId="{69E99345-A7CA-482C-A780-6E9D84423DC1}" destId="{AA98D025-859E-476D-8C15-E71C692E7A19}" srcOrd="1" destOrd="0" parTransId="{D41F771B-2CCF-49AF-B01B-642CA0398B6F}" sibTransId="{949403C2-513D-4523-BB06-DBB275149025}"/>
    <dgm:cxn modelId="{8CD83E39-E779-4218-BDF0-FD00C69F4C1F}" type="presOf" srcId="{EBC82AF3-28D3-46FD-B9B3-BFD28924B936}" destId="{2D708F19-BB6F-417E-A655-DCE424F39A15}" srcOrd="1" destOrd="0" presId="urn:microsoft.com/office/officeart/2005/8/layout/venn2"/>
    <dgm:cxn modelId="{F3C8057A-CAE3-4765-BCB5-EED3C8FE9537}" type="presOf" srcId="{6BAFF9CC-6171-4DCC-9559-7936FCDE7C9B}" destId="{D9CF16B7-8DDA-4CB8-8391-9CF37ADDD249}" srcOrd="0" destOrd="0" presId="urn:microsoft.com/office/officeart/2005/8/layout/venn2"/>
    <dgm:cxn modelId="{AD1D5FF6-895B-4C4C-9DAC-4316517F0327}" type="presOf" srcId="{4E76A959-A547-42D2-BBC7-1292EC4BE52C}" destId="{FAEC5B9E-B85E-4D8F-81B6-46B3CE9E232A}" srcOrd="1" destOrd="0" presId="urn:microsoft.com/office/officeart/2005/8/layout/venn2"/>
    <dgm:cxn modelId="{6FCC2033-4370-4B69-AEE3-47BDDD6B1DF1}" type="presOf" srcId="{AA98D025-859E-476D-8C15-E71C692E7A19}" destId="{169A23C3-BE62-4D51-BB8B-30886482203E}" srcOrd="0" destOrd="0" presId="urn:microsoft.com/office/officeart/2005/8/layout/venn2"/>
    <dgm:cxn modelId="{EEA0E2E9-7092-4FE2-A417-643FD2604A6D}" type="presOf" srcId="{EBC82AF3-28D3-46FD-B9B3-BFD28924B936}" destId="{7A5E69EC-5BA4-4D5E-A0E3-E0868B172BDB}" srcOrd="0" destOrd="0" presId="urn:microsoft.com/office/officeart/2005/8/layout/venn2"/>
    <dgm:cxn modelId="{4E7A01A7-38C1-4246-A4FA-BD284F4FF7DF}" srcId="{69E99345-A7CA-482C-A780-6E9D84423DC1}" destId="{6BAFF9CC-6171-4DCC-9559-7936FCDE7C9B}" srcOrd="0" destOrd="0" parTransId="{BA305A03-D988-4F19-A7E9-79FEA4EB5570}" sibTransId="{B394EDFA-5C2D-4362-AEA1-8A5F3F23787B}"/>
    <dgm:cxn modelId="{B87ABA28-5EF0-49D3-B1BF-D19E4B2D7433}" type="presOf" srcId="{6BAFF9CC-6171-4DCC-9559-7936FCDE7C9B}" destId="{7ABCDC9F-187C-4B12-A07B-1884F1BCC805}" srcOrd="1" destOrd="0" presId="urn:microsoft.com/office/officeart/2005/8/layout/venn2"/>
    <dgm:cxn modelId="{5688276A-5C8F-443B-AF7F-4005E3A506D7}" srcId="{69E99345-A7CA-482C-A780-6E9D84423DC1}" destId="{EBC82AF3-28D3-46FD-B9B3-BFD28924B936}" srcOrd="3" destOrd="0" parTransId="{7D56409F-1E34-48A5-AA65-75129E189002}" sibTransId="{BFAEC722-3EA0-4D1D-9984-BB6A6D0E78E1}"/>
    <dgm:cxn modelId="{18A2EDA2-996C-468E-A1DC-0FE53EDF01B9}" type="presParOf" srcId="{3D0D3C83-A3DB-4937-B2D7-A22D02FDB251}" destId="{58C387B2-584A-4924-A6A4-93834797ECF1}" srcOrd="0" destOrd="0" presId="urn:microsoft.com/office/officeart/2005/8/layout/venn2"/>
    <dgm:cxn modelId="{A2054CE4-8B6C-4CF3-A755-F52718C93B32}" type="presParOf" srcId="{58C387B2-584A-4924-A6A4-93834797ECF1}" destId="{D9CF16B7-8DDA-4CB8-8391-9CF37ADDD249}" srcOrd="0" destOrd="0" presId="urn:microsoft.com/office/officeart/2005/8/layout/venn2"/>
    <dgm:cxn modelId="{60C54AB0-A11E-4572-AAB1-0391080ABA2D}" type="presParOf" srcId="{58C387B2-584A-4924-A6A4-93834797ECF1}" destId="{7ABCDC9F-187C-4B12-A07B-1884F1BCC805}" srcOrd="1" destOrd="0" presId="urn:microsoft.com/office/officeart/2005/8/layout/venn2"/>
    <dgm:cxn modelId="{5AC38711-A432-4FBC-98AA-608A2114B9BD}" type="presParOf" srcId="{3D0D3C83-A3DB-4937-B2D7-A22D02FDB251}" destId="{1613D5AB-2743-44AF-AD76-E7E668C4705E}" srcOrd="1" destOrd="0" presId="urn:microsoft.com/office/officeart/2005/8/layout/venn2"/>
    <dgm:cxn modelId="{162931D9-03D2-4082-AF41-A76F9BE5C30C}" type="presParOf" srcId="{1613D5AB-2743-44AF-AD76-E7E668C4705E}" destId="{169A23C3-BE62-4D51-BB8B-30886482203E}" srcOrd="0" destOrd="0" presId="urn:microsoft.com/office/officeart/2005/8/layout/venn2"/>
    <dgm:cxn modelId="{9BDCFA0D-4C11-4E45-B196-4A3D6AAD8A23}" type="presParOf" srcId="{1613D5AB-2743-44AF-AD76-E7E668C4705E}" destId="{256792B4-CDA7-4914-B110-7FCFD24A2E74}" srcOrd="1" destOrd="0" presId="urn:microsoft.com/office/officeart/2005/8/layout/venn2"/>
    <dgm:cxn modelId="{D7940AC9-DE12-4731-9288-B2151D386FB4}" type="presParOf" srcId="{3D0D3C83-A3DB-4937-B2D7-A22D02FDB251}" destId="{BB0634E8-B128-464B-8F24-CC96D1546E9B}" srcOrd="2" destOrd="0" presId="urn:microsoft.com/office/officeart/2005/8/layout/venn2"/>
    <dgm:cxn modelId="{D29C9E77-B1BF-476C-AAD1-124451AE6A4A}" type="presParOf" srcId="{BB0634E8-B128-464B-8F24-CC96D1546E9B}" destId="{40E1A027-20B8-4D50-BDE9-AA7925E57CC0}" srcOrd="0" destOrd="0" presId="urn:microsoft.com/office/officeart/2005/8/layout/venn2"/>
    <dgm:cxn modelId="{EA935109-6DA4-456C-859C-52549C884E32}" type="presParOf" srcId="{BB0634E8-B128-464B-8F24-CC96D1546E9B}" destId="{FAEC5B9E-B85E-4D8F-81B6-46B3CE9E232A}" srcOrd="1" destOrd="0" presId="urn:microsoft.com/office/officeart/2005/8/layout/venn2"/>
    <dgm:cxn modelId="{8B80B5A8-E2C2-49B3-B6FC-9B186C605EA9}" type="presParOf" srcId="{3D0D3C83-A3DB-4937-B2D7-A22D02FDB251}" destId="{EBFA080A-E5D0-4E2D-844C-75DE21339F08}" srcOrd="3" destOrd="0" presId="urn:microsoft.com/office/officeart/2005/8/layout/venn2"/>
    <dgm:cxn modelId="{96B0EEE1-1C9D-4684-BFDB-CAE66A9F5BE4}" type="presParOf" srcId="{EBFA080A-E5D0-4E2D-844C-75DE21339F08}" destId="{7A5E69EC-5BA4-4D5E-A0E3-E0868B172BDB}" srcOrd="0" destOrd="0" presId="urn:microsoft.com/office/officeart/2005/8/layout/venn2"/>
    <dgm:cxn modelId="{DD0D9A47-F489-40A8-9421-6CD6F5061ED2}" type="presParOf" srcId="{EBFA080A-E5D0-4E2D-844C-75DE21339F08}" destId="{2D708F19-BB6F-417E-A655-DCE424F39A1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BF6CEA-46EE-493E-98D4-761E74F43DFF}">
      <dsp:nvSpPr>
        <dsp:cNvPr id="0" name=""/>
        <dsp:cNvSpPr/>
      </dsp:nvSpPr>
      <dsp:spPr>
        <a:xfrm>
          <a:off x="2609" y="782176"/>
          <a:ext cx="1852890" cy="18528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971" tIns="26670" rIns="101971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Различия</a:t>
          </a:r>
          <a:endParaRPr lang="ru-RU" sz="2100" kern="1200" dirty="0"/>
        </a:p>
      </dsp:txBody>
      <dsp:txXfrm>
        <a:off x="2609" y="782176"/>
        <a:ext cx="1852890" cy="1852890"/>
      </dsp:txXfrm>
    </dsp:sp>
    <dsp:sp modelId="{D3652E26-A8C9-41B1-A43E-AC03BAF85C21}">
      <dsp:nvSpPr>
        <dsp:cNvPr id="0" name=""/>
        <dsp:cNvSpPr/>
      </dsp:nvSpPr>
      <dsp:spPr>
        <a:xfrm>
          <a:off x="1484921" y="782176"/>
          <a:ext cx="1852890" cy="18528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971" tIns="26670" rIns="101971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Различия</a:t>
          </a:r>
          <a:endParaRPr lang="ru-RU" sz="2100" kern="1200" dirty="0"/>
        </a:p>
      </dsp:txBody>
      <dsp:txXfrm>
        <a:off x="1484921" y="782176"/>
        <a:ext cx="1852890" cy="18528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CF16B7-8DDA-4CB8-8391-9CF37ADDD249}">
      <dsp:nvSpPr>
        <dsp:cNvPr id="0" name=""/>
        <dsp:cNvSpPr/>
      </dsp:nvSpPr>
      <dsp:spPr>
        <a:xfrm>
          <a:off x="288031" y="0"/>
          <a:ext cx="3240360" cy="3240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baseline="0" dirty="0" smtClean="0">
              <a:solidFill>
                <a:schemeClr val="tx1"/>
              </a:solidFill>
            </a:rPr>
            <a:t>Географическая оболочка</a:t>
          </a:r>
          <a:endParaRPr lang="ru-RU" sz="800" b="1" kern="1200" baseline="0" dirty="0">
            <a:solidFill>
              <a:schemeClr val="tx1"/>
            </a:solidFill>
          </a:endParaRPr>
        </a:p>
      </dsp:txBody>
      <dsp:txXfrm>
        <a:off x="1455209" y="162017"/>
        <a:ext cx="906004" cy="486054"/>
      </dsp:txXfrm>
    </dsp:sp>
    <dsp:sp modelId="{169A23C3-BE62-4D51-BB8B-30886482203E}">
      <dsp:nvSpPr>
        <dsp:cNvPr id="0" name=""/>
        <dsp:cNvSpPr/>
      </dsp:nvSpPr>
      <dsp:spPr>
        <a:xfrm>
          <a:off x="648074" y="648071"/>
          <a:ext cx="2592288" cy="2592288"/>
        </a:xfrm>
        <a:prstGeom prst="ellipse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baseline="0" dirty="0" smtClean="0">
              <a:solidFill>
                <a:schemeClr val="tx1"/>
              </a:solidFill>
            </a:rPr>
            <a:t>Окружающая среда</a:t>
          </a:r>
          <a:endParaRPr lang="ru-RU" sz="800" b="1" kern="1200" baseline="0" dirty="0">
            <a:solidFill>
              <a:schemeClr val="tx1"/>
            </a:solidFill>
          </a:endParaRPr>
        </a:p>
      </dsp:txBody>
      <dsp:txXfrm>
        <a:off x="1491216" y="803609"/>
        <a:ext cx="906004" cy="466611"/>
      </dsp:txXfrm>
    </dsp:sp>
    <dsp:sp modelId="{40E1A027-20B8-4D50-BDE9-AA7925E57CC0}">
      <dsp:nvSpPr>
        <dsp:cNvPr id="0" name=""/>
        <dsp:cNvSpPr/>
      </dsp:nvSpPr>
      <dsp:spPr>
        <a:xfrm>
          <a:off x="989589" y="1296143"/>
          <a:ext cx="1944216" cy="1944216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baseline="0" dirty="0" smtClean="0">
              <a:solidFill>
                <a:schemeClr val="tx1"/>
              </a:solidFill>
            </a:rPr>
            <a:t>Географическая среда</a:t>
          </a:r>
          <a:endParaRPr lang="ru-RU" sz="800" b="1" kern="1200" baseline="0" dirty="0">
            <a:solidFill>
              <a:schemeClr val="tx1"/>
            </a:solidFill>
          </a:endParaRPr>
        </a:p>
      </dsp:txBody>
      <dsp:txXfrm>
        <a:off x="1508695" y="1441960"/>
        <a:ext cx="906004" cy="437448"/>
      </dsp:txXfrm>
    </dsp:sp>
    <dsp:sp modelId="{7A5E69EC-5BA4-4D5E-A0E3-E0868B172BDB}">
      <dsp:nvSpPr>
        <dsp:cNvPr id="0" name=""/>
        <dsp:cNvSpPr/>
      </dsp:nvSpPr>
      <dsp:spPr>
        <a:xfrm>
          <a:off x="1260140" y="1944216"/>
          <a:ext cx="1296144" cy="1296144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baseline="0" dirty="0" smtClean="0">
              <a:solidFill>
                <a:schemeClr val="tx1"/>
              </a:solidFill>
            </a:rPr>
            <a:t>Природный ландшафт</a:t>
          </a:r>
          <a:endParaRPr lang="ru-RU" sz="800" b="1" kern="1200" baseline="0" dirty="0">
            <a:solidFill>
              <a:schemeClr val="tx1"/>
            </a:solidFill>
          </a:endParaRPr>
        </a:p>
      </dsp:txBody>
      <dsp:txXfrm>
        <a:off x="1449955" y="2268252"/>
        <a:ext cx="916512" cy="648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0EA13-0C5B-4ECA-801C-EFCE8FC60933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71E48-3F77-4778-927B-6446D719D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45897-FF2C-4EEE-93E8-13155AC6F133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31328-28AC-483F-9204-5E873B214B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872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  <a:t>Модернизация процесса обучения неуклонно приводит каждого педагога к пониманию того, что необходимо искать такие педагогические технологии, которые бы смогли заинтересовать обучающихся и мотивировать их на изучение предмета.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31328-28AC-483F-9204-5E873B214BD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  <a:t>«Общеобразовательная школа должна формировать целостную систему универсальных знаний, умений, навыков, а также опыт самостоятельной деятельности и личной ответственности обучающихся, то есть ключевые компетенции, определяющие современное качество содержания образования». Во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ahoma"/>
              </a:rPr>
              <a:t>ФГОСах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  <a:t>  второго поколения -речь идет о новых формах организации обучения, современных образовательных технологиях, новой открытой информационно-образовательной среде, далеко выходящей за границы школы.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31328-28AC-483F-9204-5E873B214BD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ahoma"/>
              </a:rPr>
              <a:t>ЭЛЕМЕНТЫ ПЕДАГОГИЧЕСКОЙ ТЕХНОЛОГИИ Основными элементами педагогической технологии являются педагогическое общение, оценка, требование, конфликт и информативное воздействие. В соответствии с центральным назначением педагогического </a:t>
            </a:r>
            <a:r>
              <a:rPr lang="ru-RU" dirty="0" err="1" smtClean="0">
                <a:solidFill>
                  <a:srgbClr val="000000"/>
                </a:solidFill>
                <a:latin typeface="Tahoma"/>
              </a:rPr>
              <a:t>воздействияобщение</a:t>
            </a:r>
            <a:r>
              <a:rPr lang="ru-RU" dirty="0" smtClean="0">
                <a:solidFill>
                  <a:srgbClr val="000000"/>
                </a:solidFill>
                <a:latin typeface="Tahoma"/>
              </a:rPr>
              <a:t> выполняют три функции. </a:t>
            </a:r>
          </a:p>
          <a:p>
            <a:r>
              <a:rPr lang="ru-RU" dirty="0" smtClean="0">
                <a:solidFill>
                  <a:srgbClr val="000000"/>
                </a:solidFill>
                <a:latin typeface="Tahoma"/>
              </a:rPr>
              <a:t>1) “открытие” ребенка на общение – призвана, с одной стороны, создать ему комфортные условия в классе, на уроке, в школе; 2) “соучастие” ребенку в педагогическом общении – достигается в результате анализа взаимодействия учителя с детьми; 3) “возвышение” ребенка в педагогическом общении – это не завышенная оценка, а как стимулятор.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31328-28AC-483F-9204-5E873B214BD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«Здесь нет уже верха и низа –учителей и учеников- здесь все коллеги, т.е. люди, которые работают </a:t>
            </a:r>
            <a:r>
              <a:rPr lang="ru-RU" dirty="0" err="1" smtClean="0"/>
              <a:t>вместе...когда</a:t>
            </a:r>
            <a:r>
              <a:rPr lang="ru-RU" dirty="0" smtClean="0"/>
              <a:t> одни хотят учиться ,а другие им помогают в этом.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Ю.М.Лотман.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31328-28AC-483F-9204-5E873B214BD5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014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ahoma"/>
              </a:rPr>
              <a:t>ЭЛЕМЕНТЫ ПЕДАГОГИЧЕСКОЙ ТЕХНОЛОГИИ Основными элементами педагогической технологии являются педагогическое общение, оценка, требование, конфликт и информативное воздействие. В соответствии с центральным назначением педагогического </a:t>
            </a:r>
            <a:r>
              <a:rPr lang="ru-RU" dirty="0" err="1" smtClean="0">
                <a:solidFill>
                  <a:srgbClr val="000000"/>
                </a:solidFill>
                <a:latin typeface="Tahoma"/>
              </a:rPr>
              <a:t>воздействияобщение</a:t>
            </a:r>
            <a:r>
              <a:rPr lang="ru-RU" dirty="0" smtClean="0">
                <a:solidFill>
                  <a:srgbClr val="000000"/>
                </a:solidFill>
                <a:latin typeface="Tahoma"/>
              </a:rPr>
              <a:t> выполняют три функции. </a:t>
            </a:r>
          </a:p>
          <a:p>
            <a:r>
              <a:rPr lang="ru-RU" dirty="0" smtClean="0">
                <a:solidFill>
                  <a:srgbClr val="000000"/>
                </a:solidFill>
                <a:latin typeface="Tahoma"/>
              </a:rPr>
              <a:t>1) “открытие” ребенка на общение – призвана, с одной стороны, создать ему комфортные условия в классе, на уроке, в школе; 2) “соучастие” ребенку в педагогическом общении – достигается в результате анализа взаимодействия учителя с детьми; 3) “возвышение” ребенка в педагогическом общении – это не завышенная оценка, а как стимулятор.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31328-28AC-483F-9204-5E873B214BD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ahoma"/>
              </a:rPr>
              <a:t>1) индивидуальная самостоятельная работы обучаемых с материалами кейса (идентификация проблемы, формулирование ключевых альтернатив, предложение решения или рекомендуемого действия); 2) работа в малых группах по согласованию видения ключевой проблемы и ее решений; 3) презентация и экспертиза результатов малых групп на общей дискуссии (в рамках учебной группы).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31328-28AC-483F-9204-5E873B214BD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31328-28AC-483F-9204-5E873B214BD5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8559-5755-4549-A408-6788188AABD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EAC7-0321-441B-BE57-78AA99B96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8559-5755-4549-A408-6788188AABD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EAC7-0321-441B-BE57-78AA99B96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8559-5755-4549-A408-6788188AABD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EAC7-0321-441B-BE57-78AA99B9627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8559-5755-4549-A408-6788188AABD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EAC7-0321-441B-BE57-78AA99B962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8559-5755-4549-A408-6788188AABD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EAC7-0321-441B-BE57-78AA99B96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8559-5755-4549-A408-6788188AABD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EAC7-0321-441B-BE57-78AA99B962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8559-5755-4549-A408-6788188AABD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EAC7-0321-441B-BE57-78AA99B96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8559-5755-4549-A408-6788188AABD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EAC7-0321-441B-BE57-78AA99B96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8559-5755-4549-A408-6788188AABD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EAC7-0321-441B-BE57-78AA99B96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8559-5755-4549-A408-6788188AABD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EAC7-0321-441B-BE57-78AA99B962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8559-5755-4549-A408-6788188AABD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EAC7-0321-441B-BE57-78AA99B962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EF98559-5755-4549-A408-6788188AABD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1CCEAC7-0321-441B-BE57-78AA99B962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0%BD%D1%81%D0%B0%D0%BB%D1%82%D0%B8%D0%BD%D0%B3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C%D0%BE%D1%82%D0%B8%D0%B2%D0%B0%D1%86%D0%B8%D1%8F" TargetMode="External"/><Relationship Id="rId5" Type="http://schemas.openxmlformats.org/officeDocument/2006/relationships/hyperlink" Target="https://ru.wikipedia.org/wiki/%D0%9F%D1%81%D0%B8%D1%85%D0%BE%D0%BB%D0%BE%D0%B3%D0%B8%D1%87%D0%B5%D1%81%D0%BA%D0%BE%D0%B5_%D0%BA%D0%BE%D0%BD%D1%81%D1%83%D0%BB%D1%8C%D1%82%D0%B8%D1%80%D0%BE%D0%B2%D0%B0%D0%BD%D0%B8%D0%B5" TargetMode="External"/><Relationship Id="rId4" Type="http://schemas.openxmlformats.org/officeDocument/2006/relationships/hyperlink" Target="https://ru.wikipedia.org/wiki/%D0%A2%D1%80%D0%B5%D0%BD%D0%B8%D0%BD%D0%B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1057;&#1074;&#1077;&#1090;&#1083;&#1072;&#1085;&#1072;%20&#1053;&#1080;&#1082;&#1086;&#1083;&#1072;&#1077;&#1074;&#1085;&#1072;\Desktop\&#1087;&#1077;&#1076;&#1095;&#1090;&#1077;&#1085;&#1080;&#1103;%20&#1040;&#1089;&#1090;&#1072;&#1092;&#1080;&#1077;&#1074;&#1072;\IMG_9490.MOV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2348880"/>
            <a:ext cx="5252120" cy="129614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Современные педагогические технологии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6093296"/>
            <a:ext cx="1944216" cy="576064"/>
          </a:xfrm>
        </p:spPr>
        <p:txBody>
          <a:bodyPr>
            <a:normAutofit/>
          </a:bodyPr>
          <a:lstStyle/>
          <a:p>
            <a:pPr algn="r"/>
            <a:r>
              <a:rPr lang="ru-RU" b="0" i="0" dirty="0" smtClean="0">
                <a:solidFill>
                  <a:srgbClr val="00B0F0"/>
                </a:solidFill>
                <a:effectLst/>
                <a:latin typeface="Tahoma"/>
              </a:rPr>
              <a:t>17.03.2015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95725"/>
            <a:ext cx="32861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93734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780928"/>
            <a:ext cx="7884864" cy="140160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«Здесь нет уже верха и низа –учителей и учеников- здесь все коллеги, т.е. люди, которые работают вместе...когда одни хотят учиться ,а другие им помогают в этом.</a:t>
            </a:r>
          </a:p>
          <a:p>
            <a:pPr marL="0" indent="0" algn="r">
              <a:buNone/>
            </a:pPr>
            <a:r>
              <a:rPr lang="ru-RU" dirty="0" smtClean="0"/>
              <a:t>                                                    </a:t>
            </a:r>
            <a:r>
              <a:rPr lang="ru-RU" dirty="0" err="1" smtClean="0"/>
              <a:t>Ю.М.Лотман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Основа педагогических технологий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XXl</a:t>
            </a:r>
            <a:r>
              <a:rPr lang="ru-RU" dirty="0" smtClean="0"/>
              <a:t> в.</a:t>
            </a:r>
            <a:endParaRPr lang="ru-RU" dirty="0"/>
          </a:p>
        </p:txBody>
      </p:sp>
      <p:pic>
        <p:nvPicPr>
          <p:cNvPr id="6146" name="Picture 2" descr="http://lib.znate.ru/pars_docs/refs/135/134672/134672_html_46e7d75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34004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555.my1.ru/_tbkp/s_dnem_uchitelj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3456384" cy="251991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322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564904"/>
            <a:ext cx="6552728" cy="3378688"/>
          </a:xfrm>
        </p:spPr>
        <p:txBody>
          <a:bodyPr>
            <a:normAutofit/>
          </a:bodyPr>
          <a:lstStyle/>
          <a:p>
            <a:pPr marL="452438" indent="-452438"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Четкое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определение конечной цели. </a:t>
            </a:r>
          </a:p>
          <a:p>
            <a:pPr marL="452438" indent="-452438"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Определение степени 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достижения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цели. </a:t>
            </a:r>
          </a:p>
          <a:p>
            <a:pPr marL="452438" indent="-452438"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Минимуму ситуаций выбора педагога в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поиске приемлемого варианта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2438" indent="-452438"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 – проект учебного процесса</a:t>
            </a:r>
          </a:p>
          <a:p>
            <a:pPr marL="452438" indent="-452438"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Разнообразие форм деятельности</a:t>
            </a:r>
          </a:p>
          <a:p>
            <a:pPr marL="452438" indent="-452438"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Результативность процесса обучения</a:t>
            </a:r>
          </a:p>
          <a:p>
            <a:pPr marL="452438" indent="-452438">
              <a:buFont typeface="Wingdings" pitchFamily="2" charset="2"/>
              <a:buChar char="Ø"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2438" indent="-452438"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Преимущества  современных технологий для учителя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645024"/>
            <a:ext cx="2838450" cy="204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338941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75467"/>
            <a:ext cx="8208911" cy="3450696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</a:rPr>
              <a:t>  </a:t>
            </a:r>
            <a:r>
              <a:rPr lang="ru-RU" dirty="0" smtClean="0">
                <a:solidFill>
                  <a:srgbClr val="FF0000"/>
                </a:solidFill>
                <a:latin typeface="Tahoma"/>
              </a:rPr>
              <a:t>“</a:t>
            </a:r>
            <a:r>
              <a:rPr lang="ru-RU" dirty="0">
                <a:solidFill>
                  <a:srgbClr val="FF0000"/>
                </a:solidFill>
                <a:latin typeface="Tahoma"/>
              </a:rPr>
              <a:t>открытие”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</a:rPr>
              <a:t>ребенка на общение – призвана, с одной стороны, создать ему комфортные условия в классе, на уроке, в школе; 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  <a:latin typeface="Tahoma"/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</a:rPr>
              <a:t> </a:t>
            </a:r>
            <a:r>
              <a:rPr lang="ru-RU" dirty="0">
                <a:solidFill>
                  <a:srgbClr val="FF0000"/>
                </a:solidFill>
                <a:latin typeface="Tahoma"/>
              </a:rPr>
              <a:t>“соучастие”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</a:rPr>
              <a:t>ребенку в педагогическом общении – достигается в результате анализа взаимодействия учителя с детьми; 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  <a:latin typeface="Tahoma"/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</a:rPr>
              <a:t> </a:t>
            </a:r>
            <a:r>
              <a:rPr lang="ru-RU" dirty="0">
                <a:solidFill>
                  <a:srgbClr val="FF0000"/>
                </a:solidFill>
                <a:latin typeface="Tahoma"/>
              </a:rPr>
              <a:t>“возвышение”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</a:rPr>
              <a:t>ребенка в педагогическом общении – это не завышенная оценка, а как стимулятор.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Преимущества для учащихся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53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900igr.net/datas/pedagogika/Pedagogicheskie-tekhnologii/0019-019-Obzor-sovremennykh-pedagogicheskikh-tekhnologi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506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Метод – педагогические мастерские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852936"/>
            <a:ext cx="8568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Основа: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проблемная ситуация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Подход: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индивидуально-коллективный сбор и анализ информации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Получение знаний в форме: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исследования, путешествия, открытия</a:t>
            </a:r>
          </a:p>
          <a:p>
            <a:pPr marL="1885950" indent="-1885950">
              <a:lnSpc>
                <a:spcPct val="150000"/>
              </a:lnSpc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Суть технологии: 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сообщать и осваивать информацию, а передавать способы работы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50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  <a:latin typeface="Tahoma"/>
              </a:rPr>
              <a:t>Case</a:t>
            </a:r>
            <a:r>
              <a:rPr lang="ru-RU" dirty="0" smtClean="0">
                <a:solidFill>
                  <a:schemeClr val="bg1"/>
                </a:solidFill>
                <a:latin typeface="Tahoma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/>
              </a:rPr>
              <a:t>Study</a:t>
            </a:r>
            <a:r>
              <a:rPr lang="ru-RU" dirty="0" smtClean="0">
                <a:solidFill>
                  <a:schemeClr val="bg1"/>
                </a:solidFill>
                <a:latin typeface="Tahoma"/>
              </a:rPr>
              <a:t> (Кейс)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988840"/>
            <a:ext cx="856895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Основа: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реальные события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Подход: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индивидуально-коллективный поиск решений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Получение знаний в форме: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подготовка, экспертиза, исследования, применение</a:t>
            </a:r>
          </a:p>
          <a:p>
            <a:pPr marL="1885950" indent="-1885950">
              <a:lnSpc>
                <a:spcPct val="150000"/>
              </a:lnSpc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Суть технологии: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демонстрирует  академическую теорию с точки зрения реальных событий. 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4221088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Этапы: </a:t>
            </a:r>
          </a:p>
          <a:p>
            <a:pPr marL="269875" indent="-269875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Работа с материалами кейса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(идентификация проблемы, формулирование ключевых альтернатив, предложение решения или рекомендуемого действия)</a:t>
            </a:r>
          </a:p>
          <a:p>
            <a:pPr marL="269875" indent="-269875"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Работа в малых группах (согласование видения ключевой  проблемы и ее решений)</a:t>
            </a:r>
          </a:p>
          <a:p>
            <a:pPr marL="269875" indent="-269875"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Презентация и экспертиза (дискуссия в учебной группе)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252728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  <a:latin typeface="Tahoma"/>
              </a:rPr>
              <a:t>Метод «Учимся вместе»</a:t>
            </a:r>
            <a:r>
              <a:rPr lang="ru-RU" sz="360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Arial"/>
              </a:rPr>
              <a:t>(</a:t>
            </a:r>
            <a:r>
              <a:rPr lang="ru-RU" sz="2800" dirty="0" err="1" smtClean="0">
                <a:solidFill>
                  <a:srgbClr val="0070C0"/>
                </a:solidFill>
                <a:latin typeface="Arial"/>
              </a:rPr>
              <a:t>Learning</a:t>
            </a:r>
            <a:r>
              <a:rPr lang="ru-RU" sz="2800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Arial"/>
              </a:rPr>
              <a:t>Together</a:t>
            </a:r>
            <a:r>
              <a:rPr lang="ru-RU" sz="2800" dirty="0" smtClean="0">
                <a:solidFill>
                  <a:srgbClr val="0070C0"/>
                </a:solidFill>
                <a:latin typeface="Arial"/>
              </a:rPr>
              <a:t>)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852936"/>
            <a:ext cx="8568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Основа: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проблемная ситуация (задание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подтемы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Подход: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работа в малых группах одного уровня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обученности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Получение знаний в форме: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исследования, дискуссии в группах, открытия</a:t>
            </a:r>
          </a:p>
          <a:p>
            <a:pPr marL="1885950" indent="-1885950">
              <a:lnSpc>
                <a:spcPct val="150000"/>
              </a:lnSpc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Суть технологии: 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результате совместной работы отдельных групп и всех групп в целом достигается усвоение всего материала.</a:t>
            </a:r>
            <a:r>
              <a:rPr lang="ru-RU" sz="2000" dirty="0" smtClean="0">
                <a:latin typeface="Arial"/>
              </a:rPr>
              <a:t>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err="1" smtClean="0"/>
              <a:t>Синквейн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276872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образной речи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Подход: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индивидуальный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Получение знаний в форме: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преобразование информации в творческой форме</a:t>
            </a:r>
          </a:p>
          <a:p>
            <a:pPr marL="1885950" indent="-1885950">
              <a:lnSpc>
                <a:spcPct val="150000"/>
              </a:lnSpc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Суть технологии: 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находить в информационном  материале наиболее существенные элементы, делать  выводы и кратко их формулировать.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5208" y="5157192"/>
            <a:ext cx="712879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Например: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Дать определение понятия  </a:t>
            </a:r>
            <a:r>
              <a:rPr lang="ru-RU" sz="1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«Океан»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 последовательности:</a:t>
            </a:r>
          </a:p>
          <a:p>
            <a:pPr marL="355600" indent="-355600">
              <a:buFont typeface="Wingdings" pitchFamily="2" charset="2"/>
              <a:buChar char="Ø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Два прилагательных</a:t>
            </a:r>
          </a:p>
          <a:p>
            <a:pPr marL="355600" indent="-355600">
              <a:buFont typeface="Wingdings" pitchFamily="2" charset="2"/>
              <a:buChar char="Ø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Глагол</a:t>
            </a:r>
          </a:p>
          <a:p>
            <a:pPr marL="355600" indent="-355600">
              <a:buFont typeface="Wingdings" pitchFamily="2" charset="2"/>
              <a:buChar char="Ø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Мое отношение</a:t>
            </a:r>
          </a:p>
          <a:p>
            <a:pPr marL="355600" indent="-355600">
              <a:buFont typeface="Wingdings" pitchFamily="2" charset="2"/>
              <a:buChar char="Ø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Вывод  (одним словом)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924944"/>
            <a:ext cx="7408333" cy="338437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>
                <a:solidFill>
                  <a:srgbClr val="252525"/>
                </a:solidFill>
                <a:latin typeface="Arial"/>
              </a:rPr>
              <a:t>Коучинг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 (</a:t>
            </a:r>
            <a:r>
              <a:rPr lang="ru-RU" dirty="0">
                <a:solidFill>
                  <a:srgbClr val="0B0080"/>
                </a:solidFill>
                <a:latin typeface="Arial"/>
                <a:hlinkClick r:id="rId2" tooltip="Английский язык"/>
              </a:rPr>
              <a:t>англ.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 </a:t>
            </a:r>
            <a:r>
              <a:rPr lang="ru-RU" i="1" dirty="0" err="1">
                <a:solidFill>
                  <a:srgbClr val="252525"/>
                </a:solidFill>
                <a:latin typeface="Arial"/>
              </a:rPr>
              <a:t>coaching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 — обучение, тренировки) — метод </a:t>
            </a:r>
            <a:r>
              <a:rPr lang="ru-RU" dirty="0">
                <a:solidFill>
                  <a:srgbClr val="0B0080"/>
                </a:solidFill>
                <a:latin typeface="Arial"/>
                <a:hlinkClick r:id="rId3" tooltip="Консалтинг"/>
              </a:rPr>
              <a:t>консалтинга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 и </a:t>
            </a:r>
            <a:r>
              <a:rPr lang="ru-RU" dirty="0">
                <a:solidFill>
                  <a:srgbClr val="0B0080"/>
                </a:solidFill>
                <a:latin typeface="Arial"/>
                <a:hlinkClick r:id="rId4" tooltip="Тренинг"/>
              </a:rPr>
              <a:t>тренинга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; от классических консалтинга и тренинга отличается тем, что </a:t>
            </a:r>
            <a:r>
              <a:rPr lang="ru-RU" i="1" dirty="0" err="1">
                <a:solidFill>
                  <a:srgbClr val="252525"/>
                </a:solidFill>
                <a:latin typeface="Arial"/>
              </a:rPr>
              <a:t>коуч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 не даёт советов и жёстких рекомендаций, а ищет решения совместно с клиентом. От </a:t>
            </a:r>
            <a:r>
              <a:rPr lang="ru-RU" dirty="0">
                <a:solidFill>
                  <a:srgbClr val="0B0080"/>
                </a:solidFill>
                <a:latin typeface="Arial"/>
                <a:hlinkClick r:id="rId5" tooltip="Психологическое консультирование"/>
              </a:rPr>
              <a:t>психологического консультирования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 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коучинг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отличается направленностью </a:t>
            </a:r>
            <a:r>
              <a:rPr lang="ru-RU" dirty="0">
                <a:solidFill>
                  <a:srgbClr val="0B0080"/>
                </a:solidFill>
                <a:latin typeface="Arial"/>
                <a:hlinkClick r:id="rId6" tooltip="Мотивация"/>
              </a:rPr>
              <a:t>мотивации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. Работа с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коучем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предполагает достижение определённой цели, новых, позитивно сформулированных результатов в жизни и работе.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«</a:t>
            </a:r>
            <a:r>
              <a:rPr lang="ru-RU" dirty="0" err="1" smtClean="0"/>
              <a:t>Коучинг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9458" name="Picture 2" descr="http://go3.imgsmail.ru/imgpreview?key=7f6370489558f80&amp;mb=imgdb_preview_133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752600" cy="20764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803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prosv.ru/epril/geo6/screen/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4536504" cy="34023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 информационных технологий</a:t>
            </a:r>
            <a:endParaRPr lang="ru-RU" dirty="0"/>
          </a:p>
        </p:txBody>
      </p:sp>
      <p:pic>
        <p:nvPicPr>
          <p:cNvPr id="5" name="Рисунок 4" descr="C:\Users\Светлана Николаевна\Desktop\педчтения Астафиева\IMG_9489.JPG">
            <a:hlinkClick r:id="rId3" action="ppaction://hlinkfile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284984"/>
            <a:ext cx="4104456" cy="316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47410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ЗАЧЕМ УЧИТЬ? (Цель)</a:t>
            </a:r>
          </a:p>
          <a:p>
            <a:pPr marL="514350" indent="-514350">
              <a:buAutoNum type="arabicPeriod"/>
            </a:pPr>
            <a:r>
              <a:rPr lang="ru-RU" dirty="0"/>
              <a:t> </a:t>
            </a:r>
            <a:r>
              <a:rPr lang="ru-RU" dirty="0" smtClean="0"/>
              <a:t>ЧЕМУ УЧИТЬ? (Содержание)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 УЧИТЬ?  (Технологии и методики)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Как получить новый образовательный результат?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20" name="Picture 4" descr="http://vforme.ru/uploads/images/00/00/07/2011/05/23/fe9a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49080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Светлана Николаевна\Desktop\педчтения Астафиева\20150317_1223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933056"/>
            <a:ext cx="36004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00002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Задания на развитие критического мышления  8 класс</a:t>
            </a:r>
            <a:endParaRPr lang="ru-RU" dirty="0"/>
          </a:p>
        </p:txBody>
      </p:sp>
      <p:pic>
        <p:nvPicPr>
          <p:cNvPr id="12290" name="Picture 2" descr="http://www.uchportal.ru/_ld/287/77987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36655"/>
            <a:ext cx="6552728" cy="492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23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Лекции</a:t>
            </a:r>
          </a:p>
          <a:p>
            <a:r>
              <a:rPr lang="ru-RU" dirty="0" smtClean="0"/>
              <a:t>Семинары</a:t>
            </a:r>
          </a:p>
          <a:p>
            <a:r>
              <a:rPr lang="ru-RU" dirty="0" smtClean="0"/>
              <a:t>Уроки-рефлексии</a:t>
            </a:r>
          </a:p>
          <a:p>
            <a:r>
              <a:rPr lang="ru-RU" dirty="0" smtClean="0"/>
              <a:t>Диалог</a:t>
            </a:r>
          </a:p>
          <a:p>
            <a:r>
              <a:rPr lang="ru-RU" dirty="0" smtClean="0"/>
              <a:t>Игра</a:t>
            </a:r>
          </a:p>
          <a:p>
            <a:r>
              <a:rPr lang="ru-RU" dirty="0" smtClean="0"/>
              <a:t>Конференция</a:t>
            </a:r>
          </a:p>
          <a:p>
            <a:r>
              <a:rPr lang="ru-RU" dirty="0" smtClean="0"/>
              <a:t>Проекты и исследования</a:t>
            </a:r>
            <a:endParaRPr lang="ru-RU" dirty="0"/>
          </a:p>
          <a:p>
            <a:r>
              <a:rPr lang="ru-RU" dirty="0" smtClean="0"/>
              <a:t>ИКТ</a:t>
            </a:r>
          </a:p>
          <a:p>
            <a:r>
              <a:rPr lang="ru-RU" dirty="0" smtClean="0"/>
              <a:t>Путешествия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err="1"/>
              <a:t>Д</a:t>
            </a:r>
            <a:r>
              <a:rPr lang="ru-RU" dirty="0" err="1" smtClean="0"/>
              <a:t>еятельностные</a:t>
            </a:r>
            <a:r>
              <a:rPr lang="ru-RU" dirty="0" smtClean="0"/>
              <a:t> технологии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952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ИКТ технологии</a:t>
            </a:r>
            <a:endParaRPr lang="ru-RU" dirty="0"/>
          </a:p>
        </p:txBody>
      </p:sp>
      <p:pic>
        <p:nvPicPr>
          <p:cNvPr id="16386" name="Picture 2" descr="http://giscity.ru/sites/default/files/gis_syst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7056784" cy="394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go1.imgsmail.ru/imgpreview?key=2544d11fa3419&amp;mb=imgdb_preview_11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382391" cy="187220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768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dok.opredelim.com/pars_docs/refs/44/43836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732"/>
            <a:ext cx="8964488" cy="672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281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«Звездный дождь»</a:t>
            </a:r>
            <a:endParaRPr lang="ru-RU" dirty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2051720" y="2564904"/>
            <a:ext cx="4608512" cy="38884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Загрязнение атмосферного воздуха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32240" y="3645024"/>
            <a:ext cx="1872208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? </a:t>
            </a:r>
            <a:endParaRPr lang="ru-RU" sz="32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1600" y="5805264"/>
            <a:ext cx="1872208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? </a:t>
            </a:r>
            <a:endParaRPr lang="ru-RU" sz="32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3717032"/>
            <a:ext cx="1872208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? </a:t>
            </a:r>
            <a:endParaRPr lang="ru-RU" sz="32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19872" y="1772816"/>
            <a:ext cx="1872208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? </a:t>
            </a:r>
            <a:endParaRPr lang="ru-RU" sz="32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68144" y="5805264"/>
            <a:ext cx="1872208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?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89216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71538" y="2708920"/>
          <a:ext cx="3340422" cy="3417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Диаграмма Венна</a:t>
            </a:r>
            <a:endParaRPr lang="ru-RU" dirty="0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2195736" y="2924944"/>
            <a:ext cx="1152128" cy="360040"/>
          </a:xfrm>
          <a:prstGeom prst="wedgeRectCallout">
            <a:avLst>
              <a:gd name="adj1" fmla="val -19122"/>
              <a:gd name="adj2" fmla="val 3378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сходства</a:t>
            </a:r>
            <a:endParaRPr lang="ru-RU" sz="1400" b="1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4788024" y="2492896"/>
          <a:ext cx="3816424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mtClean="0"/>
              <a:t>Подведем итоги…</a:t>
            </a:r>
            <a:endParaRPr lang="ru-RU"/>
          </a:p>
        </p:txBody>
      </p:sp>
      <p:pic>
        <p:nvPicPr>
          <p:cNvPr id="5" name="Рисунок 4" descr="Реферат: &quot;Мозговая атака&quot; с точки зрения криминалисти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92088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Спасибо за </a:t>
            </a:r>
            <a:r>
              <a:rPr lang="ru-RU" dirty="0" smtClean="0"/>
              <a:t>сотрудничество</a:t>
            </a:r>
            <a:endParaRPr lang="ru-RU" dirty="0"/>
          </a:p>
        </p:txBody>
      </p:sp>
      <p:pic>
        <p:nvPicPr>
          <p:cNvPr id="4" name="Рисунок 3" descr="Новост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08920"/>
            <a:ext cx="763284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675467"/>
            <a:ext cx="7848872" cy="3450696"/>
          </a:xfrm>
        </p:spPr>
        <p:txBody>
          <a:bodyPr>
            <a:normAutofit/>
          </a:bodyPr>
          <a:lstStyle/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  <a:t>  «Общеобразовательная школа должна формировать целостную систему универсальных знаний, умений, навыков, а также опыт самостоятельной деятельности и личной ответственности обучающихся, то есть ключевые компетенции, определяющие современное качество содержания образования».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9093696" cy="125272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 концепции общего среднего образования 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pic>
        <p:nvPicPr>
          <p:cNvPr id="5124" name="Picture 4" descr="http://img10.proshkolu.ru/content/media/pic/std/4000000/3108000/3107797-3a5a4a23bf1e0f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1008112" cy="123024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407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2132856"/>
            <a:ext cx="8496944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>
              <a:solidFill>
                <a:srgbClr val="555555"/>
              </a:solidFill>
              <a:latin typeface="Helvetica Neue"/>
            </a:endParaRPr>
          </a:p>
          <a:p>
            <a:r>
              <a:rPr lang="ru-RU" sz="2800" dirty="0">
                <a:solidFill>
                  <a:srgbClr val="000000"/>
                </a:solidFill>
                <a:latin typeface="Helvetica Neue"/>
              </a:rPr>
              <a:t>С</a:t>
            </a:r>
            <a:r>
              <a:rPr lang="ru-RU" sz="2800" dirty="0" smtClean="0">
                <a:solidFill>
                  <a:srgbClr val="000000"/>
                </a:solidFill>
                <a:latin typeface="Helvetica Neue"/>
              </a:rPr>
              <a:t>овокупность </a:t>
            </a:r>
            <a:r>
              <a:rPr lang="ru-RU" sz="2800" dirty="0">
                <a:solidFill>
                  <a:srgbClr val="000000"/>
                </a:solidFill>
                <a:latin typeface="Helvetica Neue"/>
              </a:rPr>
              <a:t>средств и методов воспроизведения теоретически обоснованных процессов </a:t>
            </a:r>
            <a:r>
              <a:rPr lang="ru-RU" sz="2800" dirty="0" smtClean="0">
                <a:solidFill>
                  <a:srgbClr val="000000"/>
                </a:solidFill>
                <a:latin typeface="Helvetica Neue"/>
              </a:rPr>
              <a:t>обучения </a:t>
            </a:r>
            <a:r>
              <a:rPr lang="ru-RU" sz="2800" dirty="0">
                <a:solidFill>
                  <a:srgbClr val="000000"/>
                </a:solidFill>
                <a:latin typeface="Helvetica Neue"/>
              </a:rPr>
              <a:t>и воспитания, позволяющих успешно реализовывать поставленные образовательные цели</a:t>
            </a:r>
            <a:r>
              <a:rPr lang="ru-RU" sz="2800" dirty="0" smtClean="0">
                <a:solidFill>
                  <a:srgbClr val="000000"/>
                </a:solidFill>
                <a:latin typeface="Helvetica Neue"/>
              </a:rPr>
              <a:t>.</a:t>
            </a:r>
          </a:p>
          <a:p>
            <a:pPr>
              <a:buNone/>
            </a:pPr>
            <a:endParaRPr lang="ru-RU" sz="2800" dirty="0" smtClean="0">
              <a:solidFill>
                <a:srgbClr val="000000"/>
              </a:solidFill>
              <a:latin typeface="Helvetica Neue"/>
            </a:endParaRPr>
          </a:p>
          <a:p>
            <a:pPr algn="r">
              <a:buNone/>
            </a:pPr>
            <a:r>
              <a:rPr lang="ru-RU" i="1" dirty="0">
                <a:solidFill>
                  <a:schemeClr val="bg2">
                    <a:lumMod val="50000"/>
                  </a:schemeClr>
                </a:solidFill>
                <a:cs typeface="Simplified Arabic Fixed" pitchFamily="49" charset="-78"/>
              </a:rPr>
              <a:t>Термин введен С.Андерсеном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cs typeface="Simplified Arabic Fixed" pitchFamily="49" charset="-78"/>
              </a:rPr>
              <a:t>, </a:t>
            </a:r>
            <a:r>
              <a:rPr lang="ru-RU" i="1" dirty="0" err="1" smtClean="0">
                <a:solidFill>
                  <a:schemeClr val="bg2">
                    <a:lumMod val="50000"/>
                  </a:schemeClr>
                </a:solidFill>
                <a:cs typeface="Simplified Arabic Fixed" pitchFamily="49" charset="-78"/>
              </a:rPr>
              <a:t>Ф.Уитвором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cs typeface="Simplified Arabic Fixed" pitchFamily="49" charset="-78"/>
              </a:rPr>
              <a:t>, М.Майером 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cs typeface="Simplified Arabic Fixed" pitchFamily="49" charset="-78"/>
              </a:rPr>
              <a:t>в США в  40-50 гг.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Simplified Arabic Fixed" pitchFamily="49" charset="-78"/>
                <a:cs typeface="Simplified Arabic Fixed" pitchFamily="49" charset="-78"/>
              </a:rPr>
              <a:t>XX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cs typeface="Simplified Arabic Fixed" pitchFamily="49" charset="-78"/>
              </a:rPr>
              <a:t> в.</a:t>
            </a:r>
            <a:endParaRPr lang="ru-RU" sz="2800" i="1" dirty="0">
              <a:solidFill>
                <a:schemeClr val="bg2">
                  <a:lumMod val="50000"/>
                </a:schemeClr>
              </a:solidFill>
              <a:cs typeface="Simplified Arabic Fixed" pitchFamily="49" charset="-78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Педагогические технологии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5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2386608" cy="1252728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Задачи: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64904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indent="-452438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0000"/>
                </a:solidFill>
                <a:latin typeface="Tahoma"/>
              </a:rPr>
              <a:t>Ф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ahoma"/>
              </a:rPr>
              <a:t>ормирование положительной мотивации к учебному труду,</a:t>
            </a:r>
          </a:p>
          <a:p>
            <a:pPr marL="452438" indent="-452438">
              <a:buFont typeface="Wingdings" pitchFamily="2" charset="2"/>
              <a:buChar char="Ø"/>
            </a:pPr>
            <a:r>
              <a:rPr lang="ru-RU" sz="2800" b="0" i="0" dirty="0" smtClean="0">
                <a:solidFill>
                  <a:srgbClr val="000000"/>
                </a:solidFill>
                <a:effectLst/>
                <a:latin typeface="Tahoma"/>
              </a:rPr>
              <a:t>интенсификация коммуникативной среды,</a:t>
            </a:r>
          </a:p>
          <a:p>
            <a:pPr marL="452438" indent="-452438">
              <a:buFont typeface="Wingdings" pitchFamily="2" charset="2"/>
              <a:buChar char="Ø"/>
            </a:pPr>
            <a:r>
              <a:rPr lang="ru-RU" sz="2800" b="0" i="0" dirty="0" smtClean="0">
                <a:solidFill>
                  <a:srgbClr val="000000"/>
                </a:solidFill>
                <a:effectLst/>
                <a:latin typeface="Tahoma"/>
              </a:rPr>
              <a:t>развитие личности, способной к учебной и исследовательской деятельности, дальнейшему продолжению образования, профессиональному выбору, </a:t>
            </a:r>
          </a:p>
          <a:p>
            <a:pPr marL="452438" indent="-452438">
              <a:buFont typeface="Wingdings" pitchFamily="2" charset="2"/>
              <a:buChar char="Ø"/>
            </a:pPr>
            <a:r>
              <a:rPr lang="ru-RU" sz="2800" b="0" i="0" dirty="0" smtClean="0">
                <a:solidFill>
                  <a:srgbClr val="000000"/>
                </a:solidFill>
                <a:effectLst/>
                <a:latin typeface="Tahoma"/>
              </a:rPr>
              <a:t>охрана здоровья учащихся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156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Концептуальность педагогической технологии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79512" y="3068960"/>
            <a:ext cx="44644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0000"/>
                </a:solidFill>
                <a:latin typeface="Tahoma"/>
              </a:rPr>
              <a:t> Научность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0000"/>
                </a:solidFill>
                <a:latin typeface="Tahoma"/>
              </a:rPr>
              <a:t> Системность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0000"/>
                </a:solidFill>
                <a:latin typeface="Tahoma"/>
              </a:rPr>
              <a:t> Управляемость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0000"/>
                </a:solidFill>
                <a:latin typeface="Tahoma"/>
              </a:rPr>
              <a:t> Эффективность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latin typeface="Tahoma"/>
              </a:rPr>
              <a:t>Воспроизводимость</a:t>
            </a:r>
            <a:endParaRPr lang="ru-RU" sz="3200" dirty="0" smtClean="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21506" name="Picture 2" descr="http://bank-kredit24.ru/assets/images/biznes/start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5557" y="2564903"/>
            <a:ext cx="4506923" cy="360553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75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348880"/>
            <a:ext cx="8352927" cy="3777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ahoma"/>
              </a:rPr>
              <a:t> Включает </a:t>
            </a:r>
            <a:r>
              <a:rPr lang="ru-RU" dirty="0">
                <a:solidFill>
                  <a:srgbClr val="000000"/>
                </a:solidFill>
                <a:latin typeface="Tahoma"/>
              </a:rPr>
              <a:t>в себя три части</a:t>
            </a:r>
            <a:r>
              <a:rPr lang="ru-RU" dirty="0" smtClean="0">
                <a:solidFill>
                  <a:srgbClr val="000000"/>
                </a:solidFill>
                <a:latin typeface="Tahoma"/>
              </a:rPr>
              <a:t>: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</a:rPr>
              <a:t>концептуальную основу;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ahoma"/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</a:rPr>
              <a:t>содержательный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</a:rPr>
              <a:t>компонент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</a:rPr>
              <a:t>обучения;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</a:rPr>
              <a:t>процессуальную 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</a:rPr>
              <a:t>часть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</a:rPr>
              <a:t>-технологический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</a:rPr>
              <a:t>процесс.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dirty="0">
                <a:solidFill>
                  <a:schemeClr val="bg1"/>
                </a:solidFill>
                <a:latin typeface="Tahoma"/>
                <a:ea typeface="+mn-ea"/>
                <a:cs typeface="+mn-cs"/>
              </a:rPr>
              <a:t>Структура педагогической </a:t>
            </a:r>
            <a:r>
              <a:rPr lang="ru-RU" sz="3000" dirty="0" smtClean="0">
                <a:solidFill>
                  <a:schemeClr val="bg1"/>
                </a:solidFill>
                <a:latin typeface="Tahoma"/>
                <a:ea typeface="+mn-ea"/>
                <a:cs typeface="+mn-cs"/>
              </a:rPr>
              <a:t>технологии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01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4077072"/>
            <a:ext cx="5680141" cy="2376264"/>
          </a:xfrm>
        </p:spPr>
        <p:txBody>
          <a:bodyPr>
            <a:normAutofit fontScale="775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3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ПТ – педагогические технологии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3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 – цели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3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 – задачи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3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– содержание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3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 – методы  </a:t>
            </a:r>
            <a:r>
              <a:rPr lang="ru-RU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(приемы, средства) </a:t>
            </a:r>
            <a:r>
              <a:rPr lang="ru-RU" sz="3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3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 – формы  </a:t>
            </a:r>
            <a:r>
              <a:rPr lang="ru-RU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обучения.</a:t>
            </a:r>
            <a:endParaRPr lang="ru-RU" sz="3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3200" dirty="0" smtClean="0">
                <a:solidFill>
                  <a:schemeClr val="bg1"/>
                </a:solidFill>
                <a:latin typeface="Tahoma"/>
                <a:ea typeface="+mn-ea"/>
                <a:cs typeface="+mn-cs"/>
              </a:rPr>
              <a:t>Формула педагогической технологии</a:t>
            </a:r>
            <a:r>
              <a:rPr lang="ru-RU" sz="3200" dirty="0">
                <a:solidFill>
                  <a:schemeClr val="bg1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schemeClr val="bg1"/>
                </a:solidFill>
                <a:ea typeface="+mn-ea"/>
                <a:cs typeface="+mn-cs"/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27584" y="2708920"/>
            <a:ext cx="756084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itchFamily="34" charset="0"/>
              </a:rPr>
              <a:t>ПТ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</a:rPr>
              <a:t> =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</a:rPr>
              <a:t>Ц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</a:rPr>
              <a:t>+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</a:rPr>
              <a:t>З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</a:rPr>
              <a:t> +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</a:rPr>
              <a:t>С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</a:rPr>
              <a:t> +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</a:rPr>
              <a:t>М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</a:rPr>
              <a:t> +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</a:rPr>
              <a:t>ФО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</a:rPr>
              <a:t>.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66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Педагогические технологии </a:t>
            </a:r>
            <a:endParaRPr lang="ru-RU" dirty="0"/>
          </a:p>
        </p:txBody>
      </p:sp>
      <p:pic>
        <p:nvPicPr>
          <p:cNvPr id="2050" name="Picture 2" descr="http://do.gendocs.ru/pars_docs/tw_refs/211/210964/210964_html_496172e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32861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ib.znate.ru/pars_docs/refs/135/134672/134672_html_m3925d75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1146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1.bp.blogspot.com/-IUNK8L4SOT8/TfewwatGCNI/AAAAAAAAA9c/H6l6_1hi0I8/s1600/math_4_u_c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32856"/>
            <a:ext cx="2342306" cy="222615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900igr.net/datai/pedagogika/Uchitel-kak-professija/0006-002-Uchitelja-vostrebovany-v-ljuboe-vremja-poetomu-spetsialisty-bez-raboty-n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9" y="3789039"/>
            <a:ext cx="2379974" cy="220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817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1067</TotalTime>
  <Words>1012</Words>
  <Application>Microsoft Office PowerPoint</Application>
  <PresentationFormat>Экран (4:3)</PresentationFormat>
  <Paragraphs>130</Paragraphs>
  <Slides>27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Волна</vt:lpstr>
      <vt:lpstr>Современные педагогические технологии</vt:lpstr>
      <vt:lpstr>Как получить новый образовательный результат?</vt:lpstr>
      <vt:lpstr>В концепции общего среднего образования :</vt:lpstr>
      <vt:lpstr>Педагогические технологии</vt:lpstr>
      <vt:lpstr>Задачи:</vt:lpstr>
      <vt:lpstr>Концептуальность педагогической технологии</vt:lpstr>
      <vt:lpstr>Структура педагогической технологии</vt:lpstr>
      <vt:lpstr>Формула педагогической технологии </vt:lpstr>
      <vt:lpstr>Педагогические технологии </vt:lpstr>
      <vt:lpstr>Основа педагогических технологий XXl в.</vt:lpstr>
      <vt:lpstr>Преимущества  современных технологий для учителя</vt:lpstr>
      <vt:lpstr>Преимущества для учащихся</vt:lpstr>
      <vt:lpstr>Слайд 13</vt:lpstr>
      <vt:lpstr>Метод – педагогические мастерские</vt:lpstr>
      <vt:lpstr>Case Study (Кейс)</vt:lpstr>
      <vt:lpstr>Метод «Учимся вместе» (Learning Together)</vt:lpstr>
      <vt:lpstr>Синквейн</vt:lpstr>
      <vt:lpstr>Метод «Коучинг»</vt:lpstr>
      <vt:lpstr>Метод информационных технологий</vt:lpstr>
      <vt:lpstr>Задания на развитие критического мышления  8 класс</vt:lpstr>
      <vt:lpstr> Деятельностные технологии</vt:lpstr>
      <vt:lpstr>ИКТ технологии</vt:lpstr>
      <vt:lpstr>Слайд 23</vt:lpstr>
      <vt:lpstr>Метод «Звездный дождь»</vt:lpstr>
      <vt:lpstr>Диаграмма Венна</vt:lpstr>
      <vt:lpstr>Подведем итоги…</vt:lpstr>
      <vt:lpstr>Спасибо за сотрудничество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педагогические технологии</dc:title>
  <dc:creator>Пользователь Windows</dc:creator>
  <cp:lastModifiedBy>Почётный гость</cp:lastModifiedBy>
  <cp:revision>93</cp:revision>
  <dcterms:created xsi:type="dcterms:W3CDTF">2015-03-15T12:00:38Z</dcterms:created>
  <dcterms:modified xsi:type="dcterms:W3CDTF">2015-03-30T09:36:27Z</dcterms:modified>
</cp:coreProperties>
</file>