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9" r:id="rId5"/>
    <p:sldId id="261" r:id="rId6"/>
    <p:sldId id="264" r:id="rId7"/>
    <p:sldId id="262" r:id="rId8"/>
    <p:sldId id="268" r:id="rId9"/>
    <p:sldId id="269" r:id="rId10"/>
    <p:sldId id="270" r:id="rId11"/>
    <p:sldId id="263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5E24-2DE0-4C32-925E-7F46320FBEB9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0475C8-D765-46FB-A140-E9142074E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5E24-2DE0-4C32-925E-7F46320FBEB9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75C8-D765-46FB-A140-E9142074E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80475C8-D765-46FB-A140-E9142074E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5E24-2DE0-4C32-925E-7F46320FBEB9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5E24-2DE0-4C32-925E-7F46320FBEB9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80475C8-D765-46FB-A140-E9142074E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5E24-2DE0-4C32-925E-7F46320FBEB9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0475C8-D765-46FB-A140-E9142074E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1215E24-2DE0-4C32-925E-7F46320FBEB9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75C8-D765-46FB-A140-E9142074E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5E24-2DE0-4C32-925E-7F46320FBEB9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80475C8-D765-46FB-A140-E9142074E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5E24-2DE0-4C32-925E-7F46320FBEB9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80475C8-D765-46FB-A140-E9142074E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5E24-2DE0-4C32-925E-7F46320FBEB9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0475C8-D765-46FB-A140-E9142074E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0475C8-D765-46FB-A140-E9142074E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5E24-2DE0-4C32-925E-7F46320FBEB9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80475C8-D765-46FB-A140-E9142074E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1215E24-2DE0-4C32-925E-7F46320FBEB9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1215E24-2DE0-4C32-925E-7F46320FBEB9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0475C8-D765-46FB-A140-E9142074E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2636912"/>
            <a:ext cx="5472608" cy="3744416"/>
          </a:xfrm>
        </p:spPr>
        <p:txBody>
          <a:bodyPr>
            <a:noAutofit/>
          </a:bodyPr>
          <a:lstStyle/>
          <a:p>
            <a:pPr algn="r"/>
            <a:r>
              <a:rPr lang="ru-RU" sz="2800" i="1" cap="none" dirty="0" smtClean="0">
                <a:solidFill>
                  <a:schemeClr val="tx1"/>
                </a:solidFill>
                <a:latin typeface="Book Antiqua" pitchFamily="18" charset="0"/>
              </a:rPr>
              <a:t>Дивишься драгоценности нашего языка: что ни слово, то и подарок; всё зернисто, крупно, как сам жемчуг, и, право, иное название еще драгоценнее самой вещи.</a:t>
            </a:r>
          </a:p>
          <a:p>
            <a:pPr algn="r"/>
            <a:r>
              <a:rPr lang="ru-RU" sz="2400" cap="none" dirty="0" smtClean="0">
                <a:solidFill>
                  <a:schemeClr val="tx1"/>
                </a:solidFill>
              </a:rPr>
              <a:t>Н.В.Гоголь </a:t>
            </a:r>
            <a:endParaRPr lang="ru-RU" sz="2400" cap="none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Тринадцатое мая.</a:t>
            </a:r>
            <a:b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Классная работа.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354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95636"/>
            <a:ext cx="3260911" cy="26593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72816"/>
            <a:ext cx="784887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 уд…</a:t>
            </a:r>
            <a:r>
              <a:rPr lang="ru-RU" sz="3200" dirty="0" err="1" smtClean="0"/>
              <a:t>влению</a:t>
            </a:r>
            <a:r>
              <a:rPr lang="ru-RU" sz="3200" dirty="0" smtClean="0"/>
              <a:t>                      разумеет(?)</a:t>
            </a:r>
            <a:r>
              <a:rPr lang="ru-RU" sz="3200" dirty="0" err="1" smtClean="0"/>
              <a:t>ся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err="1" smtClean="0"/>
              <a:t>бе</a:t>
            </a:r>
            <a:r>
              <a:rPr lang="ru-RU" sz="3200" dirty="0" smtClean="0"/>
              <a:t>…спорно                           </a:t>
            </a:r>
            <a:r>
              <a:rPr lang="ru-RU" sz="3200" dirty="0" err="1" smtClean="0"/>
              <a:t>оч</a:t>
            </a:r>
            <a:r>
              <a:rPr lang="ru-RU" sz="3200" dirty="0" smtClean="0"/>
              <a:t>…видно</a:t>
            </a:r>
            <a:br>
              <a:rPr lang="ru-RU" sz="3200" dirty="0" smtClean="0"/>
            </a:br>
            <a:r>
              <a:rPr lang="ru-RU" sz="3200" dirty="0" smtClean="0"/>
              <a:t>(по)моему                            (во)первых</a:t>
            </a:r>
            <a:br>
              <a:rPr lang="ru-RU" sz="3200" dirty="0" smtClean="0"/>
            </a:br>
            <a:r>
              <a:rPr lang="ru-RU" sz="3200" dirty="0" smtClean="0"/>
              <a:t>(в)третьих                            </a:t>
            </a:r>
            <a:r>
              <a:rPr lang="ru-RU" sz="3200" dirty="0" err="1" smtClean="0"/>
              <a:t>изв</a:t>
            </a:r>
            <a:r>
              <a:rPr lang="ru-RU" sz="3200" dirty="0" smtClean="0"/>
              <a:t>…</a:t>
            </a:r>
            <a:r>
              <a:rPr lang="ru-RU" sz="3200" dirty="0" err="1" smtClean="0"/>
              <a:t>ните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err="1" smtClean="0"/>
              <a:t>безусловн</a:t>
            </a:r>
            <a:r>
              <a:rPr lang="ru-RU" sz="3200" dirty="0" smtClean="0"/>
              <a:t>…                          п…жалуй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63888" y="381000"/>
            <a:ext cx="5400600" cy="17526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Подведем итоги: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9512" y="2671539"/>
            <a:ext cx="878497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Закончите предложения.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1.При помощи вводных слов говорящий выражает ….  .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2.Вводные слова могут иметь следующие значения ….  .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3.Вводные слова на письме выделяются … , а в устной речи …  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353169577_talantlivye-deti-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3347864" cy="223019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4106471_1376737879_0014014Spasiboza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633"/>
            <a:ext cx="8784976" cy="658873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188639"/>
          <a:ext cx="8712970" cy="403244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22355"/>
                <a:gridCol w="622355"/>
                <a:gridCol w="622355"/>
                <a:gridCol w="622355"/>
                <a:gridCol w="622355"/>
                <a:gridCol w="622355"/>
                <a:gridCol w="622355"/>
                <a:gridCol w="622355"/>
                <a:gridCol w="622355"/>
                <a:gridCol w="622355"/>
                <a:gridCol w="622355"/>
                <a:gridCol w="622355"/>
                <a:gridCol w="622355"/>
                <a:gridCol w="622355"/>
              </a:tblGrid>
              <a:tr h="576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79512" y="4509120"/>
            <a:ext cx="8712968" cy="18722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/>
              <a:t>Задание:</a:t>
            </a:r>
            <a:r>
              <a:rPr lang="ru-RU" sz="3200" dirty="0"/>
              <a:t> ответьте на вопросы, сложите первые буквы ответов и отгадайте зашифрованное слово.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Вводные слова и знаки препинания при них</a:t>
            </a:r>
            <a:endParaRPr lang="ru-RU" sz="4000" b="1" dirty="0"/>
          </a:p>
        </p:txBody>
      </p:sp>
      <p:pic>
        <p:nvPicPr>
          <p:cNvPr id="4" name="Рисунок 3" descr="400_5287056584f9026c82bdd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132856"/>
            <a:ext cx="4473700" cy="3158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2204864"/>
            <a:ext cx="4320480" cy="41044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  <a:tabLst>
                <a:tab pos="88900" algn="l"/>
              </a:tabLst>
            </a:pPr>
            <a:r>
              <a:rPr lang="ru-RU" sz="3600" b="1" i="1" u="wavy" dirty="0" smtClean="0"/>
              <a:t>Учимся</a:t>
            </a:r>
            <a:r>
              <a:rPr lang="ru-RU" sz="3600" b="1" i="1" dirty="0" smtClean="0"/>
              <a:t> </a:t>
            </a:r>
            <a:r>
              <a:rPr lang="ru-RU" sz="3600" b="1" i="1" dirty="0" smtClean="0">
                <a:solidFill>
                  <a:srgbClr val="0070C0"/>
                </a:solidFill>
              </a:rPr>
              <a:t>чему?</a:t>
            </a:r>
          </a:p>
          <a:p>
            <a:pPr>
              <a:buFont typeface="Wingdings" pitchFamily="2" charset="2"/>
              <a:buChar char="ü"/>
              <a:tabLst>
                <a:tab pos="88900" algn="l"/>
              </a:tabLst>
            </a:pPr>
            <a:r>
              <a:rPr lang="ru-RU" sz="3600" b="1" i="1" u="wavy" dirty="0" smtClean="0"/>
              <a:t>Развиваем</a:t>
            </a:r>
            <a:r>
              <a:rPr lang="ru-RU" sz="3600" b="1" i="1" dirty="0" smtClean="0"/>
              <a:t> </a:t>
            </a:r>
            <a:r>
              <a:rPr lang="ru-RU" sz="3600" b="1" i="1" dirty="0" smtClean="0">
                <a:solidFill>
                  <a:srgbClr val="0070C0"/>
                </a:solidFill>
              </a:rPr>
              <a:t>что?</a:t>
            </a:r>
          </a:p>
          <a:p>
            <a:pPr>
              <a:buFont typeface="Wingdings" pitchFamily="2" charset="2"/>
              <a:buChar char="ü"/>
              <a:tabLst>
                <a:tab pos="88900" algn="l"/>
              </a:tabLst>
            </a:pPr>
            <a:r>
              <a:rPr lang="ru-RU" sz="3600" b="1" i="1" u="wavy" dirty="0" err="1" smtClean="0"/>
              <a:t>Воспитыва-ем</a:t>
            </a:r>
            <a:r>
              <a:rPr lang="ru-RU" sz="3600" b="1" i="1" dirty="0" smtClean="0"/>
              <a:t> </a:t>
            </a:r>
            <a:r>
              <a:rPr lang="ru-RU" sz="3600" b="1" i="1" dirty="0" smtClean="0"/>
              <a:t>в себе </a:t>
            </a:r>
            <a:r>
              <a:rPr lang="ru-RU" sz="3600" b="1" i="1" dirty="0" smtClean="0">
                <a:solidFill>
                  <a:srgbClr val="0070C0"/>
                </a:solidFill>
              </a:rPr>
              <a:t>что?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412776"/>
            <a:ext cx="56046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Определим цель урока</a:t>
            </a:r>
            <a:endParaRPr lang="ru-RU" sz="32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/>
              <a:t>Цели урока:</a:t>
            </a:r>
            <a:endParaRPr lang="ru-RU" sz="4400" b="1" dirty="0"/>
          </a:p>
        </p:txBody>
      </p:sp>
      <p:sp>
        <p:nvSpPr>
          <p:cNvPr id="3" name="Загнутый угол 2"/>
          <p:cNvSpPr/>
          <p:nvPr/>
        </p:nvSpPr>
        <p:spPr>
          <a:xfrm>
            <a:off x="251520" y="1628800"/>
            <a:ext cx="8640960" cy="4680520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1706465"/>
            <a:ext cx="842493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закрепить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знания о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вводном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слове;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совершенствовать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навыки постановки знаков препинания при вводных словах;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воспитывать речевую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культуру учащихся;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отработать навыки нахождения вводных слов в отрывках текста (формат ОГЭ).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1520" y="1558241"/>
            <a:ext cx="8640960" cy="48936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1.«Грамматический конструктор»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Из слов, записанных вразброс, составьте три предложения с вводными словами               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1.Всё, в сравнении, познается, говорят.</a:t>
            </a:r>
            <a:b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2.В, он, лес, не, ходил, никогда, однако.</a:t>
            </a:r>
            <a:b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3.К, подходила, </a:t>
            </a:r>
            <a:r>
              <a:rPr lang="ru-RU" sz="3600" i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берегу, казалось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, лодка.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9512" y="0"/>
            <a:ext cx="8964488" cy="631095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1.Ваше </a:t>
            </a:r>
            <a:r>
              <a:rPr kumimoji="0" lang="ru-RU" sz="36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</a:t>
            </a:r>
            <a:r>
              <a:rPr kumimoji="0" lang="ru-RU" sz="3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</a:t>
            </a:r>
            <a:r>
              <a:rPr kumimoji="0" lang="ru-RU" sz="36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жение</a:t>
            </a:r>
            <a:r>
              <a:rPr kumimoji="0" lang="ru-RU" sz="3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кажется</a:t>
            </a:r>
            <a:r>
              <a:rPr kumimoji="0" lang="ru-RU" sz="3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мне (не)приемлемым. 2.Мы 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кажется</a:t>
            </a:r>
            <a:r>
              <a:rPr kumimoji="0" lang="ru-RU" sz="3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многого (не) </a:t>
            </a:r>
            <a:r>
              <a:rPr kumimoji="0" lang="ru-RU" sz="36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предусм</a:t>
            </a:r>
            <a:r>
              <a:rPr kumimoji="0" lang="ru-RU" sz="3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..трели. 3.Окно 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должно быть</a:t>
            </a:r>
            <a:r>
              <a:rPr kumimoji="0" lang="ru-RU" sz="3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открыто всю ночь. 4.Окно 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должно быть </a:t>
            </a:r>
            <a:r>
              <a:rPr kumimoji="0" lang="ru-RU" sz="3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забыли закрыть на ночь. 5.Ты 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может быть</a:t>
            </a:r>
            <a:r>
              <a:rPr kumimoji="0" lang="ru-RU" sz="3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6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хочеш</a:t>
            </a:r>
            <a:r>
              <a:rPr kumimoji="0" lang="ru-RU" sz="3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(?) поехать на экскурсию? 6.Ваше предложение 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может быть</a:t>
            </a:r>
            <a:r>
              <a:rPr kumimoji="0" lang="ru-RU" sz="3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принято на определённых условиях. 7.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Откровенно сказать</a:t>
            </a:r>
            <a:r>
              <a:rPr kumimoji="0" lang="ru-RU" sz="3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я вижу этого человека (в)первые. 8.Я прошу тебя 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откровенно сказать</a:t>
            </a:r>
            <a:r>
              <a:rPr kumimoji="0" lang="ru-RU" sz="3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своё мнение.</a:t>
            </a:r>
            <a:endParaRPr kumimoji="0" lang="ru-RU" sz="4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9512" y="507409"/>
            <a:ext cx="878497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приведённых ниже предложениях из прочитанного текста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пронумерованы все запятые. Выпишите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цифру(-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обозначающую(-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запятую(-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при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вводном слове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Гоша накидывает ей на плечи курточку, (1)остаётся в одной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майке, (2)и кожа на его руках покрывается пупырышками.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Тебе отец из Англии чего-нибудь привёз?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Ага. Вот, (3)смотри, (4)транзистор.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матери привёз чего-нибудь? Духи, (5) например?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Принеси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посмотреть.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 как же я... Вера, (6) мне же... Ну, (7) неудобно...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2564904"/>
            <a:ext cx="5616624" cy="3744416"/>
          </a:xfrm>
        </p:spPr>
        <p:txBody>
          <a:bodyPr>
            <a:noAutofit/>
          </a:bodyPr>
          <a:lstStyle/>
          <a:p>
            <a:pPr algn="r"/>
            <a:r>
              <a:rPr lang="ru-RU" sz="2800" i="1" cap="none" dirty="0" smtClean="0">
                <a:solidFill>
                  <a:schemeClr val="tx1"/>
                </a:solidFill>
                <a:latin typeface="Book Antiqua" pitchFamily="18" charset="0"/>
              </a:rPr>
              <a:t>Дивишься драгоценности нашего языка: что ни слово,(1) то и подарок; всё зернисто,(2)крупно,(3) как сам жемчуг,(4) и,(5) право,(6) иное название еще драгоценнее самой вещи.</a:t>
            </a:r>
          </a:p>
          <a:p>
            <a:pPr algn="r"/>
            <a:r>
              <a:rPr lang="ru-RU" sz="2400" cap="none" dirty="0" smtClean="0">
                <a:solidFill>
                  <a:schemeClr val="tx1"/>
                </a:solidFill>
              </a:rPr>
              <a:t>Н.В.Гоголь </a:t>
            </a:r>
            <a:endParaRPr lang="ru-RU" sz="2400" cap="none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640960" cy="1614041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Выпишите </a:t>
            </a:r>
            <a:r>
              <a:rPr lang="ru-RU" sz="3600" b="1" dirty="0" smtClean="0">
                <a:solidFill>
                  <a:schemeClr val="tx1"/>
                </a:solidFill>
              </a:rPr>
              <a:t>цифру(-</a:t>
            </a:r>
            <a:r>
              <a:rPr lang="ru-RU" sz="3600" b="1" dirty="0" err="1" smtClean="0">
                <a:solidFill>
                  <a:schemeClr val="tx1"/>
                </a:solidFill>
              </a:rPr>
              <a:t>ы</a:t>
            </a:r>
            <a:r>
              <a:rPr lang="ru-RU" sz="3600" dirty="0" smtClean="0">
                <a:solidFill>
                  <a:schemeClr val="tx1"/>
                </a:solidFill>
              </a:rPr>
              <a:t>), обозначающую(-</a:t>
            </a:r>
            <a:r>
              <a:rPr lang="ru-RU" sz="3600" dirty="0" err="1" smtClean="0">
                <a:solidFill>
                  <a:schemeClr val="tx1"/>
                </a:solidFill>
              </a:rPr>
              <a:t>ие</a:t>
            </a:r>
            <a:r>
              <a:rPr lang="ru-RU" sz="3600" dirty="0" smtClean="0">
                <a:solidFill>
                  <a:schemeClr val="tx1"/>
                </a:solidFill>
              </a:rPr>
              <a:t>)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запятую(-</a:t>
            </a:r>
            <a:r>
              <a:rPr lang="ru-RU" sz="3600" dirty="0" err="1" smtClean="0">
                <a:solidFill>
                  <a:schemeClr val="tx1"/>
                </a:solidFill>
              </a:rPr>
              <a:t>ые</a:t>
            </a:r>
            <a:r>
              <a:rPr lang="ru-RU" sz="3600" dirty="0" smtClean="0">
                <a:solidFill>
                  <a:schemeClr val="tx1"/>
                </a:solidFill>
              </a:rPr>
              <a:t>) при </a:t>
            </a:r>
            <a:r>
              <a:rPr lang="ru-RU" sz="3600" b="1" dirty="0" smtClean="0">
                <a:solidFill>
                  <a:schemeClr val="tx1"/>
                </a:solidFill>
              </a:rPr>
              <a:t>вводном слове</a:t>
            </a:r>
            <a:r>
              <a:rPr lang="ru-RU" sz="3600" dirty="0" smtClean="0">
                <a:solidFill>
                  <a:schemeClr val="tx1"/>
                </a:solidFill>
              </a:rPr>
              <a:t>.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354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95636"/>
            <a:ext cx="3260911" cy="26593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628800"/>
            <a:ext cx="7200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1 вариант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Разработать словарный диктант по теме "Вводные слова".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2 вариант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Выполнить упражнение № 374.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 descr="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708920"/>
            <a:ext cx="3810000" cy="348615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1274</TotalTime>
  <Words>301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Тринадцатое мая. Классная работа.</vt:lpstr>
      <vt:lpstr>Слайд 2</vt:lpstr>
      <vt:lpstr>Вводные слова и знаки препинания при них</vt:lpstr>
      <vt:lpstr>Цели урока:</vt:lpstr>
      <vt:lpstr>Слайд 5</vt:lpstr>
      <vt:lpstr>Слайд 6</vt:lpstr>
      <vt:lpstr>Слайд 7</vt:lpstr>
      <vt:lpstr>Выпишите цифру(-ы), обозначающую(-ие) запятую(-ые) при вводном слове.</vt:lpstr>
      <vt:lpstr>Слайд 9</vt:lpstr>
      <vt:lpstr>Слайд 10</vt:lpstr>
      <vt:lpstr>Подведем итоги:</vt:lpstr>
      <vt:lpstr>Слайд 12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Оди(н,нн)адцатое мая. Классная работа.</dc:title>
  <dc:creator>Лена</dc:creator>
  <cp:lastModifiedBy>Лена</cp:lastModifiedBy>
  <cp:revision>54</cp:revision>
  <dcterms:created xsi:type="dcterms:W3CDTF">2015-05-10T10:51:54Z</dcterms:created>
  <dcterms:modified xsi:type="dcterms:W3CDTF">2015-05-13T05:24:02Z</dcterms:modified>
</cp:coreProperties>
</file>