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9FD7A7-0471-4CDD-AF06-BC18C26FA954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83E0B7-C4DF-45A6-94A1-B4B1736F7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071943"/>
            <a:ext cx="8458200" cy="20038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Презентацию подготовила старший воспитатель МБДОУ ДСКВ</a:t>
            </a:r>
            <a:br>
              <a:rPr lang="ru-RU" sz="2400" dirty="0" smtClean="0"/>
            </a:br>
            <a:r>
              <a:rPr lang="ru-RU" sz="2400" dirty="0" smtClean="0"/>
              <a:t> № 8 ПГТ. Черноморский мо северский район</a:t>
            </a:r>
            <a:br>
              <a:rPr lang="ru-RU" sz="2400" dirty="0" smtClean="0"/>
            </a:br>
            <a:r>
              <a:rPr lang="ru-RU" sz="2400" dirty="0" err="1" smtClean="0"/>
              <a:t>гейдарова</a:t>
            </a:r>
            <a:r>
              <a:rPr lang="ru-RU" sz="2400" dirty="0" smtClean="0"/>
              <a:t>  </a:t>
            </a:r>
            <a:r>
              <a:rPr lang="ru-RU" sz="2400" dirty="0" err="1" smtClean="0"/>
              <a:t>елена</a:t>
            </a:r>
            <a:r>
              <a:rPr lang="ru-RU" sz="2400" dirty="0" smtClean="0"/>
              <a:t>  </a:t>
            </a:r>
            <a:r>
              <a:rPr lang="ru-RU" sz="2400" dirty="0" err="1" smtClean="0"/>
              <a:t>михайловна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35004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cs typeface="Aharoni" pitchFamily="2" charset="-79"/>
              </a:rPr>
              <a:t>Профессиональный стандарт педагога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Область применения: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При приеме на работу в общеобразовательное учреждение на должность «педагог»; При проведении аттестации педагогов образовательных учреждений региональными органами исполнительной власти, осуществляющими управление в сфере образования; При проведении аттестации педагогов самими образовательными организациями, в случае предоставления им соответствующих полномочий. 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применения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Определять необходимую квалификацию педагога, которая влияет на результаты обучения, воспитания и развития ребенка. Обеспечить необходимую подготовку педагога для получения высоких результатов его труда. Обеспечить необходимую осведомленность педагога о предъявляемых к нему требованиях. Содействовать вовлечению педагогов в решение задачи повышения качества образования. 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профессионального стандарта педагога</a:t>
            </a:r>
            <a:r>
              <a:rPr lang="en-US" dirty="0" smtClean="0"/>
              <a:t> . </a:t>
            </a:r>
            <a:r>
              <a:rPr lang="ru-RU" dirty="0" smtClean="0"/>
              <a:t>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Иметь высшее образование</a:t>
            </a:r>
            <a:r>
              <a:rPr lang="en-US" dirty="0" smtClean="0"/>
              <a:t>.</a:t>
            </a:r>
            <a:r>
              <a:rPr lang="ru-RU" dirty="0" smtClean="0"/>
              <a:t> Знать программы обучения</a:t>
            </a:r>
            <a:r>
              <a:rPr lang="en-US" dirty="0" smtClean="0"/>
              <a:t>.</a:t>
            </a:r>
            <a:r>
              <a:rPr lang="ru-RU" dirty="0" smtClean="0"/>
              <a:t> Уметь планировать и анализировать работу</a:t>
            </a:r>
            <a:r>
              <a:rPr lang="en-US" dirty="0" smtClean="0"/>
              <a:t>.</a:t>
            </a:r>
            <a:r>
              <a:rPr lang="ru-RU" dirty="0" smtClean="0"/>
              <a:t> Владеть формами и методами обучения – стандартными и инновационными. Использовать специальные подходы, чтобы охватить всех детей</a:t>
            </a:r>
            <a:r>
              <a:rPr lang="en-US" dirty="0" smtClean="0"/>
              <a:t>.</a:t>
            </a:r>
            <a:r>
              <a:rPr lang="ru-RU" dirty="0" smtClean="0"/>
              <a:t> Уметь объективно оценивать возможности детей, используя разные формы и методы контроля</a:t>
            </a:r>
            <a:r>
              <a:rPr lang="en-US" dirty="0" smtClean="0"/>
              <a:t>.</a:t>
            </a:r>
            <a:r>
              <a:rPr lang="ru-RU" dirty="0" smtClean="0"/>
              <a:t> Владеть </a:t>
            </a:r>
            <a:r>
              <a:rPr lang="ru-RU" dirty="0" err="1" smtClean="0"/>
              <a:t>ИКТ-компетенциями</a:t>
            </a:r>
            <a:r>
              <a:rPr lang="ru-RU" dirty="0" smtClean="0"/>
              <a:t>.. 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Содержание профессионального стандарта педагога. Воспитательная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Владеть формами и методами воспитательной работы</a:t>
            </a:r>
            <a:r>
              <a:rPr lang="en-US" dirty="0" smtClean="0"/>
              <a:t>.</a:t>
            </a:r>
            <a:r>
              <a:rPr lang="ru-RU" dirty="0" smtClean="0"/>
              <a:t> Владеть организационными формами и методами</a:t>
            </a:r>
            <a:r>
              <a:rPr lang="en-US" dirty="0" smtClean="0"/>
              <a:t>.</a:t>
            </a:r>
            <a:r>
              <a:rPr lang="ru-RU" dirty="0" smtClean="0"/>
              <a:t> Уметь общаться с детьми, защищать их интересы и достоинство</a:t>
            </a:r>
            <a:r>
              <a:rPr lang="en-US" dirty="0" smtClean="0"/>
              <a:t>.</a:t>
            </a:r>
            <a:r>
              <a:rPr lang="ru-RU" dirty="0" smtClean="0"/>
              <a:t> Поддерживать уклад, атмосферу и традиции учреждения, внося в них свой положительный вклад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Содержание профессионального стандарта педагога. </a:t>
            </a:r>
            <a:r>
              <a:rPr lang="ru-RU" dirty="0" smtClean="0"/>
              <a:t>Развитие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Готовность принять всех детей</a:t>
            </a:r>
            <a:r>
              <a:rPr lang="en-US" dirty="0" smtClean="0"/>
              <a:t>.</a:t>
            </a:r>
            <a:r>
              <a:rPr lang="ru-RU" dirty="0" smtClean="0"/>
              <a:t> Выявлять разнообразные проблемы детей, оказывать адресную помощь</a:t>
            </a:r>
            <a:r>
              <a:rPr lang="en-US" dirty="0" smtClean="0"/>
              <a:t>.</a:t>
            </a:r>
            <a:r>
              <a:rPr lang="ru-RU" dirty="0" smtClean="0"/>
              <a:t> Готовность к взаимодействию с другими специалистами </a:t>
            </a:r>
            <a:r>
              <a:rPr lang="en-US" dirty="0" smtClean="0"/>
              <a:t>.</a:t>
            </a:r>
            <a:r>
              <a:rPr lang="ru-RU" dirty="0" smtClean="0"/>
              <a:t>Уметь отслеживать динамику развития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 дошкольного образования должен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Знать специфику дошкольного образования</a:t>
            </a:r>
            <a:r>
              <a:rPr lang="en-US" dirty="0" smtClean="0"/>
              <a:t>.</a:t>
            </a:r>
            <a:r>
              <a:rPr lang="ru-RU" dirty="0" smtClean="0"/>
              <a:t> Знать общие закономерности развития детей</a:t>
            </a:r>
            <a:r>
              <a:rPr lang="en-US" dirty="0" smtClean="0"/>
              <a:t>.</a:t>
            </a:r>
            <a:r>
              <a:rPr lang="ru-RU" dirty="0" smtClean="0"/>
              <a:t> Уметь организовывать ведущие виды деятельности</a:t>
            </a:r>
            <a:r>
              <a:rPr lang="en-US" dirty="0" smtClean="0"/>
              <a:t>.</a:t>
            </a:r>
            <a:r>
              <a:rPr lang="ru-RU" dirty="0" smtClean="0"/>
              <a:t> Владеть теорией и методиками развития детей дошкольного возраста</a:t>
            </a:r>
            <a:r>
              <a:rPr lang="en-US" dirty="0" smtClean="0"/>
              <a:t>.</a:t>
            </a:r>
            <a:r>
              <a:rPr lang="ru-RU" dirty="0" smtClean="0"/>
              <a:t> Уметь планировать, реализовывать и анализировать образовательную работу с детьми </a:t>
            </a:r>
            <a:r>
              <a:rPr lang="en-US" dirty="0" smtClean="0"/>
              <a:t>.</a:t>
            </a:r>
            <a:r>
              <a:rPr lang="ru-RU" dirty="0" smtClean="0"/>
              <a:t>Уметь планировать и корректировать образовательные задачи по результатам мониторинга</a:t>
            </a:r>
            <a:r>
              <a:rPr lang="en-US" dirty="0" smtClean="0"/>
              <a:t>.</a:t>
            </a:r>
            <a:r>
              <a:rPr lang="ru-RU" dirty="0" smtClean="0"/>
              <a:t> Владеть методами и средствами </a:t>
            </a:r>
            <a:r>
              <a:rPr lang="ru-RU" dirty="0" err="1" smtClean="0"/>
              <a:t>психолого</a:t>
            </a:r>
            <a:r>
              <a:rPr lang="ru-RU" dirty="0" smtClean="0"/>
              <a:t> - педагогического просвещения родителей</a:t>
            </a:r>
            <a:r>
              <a:rPr lang="en-US" dirty="0" smtClean="0"/>
              <a:t>.</a:t>
            </a:r>
            <a:r>
              <a:rPr lang="ru-RU" dirty="0" smtClean="0"/>
              <a:t> Владеть </a:t>
            </a:r>
            <a:r>
              <a:rPr lang="ru-RU" dirty="0" err="1" smtClean="0"/>
              <a:t>ИКТ-компетенциями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оценки выполнения требований профессионального стандарта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Профессиональная деятельность воспитателя оценивается только комплексно. Высокая оценка включает: Сочетание показателей динамики развития интегративных качеств ребенка</a:t>
            </a:r>
            <a:r>
              <a:rPr lang="en-US" dirty="0" smtClean="0"/>
              <a:t>.</a:t>
            </a:r>
            <a:r>
              <a:rPr lang="ru-RU" dirty="0" smtClean="0"/>
              <a:t> Положительное отношение к детскому саду</a:t>
            </a:r>
            <a:r>
              <a:rPr lang="en-US" dirty="0" smtClean="0"/>
              <a:t>.</a:t>
            </a:r>
            <a:r>
              <a:rPr lang="ru-RU" dirty="0" smtClean="0"/>
              <a:t> Высокую степень активности и вовлеченности родителей в жизнь детского сада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214554"/>
            <a:ext cx="692948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800" dirty="0"/>
              <a:t>Спасибо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нужен профессиональный стандарт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/>
              <a:t>Стандарт</a:t>
            </a:r>
            <a:r>
              <a:rPr lang="ru-RU" dirty="0" smtClean="0"/>
              <a:t> – инструмент реализации стратегии образования в меняющемся мире. </a:t>
            </a:r>
            <a:r>
              <a:rPr lang="ru-RU" b="1" dirty="0" smtClean="0"/>
              <a:t>Стандар</a:t>
            </a:r>
            <a:r>
              <a:rPr lang="ru-RU" dirty="0" smtClean="0"/>
              <a:t>т – инструмент повышения качества образования и выхода отечественного образования на международный уровень.</a:t>
            </a:r>
            <a:r>
              <a:rPr lang="ru-RU" b="1" dirty="0" smtClean="0"/>
              <a:t> Стандарт </a:t>
            </a:r>
            <a:r>
              <a:rPr lang="ru-RU" dirty="0" smtClean="0"/>
              <a:t>– объективный измеритель квалификации педагога. </a:t>
            </a:r>
            <a:r>
              <a:rPr lang="ru-RU" b="1" dirty="0" smtClean="0"/>
              <a:t>Стандарт</a:t>
            </a:r>
            <a:r>
              <a:rPr lang="ru-RU" dirty="0" smtClean="0"/>
              <a:t> – средство отбора педагогических кадров в учреждения образования. </a:t>
            </a:r>
            <a:r>
              <a:rPr lang="ru-RU" b="1" dirty="0" smtClean="0"/>
              <a:t>Стандарт</a:t>
            </a:r>
            <a:r>
              <a:rPr lang="ru-RU" dirty="0" smtClean="0"/>
              <a:t> – основа для формирования трудового договора, фиксирующего отношения между работником и работодателем.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Термины и определения применительно к педагогу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/>
              <a:t>Квалификация педагога </a:t>
            </a:r>
            <a:r>
              <a:rPr lang="ru-RU" dirty="0" smtClean="0"/>
              <a:t>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 </a:t>
            </a:r>
            <a:r>
              <a:rPr lang="ru-RU" b="1" dirty="0" smtClean="0"/>
              <a:t>Профессиональная компетенция </a:t>
            </a:r>
            <a:r>
              <a:rPr lang="ru-RU" dirty="0" smtClean="0"/>
              <a:t>– способность успешно действовать на основе практического опыта, умения и знаний при решении профессиональных задач.</a:t>
            </a:r>
            <a:r>
              <a:rPr lang="ru-RU" b="1" dirty="0" smtClean="0"/>
              <a:t> Профессиональный стандарт педагога</a:t>
            </a:r>
            <a:r>
              <a:rPr lang="ru-RU" dirty="0" smtClean="0"/>
              <a:t>: документ, включающий перечень профессиональных и личностных требований к учителю, действующий на всей территории Российской Федерации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15895"/>
            <a:ext cx="8001056" cy="55865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/>
              <a:t>Региональное дополнение к профессиональному стандарту: документ, включающий дополнительные требования к квалификации педагога, позволяющие ему выполнять свои обязанности в реальном </a:t>
            </a:r>
            <a:r>
              <a:rPr lang="ru-RU" sz="2400" dirty="0" err="1"/>
              <a:t>социокультурном</a:t>
            </a:r>
            <a:r>
              <a:rPr lang="ru-RU" sz="2400" dirty="0"/>
              <a:t> контексте. Внутренний стандарт образовательной организации: документ, определяющий квалификационные требования к педагогу, соответствующий реализуемым в данной организации образовательным программам. Ключевые области стандарта педагога: разделы стандарта, соответствующие структуре профессиональной деятельности педагога: обучение, воспитание и развитие ребенка.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7786742" cy="61247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Аудит: систематический, независимый и документируемый процесс получения свидетельств аудита и их объективного оценивания в целях установления степени выполнения требований. Внутренний аудит: аудит, осуществляемый самой организацией или другой организацией от ее имени для внутренних целей. Например, внутренний аудит может быть проведен для подтверждения результативности системы менеджмента или оценки квалификации работников, а также оценки соответствия предъявляемым к ним профессиональным требованиям.</a:t>
            </a:r>
            <a:endParaRPr lang="ru-RU" sz="28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1"/>
            <a:ext cx="8001056" cy="5262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Внешний аудит: аудит, проводимый независимой от образовательной организации стороной. Внешний аудит может быть осуществлен надзорными органами или организациями, представляющими интересы потребителей. Профессиональная ИКТ-компетентность: 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</a:t>
            </a:r>
            <a:endParaRPr lang="ru-RU" sz="28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профессиональному стандарту педагога .Стандарт должен: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Соответствовать структуре профессиональной деятельности педагога. Не превращаться в инструмент жесткой регламентации деятельности педагога. Избавить педагога от выполнения несвойственных функций, отвлекающих его от выполнения своих прямых обязанностей. Побуждать педагога к поиску нестандартных решений. Соответствовать международным нормам и регламентам.  Соотноситься с требованиями профильных министерств и ведомств, от которых зависят исчисление трудового стажа, начисление пенсий и </a:t>
            </a:r>
            <a:r>
              <a:rPr lang="ru-RU" dirty="0" err="1" smtClean="0"/>
              <a:t>т.п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nherit"/>
                <a:ea typeface="Times New Roman"/>
                <a:cs typeface="Times New Roman"/>
              </a:rPr>
              <a:t>Характеристика 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55348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inherit"/>
                <a:ea typeface="Times New Roman"/>
                <a:cs typeface="Times New Roman"/>
              </a:rPr>
              <a:t>В нем определяются основные требования к квалификации педагога. Может дополнятся региональными требованиями. Может быть дополнен внутренним стандартом образовательного учреждения. Является уровневым, учитывающим специфику работы педагогов дошкольного учреждения и школы. Отражает структуру профессиональной деятельности педагога. Выдвигает требования к личностным качествам педагога 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858180" cy="40318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/>
              <a:t>Профессиональный стандарт педагога выполняет функции, </a:t>
            </a:r>
            <a:r>
              <a:rPr lang="ru-RU" sz="3200" dirty="0" smtClean="0"/>
              <a:t>призванные преодолеть </a:t>
            </a:r>
            <a:r>
              <a:rPr lang="ru-RU" sz="3200" dirty="0"/>
              <a:t>технократический подход в оценке труда педагога. Обеспечить координированный рост свободы и ответственности педагога за результаты своего труда. Мотивировать педагога на постоянное повышение квалификации.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826</Words>
  <Application>Microsoft Office PowerPoint</Application>
  <PresentationFormat>Экран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Презентацию подготовила старший воспитатель МБДОУ ДСКВ  № 8 ПГТ. Черноморский мо северский район гейдарова  елена  михайловна</vt:lpstr>
      <vt:lpstr>Зачем нужен профессиональный стандарт педагога</vt:lpstr>
      <vt:lpstr>Термины и определения применительно к педагогу</vt:lpstr>
      <vt:lpstr>Слайд 4</vt:lpstr>
      <vt:lpstr>Слайд 5</vt:lpstr>
      <vt:lpstr>Слайд 6</vt:lpstr>
      <vt:lpstr>Требования к профессиональному стандарту педагога .Стандарт должен:</vt:lpstr>
      <vt:lpstr>Характеристика стандарта</vt:lpstr>
      <vt:lpstr>Слайд 9</vt:lpstr>
      <vt:lpstr> Область применения:</vt:lpstr>
      <vt:lpstr>Цель применения:</vt:lpstr>
      <vt:lpstr>Содержание профессионального стандарта педагога . Обучение</vt:lpstr>
      <vt:lpstr> Содержание профессионального стандарта педагога. Воспитательная работа</vt:lpstr>
      <vt:lpstr> Содержание профессионального стандарта педагога. Развитие ребенка</vt:lpstr>
      <vt:lpstr>Педагог дошкольного образования должен</vt:lpstr>
      <vt:lpstr>Методы оценки выполнения требований профессионального стандарта педагога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Презентацию подготовила старший воспитатель МБДОУ ДСКВ  № 8 ПГТ. Черноморский мо северский район гейдарова  елена  михайловна</dc:title>
  <dc:creator>Администратop</dc:creator>
  <cp:lastModifiedBy>Саша</cp:lastModifiedBy>
  <cp:revision>6</cp:revision>
  <dcterms:created xsi:type="dcterms:W3CDTF">2014-11-10T05:39:03Z</dcterms:created>
  <dcterms:modified xsi:type="dcterms:W3CDTF">2014-11-19T21:04:12Z</dcterms:modified>
</cp:coreProperties>
</file>