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60" r:id="rId5"/>
    <p:sldId id="261" r:id="rId6"/>
    <p:sldId id="283" r:id="rId7"/>
    <p:sldId id="284" r:id="rId8"/>
    <p:sldId id="285" r:id="rId9"/>
    <p:sldId id="286" r:id="rId10"/>
    <p:sldId id="287" r:id="rId11"/>
    <p:sldId id="288" r:id="rId12"/>
    <p:sldId id="290" r:id="rId13"/>
    <p:sldId id="291" r:id="rId14"/>
    <p:sldId id="293" r:id="rId15"/>
    <p:sldId id="267" r:id="rId16"/>
    <p:sldId id="269" r:id="rId17"/>
    <p:sldId id="294" r:id="rId18"/>
    <p:sldId id="270" r:id="rId19"/>
    <p:sldId id="280" r:id="rId20"/>
    <p:sldId id="273"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48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CEFD56-4726-4D7C-B0AF-932A0DF7E5A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1D729F95-3814-4D77-A3D1-6FA166AB8A2E}">
      <dgm:prSet phldrT="[Текст]"/>
      <dgm:spPr/>
      <dgm:t>
        <a:bodyPr/>
        <a:lstStyle/>
        <a:p>
          <a:r>
            <a:rPr lang="ru-RU" b="1" u="sng" dirty="0" smtClean="0"/>
            <a:t>Музыкальный руководитель</a:t>
          </a:r>
          <a:endParaRPr lang="ru-RU" b="1" dirty="0"/>
        </a:p>
      </dgm:t>
    </dgm:pt>
    <dgm:pt modelId="{09FC554C-CD19-4C9F-AAEB-88CAD94DB3D9}" type="parTrans" cxnId="{253E477B-36AE-4312-B06D-4941D4945026}">
      <dgm:prSet/>
      <dgm:spPr/>
      <dgm:t>
        <a:bodyPr/>
        <a:lstStyle/>
        <a:p>
          <a:endParaRPr lang="ru-RU"/>
        </a:p>
      </dgm:t>
    </dgm:pt>
    <dgm:pt modelId="{26763172-6CF8-4F85-95A0-581DD96C39BF}" type="sibTrans" cxnId="{253E477B-36AE-4312-B06D-4941D4945026}">
      <dgm:prSet/>
      <dgm:spPr/>
      <dgm:t>
        <a:bodyPr/>
        <a:lstStyle/>
        <a:p>
          <a:endParaRPr lang="ru-RU"/>
        </a:p>
      </dgm:t>
    </dgm:pt>
    <dgm:pt modelId="{7BDC809D-6D26-4821-93D5-9EA89F7F7577}">
      <dgm:prSet phldrT="[Текст]"/>
      <dgm:spPr/>
      <dgm:t>
        <a:bodyPr/>
        <a:lstStyle/>
        <a:p>
          <a:r>
            <a:rPr lang="ru-RU" b="1" dirty="0" smtClean="0"/>
            <a:t>Взаимодействие с родителями</a:t>
          </a:r>
        </a:p>
        <a:p>
          <a:endParaRPr lang="ru-RU" dirty="0"/>
        </a:p>
      </dgm:t>
    </dgm:pt>
    <dgm:pt modelId="{02F00D8B-E792-4AEA-8546-FE3B5BC18FB2}" type="parTrans" cxnId="{DBDD95B2-28FC-4C26-92E9-C8EEE83863FA}">
      <dgm:prSet/>
      <dgm:spPr/>
      <dgm:t>
        <a:bodyPr/>
        <a:lstStyle/>
        <a:p>
          <a:endParaRPr lang="ru-RU"/>
        </a:p>
      </dgm:t>
    </dgm:pt>
    <dgm:pt modelId="{B9C52F40-CA0C-47A2-AA3E-08E5EA26271C}" type="sibTrans" cxnId="{DBDD95B2-28FC-4C26-92E9-C8EEE83863FA}">
      <dgm:prSet/>
      <dgm:spPr/>
      <dgm:t>
        <a:bodyPr/>
        <a:lstStyle/>
        <a:p>
          <a:endParaRPr lang="ru-RU"/>
        </a:p>
      </dgm:t>
    </dgm:pt>
    <dgm:pt modelId="{17C6846E-17F5-4C39-A017-4BD0142C6E29}">
      <dgm:prSet phldrT="[Текст]"/>
      <dgm:spPr/>
      <dgm:t>
        <a:bodyPr/>
        <a:lstStyle/>
        <a:p>
          <a:r>
            <a:rPr lang="ru-RU" b="1" dirty="0" smtClean="0"/>
            <a:t>Совместная деятельность  педагога и детей</a:t>
          </a:r>
        </a:p>
      </dgm:t>
    </dgm:pt>
    <dgm:pt modelId="{354299A6-E335-4C71-95B9-B057FE7E654D}" type="parTrans" cxnId="{D83F30D0-2FFB-4968-90E3-EE47346FC57E}">
      <dgm:prSet/>
      <dgm:spPr/>
      <dgm:t>
        <a:bodyPr/>
        <a:lstStyle/>
        <a:p>
          <a:endParaRPr lang="ru-RU"/>
        </a:p>
      </dgm:t>
    </dgm:pt>
    <dgm:pt modelId="{EA8BEB54-DE6F-417B-B285-E6B9A299CFB2}" type="sibTrans" cxnId="{D83F30D0-2FFB-4968-90E3-EE47346FC57E}">
      <dgm:prSet/>
      <dgm:spPr/>
      <dgm:t>
        <a:bodyPr/>
        <a:lstStyle/>
        <a:p>
          <a:endParaRPr lang="ru-RU"/>
        </a:p>
      </dgm:t>
    </dgm:pt>
    <dgm:pt modelId="{750DE31D-95A0-478F-9BA8-C211755A9C3B}">
      <dgm:prSet phldrT="[Текст]"/>
      <dgm:spPr/>
      <dgm:t>
        <a:bodyPr/>
        <a:lstStyle/>
        <a:p>
          <a:r>
            <a:rPr lang="ru-RU" b="1" dirty="0" smtClean="0"/>
            <a:t>Самостоятельная деятельность детей</a:t>
          </a:r>
          <a:endParaRPr lang="ru-RU" b="1" dirty="0"/>
        </a:p>
      </dgm:t>
    </dgm:pt>
    <dgm:pt modelId="{1C7613A8-8974-459B-92BE-5CAFEDF1454E}" type="parTrans" cxnId="{A28EA93E-2B90-4E33-A037-BAEE774EA797}">
      <dgm:prSet/>
      <dgm:spPr/>
      <dgm:t>
        <a:bodyPr/>
        <a:lstStyle/>
        <a:p>
          <a:endParaRPr lang="ru-RU"/>
        </a:p>
      </dgm:t>
    </dgm:pt>
    <dgm:pt modelId="{370D5D8E-DA77-442C-BC8B-41100F1E5E7B}" type="sibTrans" cxnId="{A28EA93E-2B90-4E33-A037-BAEE774EA797}">
      <dgm:prSet/>
      <dgm:spPr/>
      <dgm:t>
        <a:bodyPr/>
        <a:lstStyle/>
        <a:p>
          <a:endParaRPr lang="ru-RU"/>
        </a:p>
      </dgm:t>
    </dgm:pt>
    <dgm:pt modelId="{A7BF65A2-0C33-4C6D-A313-5F528ACF7FEC}">
      <dgm:prSet/>
      <dgm:spPr/>
      <dgm:t>
        <a:bodyPr/>
        <a:lstStyle/>
        <a:p>
          <a:r>
            <a:rPr lang="ru-RU" b="1" dirty="0" smtClean="0"/>
            <a:t>Работа с детьми </a:t>
          </a:r>
        </a:p>
        <a:p>
          <a:r>
            <a:rPr lang="ru-RU" b="1" dirty="0" smtClean="0"/>
            <a:t>О В З </a:t>
          </a:r>
          <a:endParaRPr lang="ru-RU" b="1" dirty="0"/>
        </a:p>
      </dgm:t>
    </dgm:pt>
    <dgm:pt modelId="{6ACD4DA5-BF3F-4F1B-8D18-AF588C638489}" type="parTrans" cxnId="{6C6D1AA1-A182-4DAE-A830-6E1179865671}">
      <dgm:prSet/>
      <dgm:spPr/>
      <dgm:t>
        <a:bodyPr/>
        <a:lstStyle/>
        <a:p>
          <a:endParaRPr lang="ru-RU"/>
        </a:p>
      </dgm:t>
    </dgm:pt>
    <dgm:pt modelId="{0053631B-6A5E-4FFA-B0F8-7268EBF70655}" type="sibTrans" cxnId="{6C6D1AA1-A182-4DAE-A830-6E1179865671}">
      <dgm:prSet/>
      <dgm:spPr/>
      <dgm:t>
        <a:bodyPr/>
        <a:lstStyle/>
        <a:p>
          <a:endParaRPr lang="ru-RU"/>
        </a:p>
      </dgm:t>
    </dgm:pt>
    <dgm:pt modelId="{C19B7759-E31A-42BA-AA27-EF901D4EE430}" type="pres">
      <dgm:prSet presAssocID="{66CEFD56-4726-4D7C-B0AF-932A0DF7E5AD}" presName="hierChild1" presStyleCnt="0">
        <dgm:presLayoutVars>
          <dgm:orgChart val="1"/>
          <dgm:chPref val="1"/>
          <dgm:dir val="rev"/>
          <dgm:animOne val="branch"/>
          <dgm:animLvl val="lvl"/>
          <dgm:resizeHandles/>
        </dgm:presLayoutVars>
      </dgm:prSet>
      <dgm:spPr/>
      <dgm:t>
        <a:bodyPr/>
        <a:lstStyle/>
        <a:p>
          <a:endParaRPr lang="ru-RU"/>
        </a:p>
      </dgm:t>
    </dgm:pt>
    <dgm:pt modelId="{1683F598-807C-4B68-BB93-0A5D523A7F1E}" type="pres">
      <dgm:prSet presAssocID="{1D729F95-3814-4D77-A3D1-6FA166AB8A2E}" presName="hierRoot1" presStyleCnt="0">
        <dgm:presLayoutVars>
          <dgm:hierBranch val="init"/>
        </dgm:presLayoutVars>
      </dgm:prSet>
      <dgm:spPr/>
    </dgm:pt>
    <dgm:pt modelId="{38666BD1-3F5F-4A51-8135-C47B7B3FA4CF}" type="pres">
      <dgm:prSet presAssocID="{1D729F95-3814-4D77-A3D1-6FA166AB8A2E}" presName="rootComposite1" presStyleCnt="0"/>
      <dgm:spPr/>
    </dgm:pt>
    <dgm:pt modelId="{0DB7750C-8E10-4606-824F-6B2D6D781E35}" type="pres">
      <dgm:prSet presAssocID="{1D729F95-3814-4D77-A3D1-6FA166AB8A2E}" presName="rootText1" presStyleLbl="node0" presStyleIdx="0" presStyleCnt="1" custScaleX="168978" custScaleY="84555" custLinFactNeighborY="-57577">
        <dgm:presLayoutVars>
          <dgm:chPref val="3"/>
        </dgm:presLayoutVars>
      </dgm:prSet>
      <dgm:spPr/>
      <dgm:t>
        <a:bodyPr/>
        <a:lstStyle/>
        <a:p>
          <a:endParaRPr lang="ru-RU"/>
        </a:p>
      </dgm:t>
    </dgm:pt>
    <dgm:pt modelId="{6C19A42F-0246-415D-8759-080BBFC81865}" type="pres">
      <dgm:prSet presAssocID="{1D729F95-3814-4D77-A3D1-6FA166AB8A2E}" presName="rootConnector1" presStyleLbl="node1" presStyleIdx="0" presStyleCnt="0"/>
      <dgm:spPr/>
      <dgm:t>
        <a:bodyPr/>
        <a:lstStyle/>
        <a:p>
          <a:endParaRPr lang="ru-RU"/>
        </a:p>
      </dgm:t>
    </dgm:pt>
    <dgm:pt modelId="{79F110A6-C3B2-47DE-89DF-406FDBB9D4E9}" type="pres">
      <dgm:prSet presAssocID="{1D729F95-3814-4D77-A3D1-6FA166AB8A2E}" presName="hierChild2" presStyleCnt="0"/>
      <dgm:spPr/>
    </dgm:pt>
    <dgm:pt modelId="{5F0CF31A-76AD-4869-94B2-D56FB0816249}" type="pres">
      <dgm:prSet presAssocID="{02F00D8B-E792-4AEA-8546-FE3B5BC18FB2}" presName="Name37" presStyleLbl="parChTrans1D2" presStyleIdx="0" presStyleCnt="4"/>
      <dgm:spPr/>
      <dgm:t>
        <a:bodyPr/>
        <a:lstStyle/>
        <a:p>
          <a:endParaRPr lang="ru-RU"/>
        </a:p>
      </dgm:t>
    </dgm:pt>
    <dgm:pt modelId="{A28291D4-ED65-46AB-AE89-47140F4E5711}" type="pres">
      <dgm:prSet presAssocID="{7BDC809D-6D26-4821-93D5-9EA89F7F7577}" presName="hierRoot2" presStyleCnt="0">
        <dgm:presLayoutVars>
          <dgm:hierBranch val="init"/>
        </dgm:presLayoutVars>
      </dgm:prSet>
      <dgm:spPr/>
    </dgm:pt>
    <dgm:pt modelId="{3688BF6B-39C7-45CE-BA25-5C17CAB6CEE4}" type="pres">
      <dgm:prSet presAssocID="{7BDC809D-6D26-4821-93D5-9EA89F7F7577}" presName="rootComposite" presStyleCnt="0"/>
      <dgm:spPr/>
    </dgm:pt>
    <dgm:pt modelId="{58823933-C35D-4397-AFE6-624D674E74FB}" type="pres">
      <dgm:prSet presAssocID="{7BDC809D-6D26-4821-93D5-9EA89F7F7577}" presName="rootText" presStyleLbl="node2" presStyleIdx="0" presStyleCnt="4" custScaleY="223741">
        <dgm:presLayoutVars>
          <dgm:chPref val="3"/>
        </dgm:presLayoutVars>
      </dgm:prSet>
      <dgm:spPr/>
      <dgm:t>
        <a:bodyPr/>
        <a:lstStyle/>
        <a:p>
          <a:endParaRPr lang="ru-RU"/>
        </a:p>
      </dgm:t>
    </dgm:pt>
    <dgm:pt modelId="{D74022F4-F8BE-4A11-8BFC-F34C2BB3471D}" type="pres">
      <dgm:prSet presAssocID="{7BDC809D-6D26-4821-93D5-9EA89F7F7577}" presName="rootConnector" presStyleLbl="node2" presStyleIdx="0" presStyleCnt="4"/>
      <dgm:spPr/>
      <dgm:t>
        <a:bodyPr/>
        <a:lstStyle/>
        <a:p>
          <a:endParaRPr lang="ru-RU"/>
        </a:p>
      </dgm:t>
    </dgm:pt>
    <dgm:pt modelId="{7FB528D4-6DA8-4A1C-BB65-3581B07DD80D}" type="pres">
      <dgm:prSet presAssocID="{7BDC809D-6D26-4821-93D5-9EA89F7F7577}" presName="hierChild4" presStyleCnt="0"/>
      <dgm:spPr/>
    </dgm:pt>
    <dgm:pt modelId="{64FF0626-2875-47C5-99A7-96A4A2E59BD9}" type="pres">
      <dgm:prSet presAssocID="{7BDC809D-6D26-4821-93D5-9EA89F7F7577}" presName="hierChild5" presStyleCnt="0"/>
      <dgm:spPr/>
    </dgm:pt>
    <dgm:pt modelId="{37721E11-9018-4C03-81C5-63988C6CB408}" type="pres">
      <dgm:prSet presAssocID="{6ACD4DA5-BF3F-4F1B-8D18-AF588C638489}" presName="Name37" presStyleLbl="parChTrans1D2" presStyleIdx="1" presStyleCnt="4"/>
      <dgm:spPr/>
      <dgm:t>
        <a:bodyPr/>
        <a:lstStyle/>
        <a:p>
          <a:endParaRPr lang="ru-RU"/>
        </a:p>
      </dgm:t>
    </dgm:pt>
    <dgm:pt modelId="{CCCC8187-FE61-4325-8B26-0828B6023458}" type="pres">
      <dgm:prSet presAssocID="{A7BF65A2-0C33-4C6D-A313-5F528ACF7FEC}" presName="hierRoot2" presStyleCnt="0">
        <dgm:presLayoutVars>
          <dgm:hierBranch val="init"/>
        </dgm:presLayoutVars>
      </dgm:prSet>
      <dgm:spPr/>
    </dgm:pt>
    <dgm:pt modelId="{C21CDABF-7EC4-493C-9BD7-5BE8386CC0D8}" type="pres">
      <dgm:prSet presAssocID="{A7BF65A2-0C33-4C6D-A313-5F528ACF7FEC}" presName="rootComposite" presStyleCnt="0"/>
      <dgm:spPr/>
    </dgm:pt>
    <dgm:pt modelId="{6546196F-6D3D-42B2-9676-D9B846E8898D}" type="pres">
      <dgm:prSet presAssocID="{A7BF65A2-0C33-4C6D-A313-5F528ACF7FEC}" presName="rootText" presStyleLbl="node2" presStyleIdx="1" presStyleCnt="4" custScaleY="242336">
        <dgm:presLayoutVars>
          <dgm:chPref val="3"/>
        </dgm:presLayoutVars>
      </dgm:prSet>
      <dgm:spPr/>
      <dgm:t>
        <a:bodyPr/>
        <a:lstStyle/>
        <a:p>
          <a:endParaRPr lang="ru-RU"/>
        </a:p>
      </dgm:t>
    </dgm:pt>
    <dgm:pt modelId="{31F472ED-6FE6-43CA-B140-793669A5E147}" type="pres">
      <dgm:prSet presAssocID="{A7BF65A2-0C33-4C6D-A313-5F528ACF7FEC}" presName="rootConnector" presStyleLbl="node2" presStyleIdx="1" presStyleCnt="4"/>
      <dgm:spPr/>
      <dgm:t>
        <a:bodyPr/>
        <a:lstStyle/>
        <a:p>
          <a:endParaRPr lang="ru-RU"/>
        </a:p>
      </dgm:t>
    </dgm:pt>
    <dgm:pt modelId="{E744FCD2-C52F-4FDC-9C77-8DAA1E156D52}" type="pres">
      <dgm:prSet presAssocID="{A7BF65A2-0C33-4C6D-A313-5F528ACF7FEC}" presName="hierChild4" presStyleCnt="0"/>
      <dgm:spPr/>
    </dgm:pt>
    <dgm:pt modelId="{104ED4BC-0481-44C9-AF50-8C78C5B39F72}" type="pres">
      <dgm:prSet presAssocID="{A7BF65A2-0C33-4C6D-A313-5F528ACF7FEC}" presName="hierChild5" presStyleCnt="0"/>
      <dgm:spPr/>
    </dgm:pt>
    <dgm:pt modelId="{2D7D55F9-A393-4AE0-AAF9-54D1B03EC552}" type="pres">
      <dgm:prSet presAssocID="{354299A6-E335-4C71-95B9-B057FE7E654D}" presName="Name37" presStyleLbl="parChTrans1D2" presStyleIdx="2" presStyleCnt="4"/>
      <dgm:spPr/>
      <dgm:t>
        <a:bodyPr/>
        <a:lstStyle/>
        <a:p>
          <a:endParaRPr lang="ru-RU"/>
        </a:p>
      </dgm:t>
    </dgm:pt>
    <dgm:pt modelId="{C8C1ABA8-C22A-4FD8-A04C-2DE1EB65E26D}" type="pres">
      <dgm:prSet presAssocID="{17C6846E-17F5-4C39-A017-4BD0142C6E29}" presName="hierRoot2" presStyleCnt="0">
        <dgm:presLayoutVars>
          <dgm:hierBranch val="init"/>
        </dgm:presLayoutVars>
      </dgm:prSet>
      <dgm:spPr/>
    </dgm:pt>
    <dgm:pt modelId="{47901F98-A659-4317-952D-2036813C1B28}" type="pres">
      <dgm:prSet presAssocID="{17C6846E-17F5-4C39-A017-4BD0142C6E29}" presName="rootComposite" presStyleCnt="0"/>
      <dgm:spPr/>
    </dgm:pt>
    <dgm:pt modelId="{A3CFED42-AD5A-4322-8D79-E4A34E89747C}" type="pres">
      <dgm:prSet presAssocID="{17C6846E-17F5-4C39-A017-4BD0142C6E29}" presName="rootText" presStyleLbl="node2" presStyleIdx="2" presStyleCnt="4" custScaleY="210798">
        <dgm:presLayoutVars>
          <dgm:chPref val="3"/>
        </dgm:presLayoutVars>
      </dgm:prSet>
      <dgm:spPr/>
      <dgm:t>
        <a:bodyPr/>
        <a:lstStyle/>
        <a:p>
          <a:endParaRPr lang="ru-RU"/>
        </a:p>
      </dgm:t>
    </dgm:pt>
    <dgm:pt modelId="{2B185F64-61E0-43DD-8533-2182C68C88CE}" type="pres">
      <dgm:prSet presAssocID="{17C6846E-17F5-4C39-A017-4BD0142C6E29}" presName="rootConnector" presStyleLbl="node2" presStyleIdx="2" presStyleCnt="4"/>
      <dgm:spPr/>
      <dgm:t>
        <a:bodyPr/>
        <a:lstStyle/>
        <a:p>
          <a:endParaRPr lang="ru-RU"/>
        </a:p>
      </dgm:t>
    </dgm:pt>
    <dgm:pt modelId="{A7D5B57E-C045-49C1-A955-860C51BE2EC7}" type="pres">
      <dgm:prSet presAssocID="{17C6846E-17F5-4C39-A017-4BD0142C6E29}" presName="hierChild4" presStyleCnt="0"/>
      <dgm:spPr/>
    </dgm:pt>
    <dgm:pt modelId="{2D453A62-E858-451E-9839-CA6BC0820EDE}" type="pres">
      <dgm:prSet presAssocID="{17C6846E-17F5-4C39-A017-4BD0142C6E29}" presName="hierChild5" presStyleCnt="0"/>
      <dgm:spPr/>
    </dgm:pt>
    <dgm:pt modelId="{13D708AC-0509-4D15-ADA5-EAA543BEB0CC}" type="pres">
      <dgm:prSet presAssocID="{1C7613A8-8974-459B-92BE-5CAFEDF1454E}" presName="Name37" presStyleLbl="parChTrans1D2" presStyleIdx="3" presStyleCnt="4"/>
      <dgm:spPr/>
      <dgm:t>
        <a:bodyPr/>
        <a:lstStyle/>
        <a:p>
          <a:endParaRPr lang="ru-RU"/>
        </a:p>
      </dgm:t>
    </dgm:pt>
    <dgm:pt modelId="{975AC2F9-1330-4134-9237-08DFEAEE2892}" type="pres">
      <dgm:prSet presAssocID="{750DE31D-95A0-478F-9BA8-C211755A9C3B}" presName="hierRoot2" presStyleCnt="0">
        <dgm:presLayoutVars>
          <dgm:hierBranch val="init"/>
        </dgm:presLayoutVars>
      </dgm:prSet>
      <dgm:spPr/>
    </dgm:pt>
    <dgm:pt modelId="{B13F1729-E3E3-490F-8832-F9CA901CAFBE}" type="pres">
      <dgm:prSet presAssocID="{750DE31D-95A0-478F-9BA8-C211755A9C3B}" presName="rootComposite" presStyleCnt="0"/>
      <dgm:spPr/>
    </dgm:pt>
    <dgm:pt modelId="{AFA8D7BF-6A93-4849-88F9-1ABE870E0389}" type="pres">
      <dgm:prSet presAssocID="{750DE31D-95A0-478F-9BA8-C211755A9C3B}" presName="rootText" presStyleLbl="node2" presStyleIdx="3" presStyleCnt="4" custScaleY="228745">
        <dgm:presLayoutVars>
          <dgm:chPref val="3"/>
        </dgm:presLayoutVars>
      </dgm:prSet>
      <dgm:spPr/>
      <dgm:t>
        <a:bodyPr/>
        <a:lstStyle/>
        <a:p>
          <a:endParaRPr lang="ru-RU"/>
        </a:p>
      </dgm:t>
    </dgm:pt>
    <dgm:pt modelId="{564B73A1-65C0-4E68-847E-FC71D2D18754}" type="pres">
      <dgm:prSet presAssocID="{750DE31D-95A0-478F-9BA8-C211755A9C3B}" presName="rootConnector" presStyleLbl="node2" presStyleIdx="3" presStyleCnt="4"/>
      <dgm:spPr/>
      <dgm:t>
        <a:bodyPr/>
        <a:lstStyle/>
        <a:p>
          <a:endParaRPr lang="ru-RU"/>
        </a:p>
      </dgm:t>
    </dgm:pt>
    <dgm:pt modelId="{704CF067-F234-4E07-B48E-8798064B8DE2}" type="pres">
      <dgm:prSet presAssocID="{750DE31D-95A0-478F-9BA8-C211755A9C3B}" presName="hierChild4" presStyleCnt="0"/>
      <dgm:spPr/>
    </dgm:pt>
    <dgm:pt modelId="{B876D402-AA74-4D9A-8FA0-083A2EEB548A}" type="pres">
      <dgm:prSet presAssocID="{750DE31D-95A0-478F-9BA8-C211755A9C3B}" presName="hierChild5" presStyleCnt="0"/>
      <dgm:spPr/>
    </dgm:pt>
    <dgm:pt modelId="{B0B86961-B090-4633-BA68-FA7EC972B079}" type="pres">
      <dgm:prSet presAssocID="{1D729F95-3814-4D77-A3D1-6FA166AB8A2E}" presName="hierChild3" presStyleCnt="0"/>
      <dgm:spPr/>
    </dgm:pt>
  </dgm:ptLst>
  <dgm:cxnLst>
    <dgm:cxn modelId="{D83F30D0-2FFB-4968-90E3-EE47346FC57E}" srcId="{1D729F95-3814-4D77-A3D1-6FA166AB8A2E}" destId="{17C6846E-17F5-4C39-A017-4BD0142C6E29}" srcOrd="2" destOrd="0" parTransId="{354299A6-E335-4C71-95B9-B057FE7E654D}" sibTransId="{EA8BEB54-DE6F-417B-B285-E6B9A299CFB2}"/>
    <dgm:cxn modelId="{D27B5EA5-DB0F-49C0-BF8C-6098715E09BC}" type="presOf" srcId="{6ACD4DA5-BF3F-4F1B-8D18-AF588C638489}" destId="{37721E11-9018-4C03-81C5-63988C6CB408}" srcOrd="0" destOrd="0" presId="urn:microsoft.com/office/officeart/2005/8/layout/orgChart1"/>
    <dgm:cxn modelId="{A28EA93E-2B90-4E33-A037-BAEE774EA797}" srcId="{1D729F95-3814-4D77-A3D1-6FA166AB8A2E}" destId="{750DE31D-95A0-478F-9BA8-C211755A9C3B}" srcOrd="3" destOrd="0" parTransId="{1C7613A8-8974-459B-92BE-5CAFEDF1454E}" sibTransId="{370D5D8E-DA77-442C-BC8B-41100F1E5E7B}"/>
    <dgm:cxn modelId="{701A786E-2339-4D63-A316-9043D51B5D55}" type="presOf" srcId="{7BDC809D-6D26-4821-93D5-9EA89F7F7577}" destId="{58823933-C35D-4397-AFE6-624D674E74FB}" srcOrd="0" destOrd="0" presId="urn:microsoft.com/office/officeart/2005/8/layout/orgChart1"/>
    <dgm:cxn modelId="{010573E1-20B1-4426-87E8-0B9F967D44D5}" type="presOf" srcId="{750DE31D-95A0-478F-9BA8-C211755A9C3B}" destId="{564B73A1-65C0-4E68-847E-FC71D2D18754}" srcOrd="1" destOrd="0" presId="urn:microsoft.com/office/officeart/2005/8/layout/orgChart1"/>
    <dgm:cxn modelId="{6D5535C9-63E7-4A07-B78E-DA65C07432C3}" type="presOf" srcId="{1D729F95-3814-4D77-A3D1-6FA166AB8A2E}" destId="{6C19A42F-0246-415D-8759-080BBFC81865}" srcOrd="1" destOrd="0" presId="urn:microsoft.com/office/officeart/2005/8/layout/orgChart1"/>
    <dgm:cxn modelId="{5C49FC1C-ACE8-46A1-8D6B-DE1311A3815D}" type="presOf" srcId="{A7BF65A2-0C33-4C6D-A313-5F528ACF7FEC}" destId="{6546196F-6D3D-42B2-9676-D9B846E8898D}" srcOrd="0" destOrd="0" presId="urn:microsoft.com/office/officeart/2005/8/layout/orgChart1"/>
    <dgm:cxn modelId="{253E477B-36AE-4312-B06D-4941D4945026}" srcId="{66CEFD56-4726-4D7C-B0AF-932A0DF7E5AD}" destId="{1D729F95-3814-4D77-A3D1-6FA166AB8A2E}" srcOrd="0" destOrd="0" parTransId="{09FC554C-CD19-4C9F-AAEB-88CAD94DB3D9}" sibTransId="{26763172-6CF8-4F85-95A0-581DD96C39BF}"/>
    <dgm:cxn modelId="{1EFD16ED-C868-4901-B9A0-35CDED0E0915}" type="presOf" srcId="{66CEFD56-4726-4D7C-B0AF-932A0DF7E5AD}" destId="{C19B7759-E31A-42BA-AA27-EF901D4EE430}" srcOrd="0" destOrd="0" presId="urn:microsoft.com/office/officeart/2005/8/layout/orgChart1"/>
    <dgm:cxn modelId="{19BA0204-B818-41E7-B184-D9DCF45977B4}" type="presOf" srcId="{750DE31D-95A0-478F-9BA8-C211755A9C3B}" destId="{AFA8D7BF-6A93-4849-88F9-1ABE870E0389}" srcOrd="0" destOrd="0" presId="urn:microsoft.com/office/officeart/2005/8/layout/orgChart1"/>
    <dgm:cxn modelId="{B490E6D3-D92C-4F33-9D66-AC71A69B7C38}" type="presOf" srcId="{1D729F95-3814-4D77-A3D1-6FA166AB8A2E}" destId="{0DB7750C-8E10-4606-824F-6B2D6D781E35}" srcOrd="0" destOrd="0" presId="urn:microsoft.com/office/officeart/2005/8/layout/orgChart1"/>
    <dgm:cxn modelId="{6C6D1AA1-A182-4DAE-A830-6E1179865671}" srcId="{1D729F95-3814-4D77-A3D1-6FA166AB8A2E}" destId="{A7BF65A2-0C33-4C6D-A313-5F528ACF7FEC}" srcOrd="1" destOrd="0" parTransId="{6ACD4DA5-BF3F-4F1B-8D18-AF588C638489}" sibTransId="{0053631B-6A5E-4FFA-B0F8-7268EBF70655}"/>
    <dgm:cxn modelId="{5B2E38A7-6985-4972-A65D-39771CF43FDF}" type="presOf" srcId="{02F00D8B-E792-4AEA-8546-FE3B5BC18FB2}" destId="{5F0CF31A-76AD-4869-94B2-D56FB0816249}" srcOrd="0" destOrd="0" presId="urn:microsoft.com/office/officeart/2005/8/layout/orgChart1"/>
    <dgm:cxn modelId="{0EE35298-1AF6-4DE9-A70D-316821EEDDCC}" type="presOf" srcId="{A7BF65A2-0C33-4C6D-A313-5F528ACF7FEC}" destId="{31F472ED-6FE6-43CA-B140-793669A5E147}" srcOrd="1" destOrd="0" presId="urn:microsoft.com/office/officeart/2005/8/layout/orgChart1"/>
    <dgm:cxn modelId="{DCF472FD-9A34-4437-9802-8CA4055293BC}" type="presOf" srcId="{7BDC809D-6D26-4821-93D5-9EA89F7F7577}" destId="{D74022F4-F8BE-4A11-8BFC-F34C2BB3471D}" srcOrd="1" destOrd="0" presId="urn:microsoft.com/office/officeart/2005/8/layout/orgChart1"/>
    <dgm:cxn modelId="{DBDD95B2-28FC-4C26-92E9-C8EEE83863FA}" srcId="{1D729F95-3814-4D77-A3D1-6FA166AB8A2E}" destId="{7BDC809D-6D26-4821-93D5-9EA89F7F7577}" srcOrd="0" destOrd="0" parTransId="{02F00D8B-E792-4AEA-8546-FE3B5BC18FB2}" sibTransId="{B9C52F40-CA0C-47A2-AA3E-08E5EA26271C}"/>
    <dgm:cxn modelId="{33FA66B1-F7D6-4DC4-B81D-A6B604166E65}" type="presOf" srcId="{1C7613A8-8974-459B-92BE-5CAFEDF1454E}" destId="{13D708AC-0509-4D15-ADA5-EAA543BEB0CC}" srcOrd="0" destOrd="0" presId="urn:microsoft.com/office/officeart/2005/8/layout/orgChart1"/>
    <dgm:cxn modelId="{CE9F851D-D995-476F-95A9-E3A1A1836F23}" type="presOf" srcId="{17C6846E-17F5-4C39-A017-4BD0142C6E29}" destId="{A3CFED42-AD5A-4322-8D79-E4A34E89747C}" srcOrd="0" destOrd="0" presId="urn:microsoft.com/office/officeart/2005/8/layout/orgChart1"/>
    <dgm:cxn modelId="{3EF115B6-2330-477B-859A-43CC182DF5BF}" type="presOf" srcId="{354299A6-E335-4C71-95B9-B057FE7E654D}" destId="{2D7D55F9-A393-4AE0-AAF9-54D1B03EC552}" srcOrd="0" destOrd="0" presId="urn:microsoft.com/office/officeart/2005/8/layout/orgChart1"/>
    <dgm:cxn modelId="{28319C0A-7D04-41ED-B205-0D5965350613}" type="presOf" srcId="{17C6846E-17F5-4C39-A017-4BD0142C6E29}" destId="{2B185F64-61E0-43DD-8533-2182C68C88CE}" srcOrd="1" destOrd="0" presId="urn:microsoft.com/office/officeart/2005/8/layout/orgChart1"/>
    <dgm:cxn modelId="{167718CC-CB12-42EA-B008-BDE507321644}" type="presParOf" srcId="{C19B7759-E31A-42BA-AA27-EF901D4EE430}" destId="{1683F598-807C-4B68-BB93-0A5D523A7F1E}" srcOrd="0" destOrd="0" presId="urn:microsoft.com/office/officeart/2005/8/layout/orgChart1"/>
    <dgm:cxn modelId="{38CCDB1F-DF17-4AEE-B0F7-0FCD1C256D60}" type="presParOf" srcId="{1683F598-807C-4B68-BB93-0A5D523A7F1E}" destId="{38666BD1-3F5F-4A51-8135-C47B7B3FA4CF}" srcOrd="0" destOrd="0" presId="urn:microsoft.com/office/officeart/2005/8/layout/orgChart1"/>
    <dgm:cxn modelId="{DCD09194-BE57-46CB-B5AB-B3DA07EC7A79}" type="presParOf" srcId="{38666BD1-3F5F-4A51-8135-C47B7B3FA4CF}" destId="{0DB7750C-8E10-4606-824F-6B2D6D781E35}" srcOrd="0" destOrd="0" presId="urn:microsoft.com/office/officeart/2005/8/layout/orgChart1"/>
    <dgm:cxn modelId="{DF22ED09-5C62-4857-B1E0-0FEDC49C2C86}" type="presParOf" srcId="{38666BD1-3F5F-4A51-8135-C47B7B3FA4CF}" destId="{6C19A42F-0246-415D-8759-080BBFC81865}" srcOrd="1" destOrd="0" presId="urn:microsoft.com/office/officeart/2005/8/layout/orgChart1"/>
    <dgm:cxn modelId="{8D6A63D2-AE5F-462B-8118-70CAC45F01E8}" type="presParOf" srcId="{1683F598-807C-4B68-BB93-0A5D523A7F1E}" destId="{79F110A6-C3B2-47DE-89DF-406FDBB9D4E9}" srcOrd="1" destOrd="0" presId="urn:microsoft.com/office/officeart/2005/8/layout/orgChart1"/>
    <dgm:cxn modelId="{0E653ACC-CD50-4C21-81A8-F1741575A2D5}" type="presParOf" srcId="{79F110A6-C3B2-47DE-89DF-406FDBB9D4E9}" destId="{5F0CF31A-76AD-4869-94B2-D56FB0816249}" srcOrd="0" destOrd="0" presId="urn:microsoft.com/office/officeart/2005/8/layout/orgChart1"/>
    <dgm:cxn modelId="{86EE63E9-0C4B-4116-8F20-040DC44CCBC5}" type="presParOf" srcId="{79F110A6-C3B2-47DE-89DF-406FDBB9D4E9}" destId="{A28291D4-ED65-46AB-AE89-47140F4E5711}" srcOrd="1" destOrd="0" presId="urn:microsoft.com/office/officeart/2005/8/layout/orgChart1"/>
    <dgm:cxn modelId="{B7827C28-DADE-438C-A29C-7589F4E90D2B}" type="presParOf" srcId="{A28291D4-ED65-46AB-AE89-47140F4E5711}" destId="{3688BF6B-39C7-45CE-BA25-5C17CAB6CEE4}" srcOrd="0" destOrd="0" presId="urn:microsoft.com/office/officeart/2005/8/layout/orgChart1"/>
    <dgm:cxn modelId="{53D1183D-D4E1-488D-A4CC-E23A64C60002}" type="presParOf" srcId="{3688BF6B-39C7-45CE-BA25-5C17CAB6CEE4}" destId="{58823933-C35D-4397-AFE6-624D674E74FB}" srcOrd="0" destOrd="0" presId="urn:microsoft.com/office/officeart/2005/8/layout/orgChart1"/>
    <dgm:cxn modelId="{3D87209F-C24A-488B-BD2C-A6086E0C9EF8}" type="presParOf" srcId="{3688BF6B-39C7-45CE-BA25-5C17CAB6CEE4}" destId="{D74022F4-F8BE-4A11-8BFC-F34C2BB3471D}" srcOrd="1" destOrd="0" presId="urn:microsoft.com/office/officeart/2005/8/layout/orgChart1"/>
    <dgm:cxn modelId="{D2CADDC8-0159-42EA-BF86-4B050D33F1C6}" type="presParOf" srcId="{A28291D4-ED65-46AB-AE89-47140F4E5711}" destId="{7FB528D4-6DA8-4A1C-BB65-3581B07DD80D}" srcOrd="1" destOrd="0" presId="urn:microsoft.com/office/officeart/2005/8/layout/orgChart1"/>
    <dgm:cxn modelId="{1AC7484E-7E26-432E-9266-AEBBDC5927AD}" type="presParOf" srcId="{A28291D4-ED65-46AB-AE89-47140F4E5711}" destId="{64FF0626-2875-47C5-99A7-96A4A2E59BD9}" srcOrd="2" destOrd="0" presId="urn:microsoft.com/office/officeart/2005/8/layout/orgChart1"/>
    <dgm:cxn modelId="{DE5AE0AC-DD63-4B92-BF55-BB4C0074F6AC}" type="presParOf" srcId="{79F110A6-C3B2-47DE-89DF-406FDBB9D4E9}" destId="{37721E11-9018-4C03-81C5-63988C6CB408}" srcOrd="2" destOrd="0" presId="urn:microsoft.com/office/officeart/2005/8/layout/orgChart1"/>
    <dgm:cxn modelId="{5247769E-6DF1-468E-811F-0FBFF1200551}" type="presParOf" srcId="{79F110A6-C3B2-47DE-89DF-406FDBB9D4E9}" destId="{CCCC8187-FE61-4325-8B26-0828B6023458}" srcOrd="3" destOrd="0" presId="urn:microsoft.com/office/officeart/2005/8/layout/orgChart1"/>
    <dgm:cxn modelId="{1E9E4869-1000-4BC8-A35D-D1332CF4D7E7}" type="presParOf" srcId="{CCCC8187-FE61-4325-8B26-0828B6023458}" destId="{C21CDABF-7EC4-493C-9BD7-5BE8386CC0D8}" srcOrd="0" destOrd="0" presId="urn:microsoft.com/office/officeart/2005/8/layout/orgChart1"/>
    <dgm:cxn modelId="{1A58DAF5-0A44-47A3-A846-7DDB12AC0228}" type="presParOf" srcId="{C21CDABF-7EC4-493C-9BD7-5BE8386CC0D8}" destId="{6546196F-6D3D-42B2-9676-D9B846E8898D}" srcOrd="0" destOrd="0" presId="urn:microsoft.com/office/officeart/2005/8/layout/orgChart1"/>
    <dgm:cxn modelId="{6FAECA86-8662-4103-919E-A30716983CE0}" type="presParOf" srcId="{C21CDABF-7EC4-493C-9BD7-5BE8386CC0D8}" destId="{31F472ED-6FE6-43CA-B140-793669A5E147}" srcOrd="1" destOrd="0" presId="urn:microsoft.com/office/officeart/2005/8/layout/orgChart1"/>
    <dgm:cxn modelId="{A9AE9E0A-4567-402F-A241-4880AD4BAFDD}" type="presParOf" srcId="{CCCC8187-FE61-4325-8B26-0828B6023458}" destId="{E744FCD2-C52F-4FDC-9C77-8DAA1E156D52}" srcOrd="1" destOrd="0" presId="urn:microsoft.com/office/officeart/2005/8/layout/orgChart1"/>
    <dgm:cxn modelId="{6E212BC7-45B7-4F67-BC60-F716A2153D09}" type="presParOf" srcId="{CCCC8187-FE61-4325-8B26-0828B6023458}" destId="{104ED4BC-0481-44C9-AF50-8C78C5B39F72}" srcOrd="2" destOrd="0" presId="urn:microsoft.com/office/officeart/2005/8/layout/orgChart1"/>
    <dgm:cxn modelId="{FC21B25F-55C3-43D9-A4DF-C6AC01CFB99D}" type="presParOf" srcId="{79F110A6-C3B2-47DE-89DF-406FDBB9D4E9}" destId="{2D7D55F9-A393-4AE0-AAF9-54D1B03EC552}" srcOrd="4" destOrd="0" presId="urn:microsoft.com/office/officeart/2005/8/layout/orgChart1"/>
    <dgm:cxn modelId="{810EFB93-43B2-4F9A-AC0C-0D3E348E9CE3}" type="presParOf" srcId="{79F110A6-C3B2-47DE-89DF-406FDBB9D4E9}" destId="{C8C1ABA8-C22A-4FD8-A04C-2DE1EB65E26D}" srcOrd="5" destOrd="0" presId="urn:microsoft.com/office/officeart/2005/8/layout/orgChart1"/>
    <dgm:cxn modelId="{252BD9FD-0CA6-49D5-9164-EC81A5471BF5}" type="presParOf" srcId="{C8C1ABA8-C22A-4FD8-A04C-2DE1EB65E26D}" destId="{47901F98-A659-4317-952D-2036813C1B28}" srcOrd="0" destOrd="0" presId="urn:microsoft.com/office/officeart/2005/8/layout/orgChart1"/>
    <dgm:cxn modelId="{4C00C98E-F94D-4487-80B0-72451817FCC8}" type="presParOf" srcId="{47901F98-A659-4317-952D-2036813C1B28}" destId="{A3CFED42-AD5A-4322-8D79-E4A34E89747C}" srcOrd="0" destOrd="0" presId="urn:microsoft.com/office/officeart/2005/8/layout/orgChart1"/>
    <dgm:cxn modelId="{A5A62E02-F304-4490-AE57-D9210CFA4F62}" type="presParOf" srcId="{47901F98-A659-4317-952D-2036813C1B28}" destId="{2B185F64-61E0-43DD-8533-2182C68C88CE}" srcOrd="1" destOrd="0" presId="urn:microsoft.com/office/officeart/2005/8/layout/orgChart1"/>
    <dgm:cxn modelId="{2BBA01B6-C120-4007-8BA1-A2B4727D4117}" type="presParOf" srcId="{C8C1ABA8-C22A-4FD8-A04C-2DE1EB65E26D}" destId="{A7D5B57E-C045-49C1-A955-860C51BE2EC7}" srcOrd="1" destOrd="0" presId="urn:microsoft.com/office/officeart/2005/8/layout/orgChart1"/>
    <dgm:cxn modelId="{FE863FE4-E223-4DDD-A666-6937724E30D2}" type="presParOf" srcId="{C8C1ABA8-C22A-4FD8-A04C-2DE1EB65E26D}" destId="{2D453A62-E858-451E-9839-CA6BC0820EDE}" srcOrd="2" destOrd="0" presId="urn:microsoft.com/office/officeart/2005/8/layout/orgChart1"/>
    <dgm:cxn modelId="{E3D2F7B1-B7B4-4DE7-9BAA-1B9D08A684D2}" type="presParOf" srcId="{79F110A6-C3B2-47DE-89DF-406FDBB9D4E9}" destId="{13D708AC-0509-4D15-ADA5-EAA543BEB0CC}" srcOrd="6" destOrd="0" presId="urn:microsoft.com/office/officeart/2005/8/layout/orgChart1"/>
    <dgm:cxn modelId="{DA25F133-6537-4EFD-9B2F-8280E27E17E1}" type="presParOf" srcId="{79F110A6-C3B2-47DE-89DF-406FDBB9D4E9}" destId="{975AC2F9-1330-4134-9237-08DFEAEE2892}" srcOrd="7" destOrd="0" presId="urn:microsoft.com/office/officeart/2005/8/layout/orgChart1"/>
    <dgm:cxn modelId="{4E66B3FD-3A62-47D7-99F1-445B10795B70}" type="presParOf" srcId="{975AC2F9-1330-4134-9237-08DFEAEE2892}" destId="{B13F1729-E3E3-490F-8832-F9CA901CAFBE}" srcOrd="0" destOrd="0" presId="urn:microsoft.com/office/officeart/2005/8/layout/orgChart1"/>
    <dgm:cxn modelId="{E7B91553-4BB5-4695-B0DC-58702D326F53}" type="presParOf" srcId="{B13F1729-E3E3-490F-8832-F9CA901CAFBE}" destId="{AFA8D7BF-6A93-4849-88F9-1ABE870E0389}" srcOrd="0" destOrd="0" presId="urn:microsoft.com/office/officeart/2005/8/layout/orgChart1"/>
    <dgm:cxn modelId="{38F9ACD4-1A0B-4C3C-91F8-A4A2C71F5C7A}" type="presParOf" srcId="{B13F1729-E3E3-490F-8832-F9CA901CAFBE}" destId="{564B73A1-65C0-4E68-847E-FC71D2D18754}" srcOrd="1" destOrd="0" presId="urn:microsoft.com/office/officeart/2005/8/layout/orgChart1"/>
    <dgm:cxn modelId="{E941EE23-1821-4343-88C6-83A5F6C03330}" type="presParOf" srcId="{975AC2F9-1330-4134-9237-08DFEAEE2892}" destId="{704CF067-F234-4E07-B48E-8798064B8DE2}" srcOrd="1" destOrd="0" presId="urn:microsoft.com/office/officeart/2005/8/layout/orgChart1"/>
    <dgm:cxn modelId="{2BE8ACA8-55B7-4C42-93F1-D2B55BFCDEB8}" type="presParOf" srcId="{975AC2F9-1330-4134-9237-08DFEAEE2892}" destId="{B876D402-AA74-4D9A-8FA0-083A2EEB548A}" srcOrd="2" destOrd="0" presId="urn:microsoft.com/office/officeart/2005/8/layout/orgChart1"/>
    <dgm:cxn modelId="{250795BD-9929-4E8D-B173-6D4842EFC7EA}" type="presParOf" srcId="{1683F598-807C-4B68-BB93-0A5D523A7F1E}" destId="{B0B86961-B090-4633-BA68-FA7EC972B079}" srcOrd="2" destOrd="0" presId="urn:microsoft.com/office/officeart/2005/8/layout/orgChart1"/>
  </dgm:cxnLst>
  <dgm:bg>
    <a:noFill/>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D708AC-0509-4D15-ADA5-EAA543BEB0CC}">
      <dsp:nvSpPr>
        <dsp:cNvPr id="0" name=""/>
        <dsp:cNvSpPr/>
      </dsp:nvSpPr>
      <dsp:spPr>
        <a:xfrm>
          <a:off x="892063" y="950707"/>
          <a:ext cx="3222736" cy="884050"/>
        </a:xfrm>
        <a:custGeom>
          <a:avLst/>
          <a:gdLst/>
          <a:ahLst/>
          <a:cxnLst/>
          <a:rect l="0" t="0" r="0" b="0"/>
          <a:pathLst>
            <a:path>
              <a:moveTo>
                <a:pt x="3222736" y="0"/>
              </a:moveTo>
              <a:lnTo>
                <a:pt x="3222736" y="697611"/>
              </a:lnTo>
              <a:lnTo>
                <a:pt x="0" y="697611"/>
              </a:lnTo>
              <a:lnTo>
                <a:pt x="0" y="8840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7D55F9-A393-4AE0-AAF9-54D1B03EC552}">
      <dsp:nvSpPr>
        <dsp:cNvPr id="0" name=""/>
        <dsp:cNvSpPr/>
      </dsp:nvSpPr>
      <dsp:spPr>
        <a:xfrm>
          <a:off x="3040554" y="950707"/>
          <a:ext cx="1074245" cy="884050"/>
        </a:xfrm>
        <a:custGeom>
          <a:avLst/>
          <a:gdLst/>
          <a:ahLst/>
          <a:cxnLst/>
          <a:rect l="0" t="0" r="0" b="0"/>
          <a:pathLst>
            <a:path>
              <a:moveTo>
                <a:pt x="1074245" y="0"/>
              </a:moveTo>
              <a:lnTo>
                <a:pt x="1074245" y="697611"/>
              </a:lnTo>
              <a:lnTo>
                <a:pt x="0" y="697611"/>
              </a:lnTo>
              <a:lnTo>
                <a:pt x="0" y="8840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721E11-9018-4C03-81C5-63988C6CB408}">
      <dsp:nvSpPr>
        <dsp:cNvPr id="0" name=""/>
        <dsp:cNvSpPr/>
      </dsp:nvSpPr>
      <dsp:spPr>
        <a:xfrm>
          <a:off x="4114800" y="950707"/>
          <a:ext cx="1074245" cy="884050"/>
        </a:xfrm>
        <a:custGeom>
          <a:avLst/>
          <a:gdLst/>
          <a:ahLst/>
          <a:cxnLst/>
          <a:rect l="0" t="0" r="0" b="0"/>
          <a:pathLst>
            <a:path>
              <a:moveTo>
                <a:pt x="0" y="0"/>
              </a:moveTo>
              <a:lnTo>
                <a:pt x="0" y="697611"/>
              </a:lnTo>
              <a:lnTo>
                <a:pt x="1074245" y="697611"/>
              </a:lnTo>
              <a:lnTo>
                <a:pt x="1074245" y="8840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0CF31A-76AD-4869-94B2-D56FB0816249}">
      <dsp:nvSpPr>
        <dsp:cNvPr id="0" name=""/>
        <dsp:cNvSpPr/>
      </dsp:nvSpPr>
      <dsp:spPr>
        <a:xfrm>
          <a:off x="4114800" y="950707"/>
          <a:ext cx="3222736" cy="884050"/>
        </a:xfrm>
        <a:custGeom>
          <a:avLst/>
          <a:gdLst/>
          <a:ahLst/>
          <a:cxnLst/>
          <a:rect l="0" t="0" r="0" b="0"/>
          <a:pathLst>
            <a:path>
              <a:moveTo>
                <a:pt x="0" y="0"/>
              </a:moveTo>
              <a:lnTo>
                <a:pt x="0" y="697611"/>
              </a:lnTo>
              <a:lnTo>
                <a:pt x="3222736" y="697611"/>
              </a:lnTo>
              <a:lnTo>
                <a:pt x="3222736" y="8840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B7750C-8E10-4606-824F-6B2D6D781E35}">
      <dsp:nvSpPr>
        <dsp:cNvPr id="0" name=""/>
        <dsp:cNvSpPr/>
      </dsp:nvSpPr>
      <dsp:spPr>
        <a:xfrm>
          <a:off x="2614602" y="200022"/>
          <a:ext cx="3000394" cy="7506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u="sng" kern="1200" dirty="0" smtClean="0"/>
            <a:t>Музыкальный руководитель</a:t>
          </a:r>
          <a:endParaRPr lang="ru-RU" sz="1600" b="1" kern="1200" dirty="0"/>
        </a:p>
      </dsp:txBody>
      <dsp:txXfrm>
        <a:off x="2614602" y="200022"/>
        <a:ext cx="3000394" cy="750684"/>
      </dsp:txXfrm>
    </dsp:sp>
    <dsp:sp modelId="{58823933-C35D-4397-AFE6-624D674E74FB}">
      <dsp:nvSpPr>
        <dsp:cNvPr id="0" name=""/>
        <dsp:cNvSpPr/>
      </dsp:nvSpPr>
      <dsp:spPr>
        <a:xfrm>
          <a:off x="6449730" y="1834758"/>
          <a:ext cx="1775612" cy="19863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Взаимодействие с родителями</a:t>
          </a:r>
        </a:p>
        <a:p>
          <a:pPr lvl="0" algn="ctr" defTabSz="711200">
            <a:lnSpc>
              <a:spcPct val="90000"/>
            </a:lnSpc>
            <a:spcBef>
              <a:spcPct val="0"/>
            </a:spcBef>
            <a:spcAft>
              <a:spcPct val="35000"/>
            </a:spcAft>
          </a:pPr>
          <a:endParaRPr lang="ru-RU" sz="1600" kern="1200" dirty="0"/>
        </a:p>
      </dsp:txBody>
      <dsp:txXfrm>
        <a:off x="6449730" y="1834758"/>
        <a:ext cx="1775612" cy="1986386"/>
      </dsp:txXfrm>
    </dsp:sp>
    <dsp:sp modelId="{6546196F-6D3D-42B2-9676-D9B846E8898D}">
      <dsp:nvSpPr>
        <dsp:cNvPr id="0" name=""/>
        <dsp:cNvSpPr/>
      </dsp:nvSpPr>
      <dsp:spPr>
        <a:xfrm>
          <a:off x="4301239" y="1834758"/>
          <a:ext cx="1775612" cy="21514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Работа с детьми </a:t>
          </a:r>
        </a:p>
        <a:p>
          <a:pPr lvl="0" algn="ctr" defTabSz="711200">
            <a:lnSpc>
              <a:spcPct val="90000"/>
            </a:lnSpc>
            <a:spcBef>
              <a:spcPct val="0"/>
            </a:spcBef>
            <a:spcAft>
              <a:spcPct val="35000"/>
            </a:spcAft>
          </a:pPr>
          <a:r>
            <a:rPr lang="ru-RU" sz="1600" b="1" kern="1200" dirty="0" smtClean="0"/>
            <a:t>О В З </a:t>
          </a:r>
          <a:endParaRPr lang="ru-RU" sz="1600" b="1" kern="1200" dirty="0"/>
        </a:p>
      </dsp:txBody>
      <dsp:txXfrm>
        <a:off x="4301239" y="1834758"/>
        <a:ext cx="1775612" cy="2151474"/>
      </dsp:txXfrm>
    </dsp:sp>
    <dsp:sp modelId="{A3CFED42-AD5A-4322-8D79-E4A34E89747C}">
      <dsp:nvSpPr>
        <dsp:cNvPr id="0" name=""/>
        <dsp:cNvSpPr/>
      </dsp:nvSpPr>
      <dsp:spPr>
        <a:xfrm>
          <a:off x="2152748" y="1834758"/>
          <a:ext cx="1775612" cy="18714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Совместная деятельность  педагога и детей</a:t>
          </a:r>
        </a:p>
      </dsp:txBody>
      <dsp:txXfrm>
        <a:off x="2152748" y="1834758"/>
        <a:ext cx="1775612" cy="1871477"/>
      </dsp:txXfrm>
    </dsp:sp>
    <dsp:sp modelId="{AFA8D7BF-6A93-4849-88F9-1ABE870E0389}">
      <dsp:nvSpPr>
        <dsp:cNvPr id="0" name=""/>
        <dsp:cNvSpPr/>
      </dsp:nvSpPr>
      <dsp:spPr>
        <a:xfrm>
          <a:off x="4256" y="1834758"/>
          <a:ext cx="1775612" cy="20308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Самостоятельная деятельность детей</a:t>
          </a:r>
          <a:endParaRPr lang="ru-RU" sz="1600" b="1" kern="1200" dirty="0"/>
        </a:p>
      </dsp:txBody>
      <dsp:txXfrm>
        <a:off x="4256" y="1834758"/>
        <a:ext cx="1775612" cy="203081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E3DFC2B8-62D4-44FD-8C44-F49335C4FB7A}" type="datetimeFigureOut">
              <a:rPr lang="ru-RU" smtClean="0"/>
              <a:pPr/>
              <a:t>05.05.2015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F033FD3B-92E7-48C6-A2EA-E865E4254F1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3DFC2B8-62D4-44FD-8C44-F49335C4FB7A}" type="datetimeFigureOut">
              <a:rPr lang="ru-RU" smtClean="0"/>
              <a:pPr/>
              <a:t>05.05.2015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33FD3B-92E7-48C6-A2EA-E865E4254F1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3DFC2B8-62D4-44FD-8C44-F49335C4FB7A}" type="datetimeFigureOut">
              <a:rPr lang="ru-RU" smtClean="0"/>
              <a:pPr/>
              <a:t>05.05.2015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33FD3B-92E7-48C6-A2EA-E865E4254F1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3DFC2B8-62D4-44FD-8C44-F49335C4FB7A}" type="datetimeFigureOut">
              <a:rPr lang="ru-RU" smtClean="0"/>
              <a:pPr/>
              <a:t>05.05.2015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33FD3B-92E7-48C6-A2EA-E865E4254F1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3DFC2B8-62D4-44FD-8C44-F49335C4FB7A}" type="datetimeFigureOut">
              <a:rPr lang="ru-RU" smtClean="0"/>
              <a:pPr/>
              <a:t>05.05.2015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33FD3B-92E7-48C6-A2EA-E865E4254F1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3DFC2B8-62D4-44FD-8C44-F49335C4FB7A}" type="datetimeFigureOut">
              <a:rPr lang="ru-RU" smtClean="0"/>
              <a:pPr/>
              <a:t>05.05.2015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033FD3B-92E7-48C6-A2EA-E865E4254F1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E3DFC2B8-62D4-44FD-8C44-F49335C4FB7A}" type="datetimeFigureOut">
              <a:rPr lang="ru-RU" smtClean="0"/>
              <a:pPr/>
              <a:t>05.05.2015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033FD3B-92E7-48C6-A2EA-E865E4254F1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E3DFC2B8-62D4-44FD-8C44-F49335C4FB7A}" type="datetimeFigureOut">
              <a:rPr lang="ru-RU" smtClean="0"/>
              <a:pPr/>
              <a:t>05.05.2015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033FD3B-92E7-48C6-A2EA-E865E4254F1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3DFC2B8-62D4-44FD-8C44-F49335C4FB7A}" type="datetimeFigureOut">
              <a:rPr lang="ru-RU" smtClean="0"/>
              <a:pPr/>
              <a:t>05.05.2015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033FD3B-92E7-48C6-A2EA-E865E4254F1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3DFC2B8-62D4-44FD-8C44-F49335C4FB7A}" type="datetimeFigureOut">
              <a:rPr lang="ru-RU" smtClean="0"/>
              <a:pPr/>
              <a:t>05.05.2015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033FD3B-92E7-48C6-A2EA-E865E4254F1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3DFC2B8-62D4-44FD-8C44-F49335C4FB7A}" type="datetimeFigureOut">
              <a:rPr lang="ru-RU" smtClean="0"/>
              <a:pPr/>
              <a:t>05.05.2015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F033FD3B-92E7-48C6-A2EA-E865E4254F16}"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3DFC2B8-62D4-44FD-8C44-F49335C4FB7A}" type="datetimeFigureOut">
              <a:rPr lang="ru-RU" smtClean="0"/>
              <a:pPr/>
              <a:t>05.05.2015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033FD3B-92E7-48C6-A2EA-E865E4254F16}"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Admin\Рабочий стол\31-03-2013_14-49-08\x_0bd4d590.jpg"/>
          <p:cNvPicPr>
            <a:picLocks noChangeAspect="1" noChangeArrowheads="1"/>
          </p:cNvPicPr>
          <p:nvPr/>
        </p:nvPicPr>
        <p:blipFill>
          <a:blip r:embed="rId2" cstate="print"/>
          <a:srcRect/>
          <a:stretch>
            <a:fillRect/>
          </a:stretch>
        </p:blipFill>
        <p:spPr bwMode="auto">
          <a:xfrm>
            <a:off x="500034" y="3645024"/>
            <a:ext cx="2199758" cy="2592288"/>
          </a:xfrm>
          <a:prstGeom prst="rect">
            <a:avLst/>
          </a:prstGeom>
          <a:noFill/>
        </p:spPr>
      </p:pic>
      <p:sp>
        <p:nvSpPr>
          <p:cNvPr id="2" name="Заголовок 1"/>
          <p:cNvSpPr>
            <a:spLocks noGrp="1"/>
          </p:cNvSpPr>
          <p:nvPr>
            <p:ph type="ctrTitle"/>
          </p:nvPr>
        </p:nvSpPr>
        <p:spPr>
          <a:xfrm>
            <a:off x="685800" y="1340768"/>
            <a:ext cx="7414592" cy="3312368"/>
          </a:xfrm>
        </p:spPr>
        <p:txBody>
          <a:bodyPr>
            <a:normAutofit fontScale="90000"/>
          </a:bodyPr>
          <a:lstStyle/>
          <a:p>
            <a:r>
              <a:rPr lang="ru-RU" sz="3200" b="1" dirty="0" smtClean="0"/>
              <a:t/>
            </a:r>
            <a:br>
              <a:rPr lang="ru-RU" sz="3200" b="1" dirty="0" smtClean="0"/>
            </a:br>
            <a:r>
              <a:rPr lang="ru-RU" sz="3200" b="1" dirty="0" smtClean="0"/>
              <a:t>Здоровьесберегающие технологии </a:t>
            </a:r>
            <a:br>
              <a:rPr lang="ru-RU" sz="3200" b="1" dirty="0" smtClean="0"/>
            </a:br>
            <a:r>
              <a:rPr lang="ru-RU" sz="3200" b="1" dirty="0" smtClean="0"/>
              <a:t>в работе музыкального руководителя (обобщение опыта работы)  </a:t>
            </a:r>
            <a:br>
              <a:rPr lang="ru-RU" sz="3200" b="1" dirty="0" smtClean="0"/>
            </a:br>
            <a:r>
              <a:rPr lang="ru-RU" sz="3200" b="1" dirty="0" smtClean="0"/>
              <a:t/>
            </a:r>
            <a:br>
              <a:rPr lang="ru-RU" sz="3200" b="1" dirty="0" smtClean="0"/>
            </a:br>
            <a:r>
              <a:rPr lang="ru-RU" sz="3200" b="1" dirty="0" smtClean="0"/>
              <a:t/>
            </a:r>
            <a:br>
              <a:rPr lang="ru-RU" sz="3200" b="1" dirty="0" smtClean="0"/>
            </a:br>
            <a:r>
              <a:rPr lang="ru-RU" sz="3200" dirty="0" smtClean="0">
                <a:solidFill>
                  <a:schemeClr val="tx1"/>
                </a:solidFill>
              </a:rPr>
              <a:t>МКДОУ детский сад №42 КВ</a:t>
            </a:r>
            <a:r>
              <a:rPr lang="ru-RU" sz="2200" b="1" dirty="0" smtClean="0">
                <a:solidFill>
                  <a:schemeClr val="tx1"/>
                </a:solidFill>
              </a:rPr>
              <a:t/>
            </a:r>
            <a:br>
              <a:rPr lang="ru-RU" sz="2200" b="1" dirty="0" smtClean="0">
                <a:solidFill>
                  <a:schemeClr val="tx1"/>
                </a:solidFill>
              </a:rPr>
            </a:br>
            <a:r>
              <a:rPr lang="ru-RU" sz="2200" b="1" dirty="0" smtClean="0"/>
              <a:t/>
            </a:r>
            <a:br>
              <a:rPr lang="ru-RU" sz="2200" b="1" dirty="0" smtClean="0"/>
            </a:br>
            <a:r>
              <a:rPr lang="ru-RU" sz="2200" b="1" dirty="0" smtClean="0"/>
              <a:t/>
            </a:r>
            <a:br>
              <a:rPr lang="ru-RU" sz="2200" b="1" dirty="0" smtClean="0"/>
            </a:br>
            <a:endParaRPr lang="ru-RU" sz="1600" dirty="0"/>
          </a:p>
        </p:txBody>
      </p:sp>
      <p:sp>
        <p:nvSpPr>
          <p:cNvPr id="3" name="Подзаголовок 2"/>
          <p:cNvSpPr>
            <a:spLocks noGrp="1"/>
          </p:cNvSpPr>
          <p:nvPr>
            <p:ph type="subTitle" idx="1"/>
          </p:nvPr>
        </p:nvSpPr>
        <p:spPr>
          <a:xfrm>
            <a:off x="2483768" y="4786322"/>
            <a:ext cx="6264696" cy="1500198"/>
          </a:xfrm>
        </p:spPr>
        <p:txBody>
          <a:bodyPr>
            <a:normAutofit/>
          </a:bodyPr>
          <a:lstStyle/>
          <a:p>
            <a:pPr lvl="1"/>
            <a:r>
              <a:rPr lang="ru-RU" dirty="0" smtClean="0"/>
              <a:t>Музыкальный руководитель: </a:t>
            </a:r>
          </a:p>
          <a:p>
            <a:pPr lvl="1"/>
            <a:r>
              <a:rPr lang="ru-RU" dirty="0" err="1" smtClean="0"/>
              <a:t>Полькина</a:t>
            </a:r>
            <a:r>
              <a:rPr lang="ru-RU" dirty="0" smtClean="0"/>
              <a:t> Татьяна</a:t>
            </a:r>
          </a:p>
          <a:p>
            <a:pPr lvl="1"/>
            <a:r>
              <a:rPr lang="ru-RU" dirty="0" smtClean="0"/>
              <a:t>Сергеевна</a:t>
            </a: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06336"/>
          </a:xfrm>
        </p:spPr>
        <p:txBody>
          <a:bodyPr/>
          <a:lstStyle/>
          <a:p>
            <a:endParaRPr lang="ru-RU" dirty="0"/>
          </a:p>
        </p:txBody>
      </p:sp>
      <p:sp>
        <p:nvSpPr>
          <p:cNvPr id="3" name="Текст 2"/>
          <p:cNvSpPr>
            <a:spLocks noGrp="1"/>
          </p:cNvSpPr>
          <p:nvPr>
            <p:ph type="body" idx="2"/>
          </p:nvPr>
        </p:nvSpPr>
        <p:spPr>
          <a:xfrm>
            <a:off x="685800" y="836712"/>
            <a:ext cx="7198568" cy="5411688"/>
          </a:xfrm>
        </p:spPr>
        <p:txBody>
          <a:bodyPr>
            <a:normAutofit fontScale="92500" lnSpcReduction="10000"/>
          </a:bodyPr>
          <a:lstStyle/>
          <a:p>
            <a:pPr>
              <a:buFont typeface="Arial" pitchFamily="34" charset="0"/>
              <a:buChar char="•"/>
            </a:pPr>
            <a:r>
              <a:rPr lang="ru-RU" sz="2200" b="1" dirty="0" smtClean="0"/>
              <a:t>Утренняя гимнастика</a:t>
            </a:r>
          </a:p>
          <a:p>
            <a:r>
              <a:rPr lang="ru-RU" sz="2000" dirty="0" smtClean="0"/>
              <a:t>Утренняя гимнастика проходит обязательно с музыкальным сопровождением. Этот вид деятельности детям очень нравится. Выполняя движения, они стараются передать музыкальный образ произведения. Музыка является активным действенным средством эмоциональной коррекции, помогает войти в нужное эмоциональное состояние. Все это дает положительный эмоциональный заряд на целый день.</a:t>
            </a:r>
          </a:p>
          <a:p>
            <a:pPr>
              <a:buFont typeface="Arial" pitchFamily="34" charset="0"/>
              <a:buChar char="•"/>
            </a:pPr>
            <a:r>
              <a:rPr lang="ru-RU" sz="2200" b="1" dirty="0" smtClean="0"/>
              <a:t>Прогулка </a:t>
            </a:r>
          </a:p>
          <a:p>
            <a:r>
              <a:rPr lang="ru-RU" sz="2000" dirty="0" smtClean="0"/>
              <a:t>Если прогулка проходит под музыку – это здорово и приятно! В солнечный день и в морозную свежесть, бодрые и веселые аккорды музыкального произведения оживляют движения. Детям хочется веселиться, играть, что-то придумывать. Радостная музыка задает определенный жизненный ритм, оказывает мобилизующее воздействие, выраженное в игровой форме. Ритмичная музыка положительно влияет на развитие нервной системы ребенка. Слушая такую музыку на свежем воздухе, дети могут танцевать, подпевать, запоминая слова новых песен.</a:t>
            </a:r>
          </a:p>
          <a:p>
            <a:endParaRPr lang="ru-RU" sz="2000" dirty="0" smtClean="0"/>
          </a:p>
          <a:p>
            <a:endParaRPr lang="ru-RU" sz="2000" dirty="0" smtClean="0"/>
          </a:p>
          <a:p>
            <a:endParaRPr lang="ru-RU" sz="2000" dirty="0" smtClean="0"/>
          </a:p>
          <a:p>
            <a:endParaRPr lang="ru-RU" sz="2000" dirty="0" smtClean="0"/>
          </a:p>
          <a:p>
            <a:endParaRPr lang="ru-RU" sz="2000" dirty="0" smtClean="0"/>
          </a:p>
          <a:p>
            <a:endParaRPr lang="ru-RU" sz="2000" dirty="0" smtClean="0"/>
          </a:p>
          <a:p>
            <a:endParaRPr lang="ru-RU" sz="2000" dirty="0" smtClean="0"/>
          </a:p>
          <a:p>
            <a:pPr>
              <a:buFont typeface="Arial" pitchFamily="34" charset="0"/>
              <a:buChar char="•"/>
            </a:pPr>
            <a:endParaRPr lang="ru-RU" sz="2000" dirty="0"/>
          </a:p>
        </p:txBody>
      </p:sp>
      <p:sp>
        <p:nvSpPr>
          <p:cNvPr id="4" name="Содержимое 3"/>
          <p:cNvSpPr>
            <a:spLocks noGrp="1"/>
          </p:cNvSpPr>
          <p:nvPr>
            <p:ph sz="half" idx="1"/>
          </p:nvPr>
        </p:nvSpPr>
        <p:spPr/>
        <p:txBody>
          <a:bodyPr/>
          <a:lstStyle/>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685800" y="620688"/>
            <a:ext cx="7270576" cy="5627712"/>
          </a:xfrm>
        </p:spPr>
        <p:txBody>
          <a:bodyPr/>
          <a:lstStyle/>
          <a:p>
            <a:pPr>
              <a:buFont typeface="Arial" pitchFamily="34" charset="0"/>
              <a:buChar char="•"/>
            </a:pPr>
            <a:r>
              <a:rPr lang="ru-RU" sz="2000" b="1" dirty="0" smtClean="0"/>
              <a:t>Сон , пробуждение   </a:t>
            </a:r>
          </a:p>
          <a:p>
            <a:r>
              <a:rPr lang="ru-RU" sz="2000" dirty="0" smtClean="0"/>
              <a:t> Одним из методов расслабляющего воздействия на ребенка является применение музыкальных произведений в периоды засыпания и пробуждения. Для этого в детском саду  созданы необходимые условия: музыкальный центр и  диски, со специально подобранными мелодиями – «колыбельными». Под воздействием такой музыки у детей нормализуется артериальное давление, стимулируется дыхание, происходит эмоциональное расслабление. Спокойная, нежная музыка помогает детям уснуть.</a:t>
            </a:r>
            <a:br>
              <a:rPr lang="ru-RU" sz="2000" dirty="0" smtClean="0"/>
            </a:br>
            <a:endParaRPr lang="ru-RU" sz="2000" dirty="0" smtClean="0"/>
          </a:p>
          <a:p>
            <a:pPr>
              <a:buFont typeface="Arial" pitchFamily="34" charset="0"/>
              <a:buChar char="•"/>
            </a:pPr>
            <a:endParaRPr lang="ru-RU" dirty="0"/>
          </a:p>
        </p:txBody>
      </p:sp>
      <p:pic>
        <p:nvPicPr>
          <p:cNvPr id="3074" name="Picture 2" descr="C:\Users\Olik\Pictures\tanya\slide-11-r.jpg"/>
          <p:cNvPicPr>
            <a:picLocks noChangeAspect="1" noChangeArrowheads="1"/>
          </p:cNvPicPr>
          <p:nvPr/>
        </p:nvPicPr>
        <p:blipFill>
          <a:blip r:embed="rId2"/>
          <a:srcRect/>
          <a:stretch>
            <a:fillRect/>
          </a:stretch>
        </p:blipFill>
        <p:spPr bwMode="auto">
          <a:xfrm>
            <a:off x="3571868" y="3712374"/>
            <a:ext cx="5214974" cy="293133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200" i="1" dirty="0" smtClean="0"/>
              <a:t>«Музыка не только фактор облагораживающий, воспитательный. Музыка — целитель здоровья.» </a:t>
            </a:r>
            <a:br>
              <a:rPr lang="ru-RU" sz="2200" i="1" dirty="0" smtClean="0"/>
            </a:br>
            <a:r>
              <a:rPr lang="ru-RU" sz="2200" i="1" dirty="0" smtClean="0"/>
              <a:t>Бехтерев В.</a:t>
            </a:r>
            <a:r>
              <a:rPr lang="ru-RU" i="1" dirty="0" smtClean="0"/>
              <a:t/>
            </a:r>
            <a:br>
              <a:rPr lang="ru-RU" i="1" dirty="0" smtClean="0"/>
            </a:br>
            <a:endParaRPr lang="ru-RU" i="1" dirty="0"/>
          </a:p>
        </p:txBody>
      </p:sp>
      <p:sp>
        <p:nvSpPr>
          <p:cNvPr id="3" name="Содержимое 2"/>
          <p:cNvSpPr>
            <a:spLocks noGrp="1"/>
          </p:cNvSpPr>
          <p:nvPr>
            <p:ph sz="half" idx="1"/>
          </p:nvPr>
        </p:nvSpPr>
        <p:spPr>
          <a:xfrm>
            <a:off x="457200" y="2500305"/>
            <a:ext cx="8258204" cy="3854619"/>
          </a:xfrm>
        </p:spPr>
        <p:txBody>
          <a:bodyPr>
            <a:normAutofit/>
          </a:bodyPr>
          <a:lstStyle/>
          <a:p>
            <a:r>
              <a:rPr lang="ru-RU" sz="2200" b="1" dirty="0" smtClean="0"/>
              <a:t>Музыкотерапия</a:t>
            </a:r>
            <a:r>
              <a:rPr lang="ru-RU" b="1" dirty="0" smtClean="0"/>
              <a:t> - </a:t>
            </a:r>
            <a:r>
              <a:rPr lang="ru-RU" sz="2200" dirty="0" smtClean="0"/>
              <a:t>одно из перспективных направлений, способствует коррекции психофизического здоровья детей в процессе их жизнедеятельности. Различают </a:t>
            </a:r>
            <a:r>
              <a:rPr lang="ru-RU" sz="2200" u="sng" dirty="0" smtClean="0"/>
              <a:t>активную </a:t>
            </a:r>
            <a:r>
              <a:rPr lang="ru-RU" sz="2200" dirty="0" smtClean="0"/>
              <a:t>(двигательные импровизации под соответствующий характеру музыки словесный комментарий) и </a:t>
            </a:r>
            <a:r>
              <a:rPr lang="ru-RU" sz="2200" u="sng" dirty="0" smtClean="0"/>
              <a:t>пассивную</a:t>
            </a:r>
            <a:r>
              <a:rPr lang="ru-RU" sz="2200" dirty="0" smtClean="0"/>
              <a:t> (прослушивание стимулирующей, успокаивающей или стабилизирующей музыки специально подобранной как фон) формы музыкотерапии. Я использую элементы активной музыкотерапии при организации детской в деятельности в кружке «Веселые ритмы».</a:t>
            </a:r>
          </a:p>
          <a:p>
            <a:endParaRPr lang="ru-RU" dirty="0"/>
          </a:p>
        </p:txBody>
      </p:sp>
      <p:pic>
        <p:nvPicPr>
          <p:cNvPr id="5" name="Содержимое 8" descr="3110979.jpg"/>
          <p:cNvPicPr>
            <a:picLocks noGrp="1" noChangeAspect="1"/>
          </p:cNvPicPr>
          <p:nvPr>
            <p:ph sz="half" idx="2"/>
          </p:nvPr>
        </p:nvPicPr>
        <p:blipFill>
          <a:blip r:embed="rId2" cstate="print"/>
          <a:stretch>
            <a:fillRect/>
          </a:stretch>
        </p:blipFill>
        <p:spPr>
          <a:xfrm>
            <a:off x="857224" y="980728"/>
            <a:ext cx="4506864" cy="1656184"/>
          </a:xfrm>
        </p:spPr>
      </p:pic>
    </p:spTree>
  </p:cSld>
  <p:clrMapOvr>
    <a:masterClrMapping/>
  </p:clrMapOvr>
  <p:transition spd="med">
    <p:comb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457200" y="1052736"/>
            <a:ext cx="7931224" cy="5302189"/>
          </a:xfrm>
        </p:spPr>
        <p:txBody>
          <a:bodyPr>
            <a:normAutofit lnSpcReduction="10000"/>
          </a:bodyPr>
          <a:lstStyle/>
          <a:p>
            <a:pPr lvl="1"/>
            <a:r>
              <a:rPr lang="ru-RU" dirty="0" smtClean="0"/>
              <a:t>Музыка оказывает сильное успокаивающее воздействие на </a:t>
            </a:r>
            <a:r>
              <a:rPr lang="ru-RU" dirty="0" err="1" smtClean="0"/>
              <a:t>гиперактивных</a:t>
            </a:r>
            <a:r>
              <a:rPr lang="ru-RU" dirty="0" smtClean="0"/>
              <a:t> детей.</a:t>
            </a:r>
          </a:p>
          <a:p>
            <a:pPr lvl="1"/>
            <a:r>
              <a:rPr lang="ru-RU" dirty="0" smtClean="0"/>
              <a:t>Замкнутые, скованные дети становятся более спонтанными, у них развиваются навыки взаимодействия с другими людьми.</a:t>
            </a:r>
          </a:p>
          <a:p>
            <a:pPr lvl="1"/>
            <a:r>
              <a:rPr lang="ru-RU" dirty="0" smtClean="0"/>
              <a:t>Улучшается речевая функция.</a:t>
            </a:r>
          </a:p>
          <a:p>
            <a:pPr lvl="1"/>
            <a:r>
              <a:rPr lang="ru-RU" dirty="0" smtClean="0"/>
              <a:t>Улучшается сенсомоторная функция.</a:t>
            </a:r>
          </a:p>
          <a:p>
            <a:pPr lvl="1"/>
            <a:r>
              <a:rPr lang="ru-RU" dirty="0" smtClean="0"/>
              <a:t>Музыкотерапия очень эффективна в коррекции нарушений общения: она помогает установлению эмоционального диалога часто даже в тех случаях, когда другие способы исчерпаны.</a:t>
            </a:r>
          </a:p>
          <a:p>
            <a:pPr algn="ctr">
              <a:buNone/>
            </a:pPr>
            <a:r>
              <a:rPr lang="ru-RU" b="1" u="sng" dirty="0" smtClean="0"/>
              <a:t>Музыка благотворно воздействует через телесный уровень </a:t>
            </a:r>
          </a:p>
          <a:p>
            <a:pPr algn="ctr">
              <a:buNone/>
            </a:pPr>
            <a:r>
              <a:rPr lang="ru-RU" b="1" u="sng" dirty="0" smtClean="0"/>
              <a:t>на эмоциональное состояния дошкольника.</a:t>
            </a:r>
            <a:endParaRPr lang="ru-RU" sz="2800" dirty="0" smtClean="0"/>
          </a:p>
          <a:p>
            <a:endParaRPr lang="ru-RU" dirty="0"/>
          </a:p>
        </p:txBody>
      </p:sp>
      <p:sp>
        <p:nvSpPr>
          <p:cNvPr id="4" name="Содержимое 3"/>
          <p:cNvSpPr>
            <a:spLocks noGrp="1"/>
          </p:cNvSpPr>
          <p:nvPr>
            <p:ph sz="half" idx="2"/>
          </p:nvPr>
        </p:nvSpPr>
        <p:spPr/>
        <p:txBody>
          <a:bodyPr>
            <a:normAutofit lnSpcReduction="10000"/>
          </a:bodyPr>
          <a:lstStyle/>
          <a:p>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0364" y="274638"/>
            <a:ext cx="3143272" cy="1296974"/>
          </a:xfrm>
        </p:spPr>
        <p:txBody>
          <a:bodyPr>
            <a:normAutofit/>
          </a:bodyPr>
          <a:lstStyle/>
          <a:p>
            <a:pPr algn="ctr"/>
            <a:r>
              <a:rPr lang="ru-RU" sz="2700" b="1" dirty="0" err="1" smtClean="0"/>
              <a:t>Логоритмика</a:t>
            </a:r>
            <a:r>
              <a:rPr lang="ru-RU" sz="2700" b="1" dirty="0" smtClean="0"/>
              <a:t> </a:t>
            </a:r>
            <a:r>
              <a:rPr lang="ru-RU" dirty="0" smtClean="0"/>
              <a:t/>
            </a:r>
            <a:br>
              <a:rPr lang="ru-RU" dirty="0" smtClean="0"/>
            </a:br>
            <a:endParaRPr lang="ru-RU" dirty="0"/>
          </a:p>
        </p:txBody>
      </p:sp>
      <p:sp>
        <p:nvSpPr>
          <p:cNvPr id="3" name="Содержимое 2"/>
          <p:cNvSpPr>
            <a:spLocks noGrp="1"/>
          </p:cNvSpPr>
          <p:nvPr>
            <p:ph sz="half" idx="1"/>
          </p:nvPr>
        </p:nvSpPr>
        <p:spPr>
          <a:xfrm>
            <a:off x="457200" y="2571744"/>
            <a:ext cx="8258204" cy="3554419"/>
          </a:xfrm>
        </p:spPr>
        <p:txBody>
          <a:bodyPr>
            <a:normAutofit/>
          </a:bodyPr>
          <a:lstStyle/>
          <a:p>
            <a:pPr>
              <a:buNone/>
            </a:pPr>
            <a:r>
              <a:rPr lang="ru-RU" sz="2800" b="1" dirty="0" smtClean="0"/>
              <a:t> </a:t>
            </a:r>
            <a:r>
              <a:rPr lang="ru-RU" sz="2200" b="1" dirty="0" smtClean="0"/>
              <a:t> </a:t>
            </a:r>
            <a:r>
              <a:rPr lang="ru-RU" sz="2200" b="1" dirty="0" err="1" smtClean="0"/>
              <a:t>Логоритмика</a:t>
            </a:r>
            <a:r>
              <a:rPr lang="ru-RU" sz="2200" b="1" dirty="0" smtClean="0"/>
              <a:t> </a:t>
            </a:r>
            <a:r>
              <a:rPr lang="ru-RU" sz="2800" b="1" dirty="0"/>
              <a:t>– </a:t>
            </a:r>
            <a:r>
              <a:rPr lang="ru-RU" sz="2000" b="1" dirty="0"/>
              <a:t>система упражнений, заданий, игр на основе сочетания музыки и движения, музыки и слова, музыки, слова и движения, направленная на решение коррекционных, образовательных и оздоровительных задач.</a:t>
            </a:r>
            <a:endParaRPr lang="ru-RU" sz="2000" dirty="0"/>
          </a:p>
          <a:p>
            <a:pPr>
              <a:buNone/>
            </a:pPr>
            <a:r>
              <a:rPr lang="ru-RU" sz="2400" dirty="0" err="1" smtClean="0"/>
              <a:t>Логоритмика</a:t>
            </a:r>
            <a:r>
              <a:rPr lang="ru-RU" sz="2400" dirty="0" smtClean="0"/>
              <a:t> </a:t>
            </a:r>
            <a:r>
              <a:rPr lang="ru-RU" sz="2400" dirty="0"/>
              <a:t>предполагает и </a:t>
            </a:r>
            <a:r>
              <a:rPr lang="ru-RU" sz="2400" u="sng" dirty="0"/>
              <a:t>укрепление здоровья</a:t>
            </a:r>
            <a:r>
              <a:rPr lang="ru-RU" sz="2400" dirty="0"/>
              <a:t>, и воспитание правильной речи, и устранение речевых нарушений, но прежде всего – </a:t>
            </a:r>
            <a:r>
              <a:rPr lang="ru-RU" sz="2400" u="sng" dirty="0"/>
              <a:t>развитие мышления и понимания, без которых решить указанные задачи невозможно.</a:t>
            </a:r>
          </a:p>
          <a:p>
            <a:endParaRPr lang="ru-RU" sz="2000" dirty="0"/>
          </a:p>
        </p:txBody>
      </p:sp>
      <p:pic>
        <p:nvPicPr>
          <p:cNvPr id="3074" name="Picture 2" descr="D:\Disk C\Мои документы\Инна\Картинки\музыкальные картинки\s49129.jpg"/>
          <p:cNvPicPr>
            <a:picLocks noChangeAspect="1" noChangeArrowheads="1"/>
          </p:cNvPicPr>
          <p:nvPr/>
        </p:nvPicPr>
        <p:blipFill>
          <a:blip r:embed="rId2" cstate="print"/>
          <a:srcRect t="15118" b="15118"/>
          <a:stretch>
            <a:fillRect/>
          </a:stretch>
        </p:blipFill>
        <p:spPr bwMode="auto">
          <a:xfrm>
            <a:off x="4000496" y="785794"/>
            <a:ext cx="1262452" cy="1898018"/>
          </a:xfrm>
          <a:prstGeom prst="rect">
            <a:avLst/>
          </a:prstGeom>
          <a:noFill/>
        </p:spPr>
      </p:pic>
      <p:pic>
        <p:nvPicPr>
          <p:cNvPr id="4" name="Picture 2" descr="C:\Users\Olik\Pictures\tanya\slide-14-1-r.jpg"/>
          <p:cNvPicPr>
            <a:picLocks noChangeAspect="1" noChangeArrowheads="1"/>
          </p:cNvPicPr>
          <p:nvPr/>
        </p:nvPicPr>
        <p:blipFill>
          <a:blip r:embed="rId3"/>
          <a:srcRect/>
          <a:stretch>
            <a:fillRect/>
          </a:stretch>
        </p:blipFill>
        <p:spPr bwMode="auto">
          <a:xfrm>
            <a:off x="214282" y="498834"/>
            <a:ext cx="3206584" cy="2215786"/>
          </a:xfrm>
          <a:prstGeom prst="rect">
            <a:avLst/>
          </a:prstGeom>
          <a:noFill/>
        </p:spPr>
      </p:pic>
      <p:pic>
        <p:nvPicPr>
          <p:cNvPr id="5" name="Picture 3" descr="C:\Users\Olik\Pictures\tanya\slide-14-2-r.jpg"/>
          <p:cNvPicPr>
            <a:picLocks noChangeAspect="1" noChangeArrowheads="1"/>
          </p:cNvPicPr>
          <p:nvPr/>
        </p:nvPicPr>
        <p:blipFill>
          <a:blip r:embed="rId4"/>
          <a:srcRect/>
          <a:stretch>
            <a:fillRect/>
          </a:stretch>
        </p:blipFill>
        <p:spPr bwMode="auto">
          <a:xfrm>
            <a:off x="5643570" y="500042"/>
            <a:ext cx="3214710" cy="2224131"/>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14290"/>
            <a:ext cx="2743200" cy="1071570"/>
          </a:xfrm>
        </p:spPr>
        <p:txBody>
          <a:bodyPr>
            <a:normAutofit fontScale="90000"/>
          </a:bodyPr>
          <a:lstStyle/>
          <a:p>
            <a:pPr algn="ctr"/>
            <a:r>
              <a:rPr lang="ru-RU" sz="2400" u="sng" dirty="0" smtClean="0"/>
              <a:t/>
            </a:r>
            <a:br>
              <a:rPr lang="ru-RU" sz="2400" u="sng" dirty="0" smtClean="0"/>
            </a:br>
            <a:r>
              <a:rPr lang="ru-RU" sz="2400" u="sng" dirty="0" smtClean="0"/>
              <a:t/>
            </a:r>
            <a:br>
              <a:rPr lang="ru-RU" sz="2400" u="sng" dirty="0" smtClean="0"/>
            </a:br>
            <a:r>
              <a:rPr lang="ru-RU" sz="2400" u="sng" dirty="0" smtClean="0"/>
              <a:t> </a:t>
            </a:r>
            <a:br>
              <a:rPr lang="ru-RU" sz="2400" u="sng" dirty="0" smtClean="0"/>
            </a:br>
            <a:r>
              <a:rPr lang="ru-RU" sz="2400" u="sng" dirty="0" smtClean="0"/>
              <a:t/>
            </a:r>
            <a:br>
              <a:rPr lang="ru-RU" sz="2400" u="sng" dirty="0" smtClean="0"/>
            </a:br>
            <a:r>
              <a:rPr lang="ru-RU" sz="2400" u="sng" dirty="0" smtClean="0"/>
              <a:t/>
            </a:r>
            <a:br>
              <a:rPr lang="ru-RU" sz="2400" u="sng" dirty="0" smtClean="0"/>
            </a:br>
            <a:r>
              <a:rPr lang="ru-RU" sz="1600" b="1" u="sng" dirty="0" smtClean="0"/>
              <a:t>Положительные эффекты</a:t>
            </a:r>
            <a:br>
              <a:rPr lang="ru-RU" sz="1600" b="1" u="sng" dirty="0" smtClean="0"/>
            </a:br>
            <a:r>
              <a:rPr lang="ru-RU" sz="1600" b="1" u="sng" dirty="0" smtClean="0"/>
              <a:t> использования музыкотерапии:</a:t>
            </a:r>
            <a:r>
              <a:rPr lang="ru-RU" sz="1600" b="1" dirty="0" smtClean="0"/>
              <a:t/>
            </a:r>
            <a:br>
              <a:rPr lang="ru-RU" sz="1600" b="1" dirty="0" smtClean="0"/>
            </a:br>
            <a:r>
              <a:rPr lang="ru-RU" sz="2400" dirty="0" smtClean="0"/>
              <a:t/>
            </a:r>
            <a:br>
              <a:rPr lang="ru-RU" sz="2400" dirty="0" smtClean="0"/>
            </a:br>
            <a:endParaRPr lang="ru-RU" sz="2800" dirty="0"/>
          </a:p>
        </p:txBody>
      </p:sp>
      <p:sp>
        <p:nvSpPr>
          <p:cNvPr id="3" name="Содержимое 2"/>
          <p:cNvSpPr>
            <a:spLocks noGrp="1"/>
          </p:cNvSpPr>
          <p:nvPr>
            <p:ph sz="half" idx="1"/>
          </p:nvPr>
        </p:nvSpPr>
        <p:spPr>
          <a:xfrm>
            <a:off x="3575050" y="785794"/>
            <a:ext cx="5111750" cy="5462606"/>
          </a:xfrm>
        </p:spPr>
        <p:txBody>
          <a:bodyPr>
            <a:normAutofit fontScale="77500" lnSpcReduction="20000"/>
          </a:bodyPr>
          <a:lstStyle/>
          <a:p>
            <a:pPr lvl="1"/>
            <a:r>
              <a:rPr lang="ru-RU" dirty="0" smtClean="0"/>
              <a:t>Музыка </a:t>
            </a:r>
            <a:r>
              <a:rPr lang="ru-RU" dirty="0"/>
              <a:t>оказывает сильное успокаивающее воздействие на </a:t>
            </a:r>
            <a:r>
              <a:rPr lang="ru-RU" dirty="0" err="1"/>
              <a:t>гиперактивных</a:t>
            </a:r>
            <a:r>
              <a:rPr lang="ru-RU" dirty="0"/>
              <a:t> детей.</a:t>
            </a:r>
            <a:endParaRPr lang="ru-RU" sz="2400" dirty="0"/>
          </a:p>
          <a:p>
            <a:pPr lvl="1"/>
            <a:r>
              <a:rPr lang="ru-RU" dirty="0"/>
              <a:t>Замкнутые, скованные дети становятся более спонтанными, у них развиваются навыки взаимодействия с другими людьми.</a:t>
            </a:r>
            <a:endParaRPr lang="ru-RU" sz="2400" dirty="0"/>
          </a:p>
          <a:p>
            <a:pPr lvl="1"/>
            <a:r>
              <a:rPr lang="ru-RU" dirty="0"/>
              <a:t>Улучшается речевая функция.</a:t>
            </a:r>
            <a:endParaRPr lang="ru-RU" sz="2400" dirty="0"/>
          </a:p>
          <a:p>
            <a:pPr lvl="1"/>
            <a:r>
              <a:rPr lang="ru-RU" dirty="0"/>
              <a:t>Улучшается сенсомоторная функция.</a:t>
            </a:r>
            <a:endParaRPr lang="ru-RU" sz="2400" dirty="0"/>
          </a:p>
          <a:p>
            <a:pPr lvl="1"/>
            <a:r>
              <a:rPr lang="ru-RU" dirty="0"/>
              <a:t>Музыкотерапия очень эффективна в коррекции нарушений общения: она помогает установлению эмоционального диалога часто даже в тех случаях, когда другие способы исчерпаны.</a:t>
            </a:r>
            <a:endParaRPr lang="ru-RU" sz="2400" dirty="0"/>
          </a:p>
          <a:p>
            <a:pPr algn="ctr">
              <a:buNone/>
            </a:pPr>
            <a:r>
              <a:rPr lang="ru-RU" b="1" u="sng" dirty="0" smtClean="0"/>
              <a:t>Музыка </a:t>
            </a:r>
            <a:r>
              <a:rPr lang="ru-RU" b="1" u="sng" dirty="0"/>
              <a:t>благотворно воздействует через телесный уровень </a:t>
            </a:r>
            <a:endParaRPr lang="ru-RU" b="1" u="sng" dirty="0" smtClean="0"/>
          </a:p>
          <a:p>
            <a:pPr algn="ctr">
              <a:buNone/>
            </a:pPr>
            <a:r>
              <a:rPr lang="ru-RU" b="1" u="sng" dirty="0" smtClean="0"/>
              <a:t>на </a:t>
            </a:r>
            <a:r>
              <a:rPr lang="ru-RU" b="1" u="sng" dirty="0"/>
              <a:t>эмоциональное состояния дошкольника.</a:t>
            </a:r>
            <a:endParaRPr lang="ru-RU" sz="2800" dirty="0"/>
          </a:p>
          <a:p>
            <a:endParaRPr lang="ru-RU" sz="2000" dirty="0"/>
          </a:p>
        </p:txBody>
      </p:sp>
      <p:pic>
        <p:nvPicPr>
          <p:cNvPr id="5122" name="Picture 2" descr="C:\Users\Olik\Pictures\tanya\slide-15-1-r.jpg"/>
          <p:cNvPicPr>
            <a:picLocks noChangeAspect="1" noChangeArrowheads="1"/>
          </p:cNvPicPr>
          <p:nvPr/>
        </p:nvPicPr>
        <p:blipFill>
          <a:blip r:embed="rId2"/>
          <a:srcRect/>
          <a:stretch>
            <a:fillRect/>
          </a:stretch>
        </p:blipFill>
        <p:spPr bwMode="auto">
          <a:xfrm>
            <a:off x="104457" y="857245"/>
            <a:ext cx="3611101" cy="2786069"/>
          </a:xfrm>
          <a:prstGeom prst="rect">
            <a:avLst/>
          </a:prstGeom>
          <a:noFill/>
        </p:spPr>
      </p:pic>
      <p:pic>
        <p:nvPicPr>
          <p:cNvPr id="5123" name="Picture 3" descr="C:\Users\Olik\Pictures\tanya\slide-15-2-r.jpg"/>
          <p:cNvPicPr>
            <a:picLocks noChangeAspect="1" noChangeArrowheads="1"/>
          </p:cNvPicPr>
          <p:nvPr/>
        </p:nvPicPr>
        <p:blipFill>
          <a:blip r:embed="rId3"/>
          <a:srcRect/>
          <a:stretch>
            <a:fillRect/>
          </a:stretch>
        </p:blipFill>
        <p:spPr bwMode="auto">
          <a:xfrm>
            <a:off x="116039" y="3549842"/>
            <a:ext cx="3599519" cy="2928958"/>
          </a:xfrm>
          <a:prstGeom prst="rect">
            <a:avLst/>
          </a:prstGeom>
          <a:noFill/>
        </p:spPr>
      </p:pic>
    </p:spTree>
  </p:cSld>
  <p:clrMapOvr>
    <a:masterClrMapping/>
  </p:clrMapOvr>
  <p:transition spd="med">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367590"/>
          </a:xfrm>
        </p:spPr>
        <p:txBody>
          <a:bodyPr>
            <a:normAutofit fontScale="90000"/>
          </a:bodyPr>
          <a:lstStyle/>
          <a:p>
            <a:pPr algn="ctr"/>
            <a:r>
              <a:rPr lang="ru-RU" sz="3200" b="1" dirty="0" smtClean="0"/>
              <a:t/>
            </a:r>
            <a:br>
              <a:rPr lang="ru-RU" sz="3200" b="1" dirty="0" smtClean="0"/>
            </a:br>
            <a:r>
              <a:rPr lang="ru-RU" sz="3600" b="1" dirty="0" smtClean="0"/>
              <a:t>Взаимодействие музыкального </a:t>
            </a:r>
            <a:br>
              <a:rPr lang="ru-RU" sz="3600" b="1" dirty="0" smtClean="0"/>
            </a:br>
            <a:r>
              <a:rPr lang="ru-RU" sz="3600" b="1" dirty="0" smtClean="0"/>
              <a:t>руководителя с родителями</a:t>
            </a:r>
            <a:r>
              <a:rPr lang="ru-RU" sz="3600" dirty="0" smtClean="0"/>
              <a:t/>
            </a:r>
            <a:br>
              <a:rPr lang="ru-RU" sz="3600" dirty="0" smtClean="0"/>
            </a:br>
            <a:endParaRPr lang="ru-RU" sz="3600" dirty="0"/>
          </a:p>
        </p:txBody>
      </p:sp>
      <p:sp>
        <p:nvSpPr>
          <p:cNvPr id="3" name="Содержимое 2"/>
          <p:cNvSpPr>
            <a:spLocks noGrp="1"/>
          </p:cNvSpPr>
          <p:nvPr>
            <p:ph idx="1"/>
          </p:nvPr>
        </p:nvSpPr>
        <p:spPr>
          <a:xfrm>
            <a:off x="457200" y="1600200"/>
            <a:ext cx="4972056" cy="4686320"/>
          </a:xfrm>
        </p:spPr>
        <p:txBody>
          <a:bodyPr>
            <a:normAutofit/>
          </a:bodyPr>
          <a:lstStyle/>
          <a:p>
            <a:pPr algn="ctr">
              <a:buNone/>
            </a:pPr>
            <a:r>
              <a:rPr lang="ru-RU" sz="2000" dirty="0" smtClean="0"/>
              <a:t>  </a:t>
            </a:r>
            <a:r>
              <a:rPr lang="ru-RU" sz="2100" dirty="0" smtClean="0"/>
              <a:t>В современном мире детей окружает самая разнообразная звуковая среда, и к сожалению, она не всегда благотворно влияет на наших малышей. Я напоминаю родителям об охране детского голоса, о том, что музыка и другие шумовые эффекты не должны звучать очень долго и очень громко, так как даже самое полезное средство при неумеренном использовании может принести вред, то есть негативно отразиться на эмоциональном и соответственно физическом состоянии ребенка.</a:t>
            </a:r>
          </a:p>
          <a:p>
            <a:endParaRPr lang="ru-RU" sz="2000" dirty="0"/>
          </a:p>
        </p:txBody>
      </p:sp>
      <p:pic>
        <p:nvPicPr>
          <p:cNvPr id="4" name="Picture 2" descr="C:\Users\Olik\Pictures\tanya\slide-16-r.jpg"/>
          <p:cNvPicPr>
            <a:picLocks noChangeAspect="1" noChangeArrowheads="1"/>
          </p:cNvPicPr>
          <p:nvPr/>
        </p:nvPicPr>
        <p:blipFill>
          <a:blip r:embed="rId2"/>
          <a:srcRect/>
          <a:stretch>
            <a:fillRect/>
          </a:stretch>
        </p:blipFill>
        <p:spPr bwMode="auto">
          <a:xfrm>
            <a:off x="5500694" y="1714488"/>
            <a:ext cx="3448050" cy="4071966"/>
          </a:xfrm>
          <a:prstGeom prst="rect">
            <a:avLst/>
          </a:prstGeom>
          <a:noFill/>
        </p:spPr>
      </p:pic>
    </p:spTree>
  </p:cSld>
  <p:clrMapOvr>
    <a:masterClrMapping/>
  </p:clrMapOvr>
  <p:transition spd="med">
    <p:split orient="ver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273050"/>
            <a:ext cx="4757742" cy="1162050"/>
          </a:xfrm>
        </p:spPr>
        <p:txBody>
          <a:bodyPr>
            <a:normAutofit fontScale="90000"/>
          </a:bodyPr>
          <a:lstStyle/>
          <a:p>
            <a:pPr algn="ctr"/>
            <a:r>
              <a:rPr lang="ru-RU" b="1" dirty="0" smtClean="0"/>
              <a:t>Совместная деятельность </a:t>
            </a:r>
            <a:br>
              <a:rPr lang="ru-RU" b="1" dirty="0" smtClean="0"/>
            </a:br>
            <a:r>
              <a:rPr lang="ru-RU" b="1" dirty="0" smtClean="0"/>
              <a:t>педагогов и детей.</a:t>
            </a:r>
            <a:br>
              <a:rPr lang="ru-RU" b="1" dirty="0" smtClean="0"/>
            </a:br>
            <a:r>
              <a:rPr lang="ru-RU" b="1" dirty="0" smtClean="0"/>
              <a:t>Пассивная музыкотерапия.</a:t>
            </a:r>
            <a:endParaRPr lang="ru-RU" b="1" dirty="0"/>
          </a:p>
        </p:txBody>
      </p:sp>
      <p:sp>
        <p:nvSpPr>
          <p:cNvPr id="8" name="Текст 7"/>
          <p:cNvSpPr>
            <a:spLocks noGrp="1"/>
          </p:cNvSpPr>
          <p:nvPr>
            <p:ph type="body" idx="2"/>
          </p:nvPr>
        </p:nvSpPr>
        <p:spPr>
          <a:xfrm>
            <a:off x="457200" y="1435100"/>
            <a:ext cx="4829180" cy="4691063"/>
          </a:xfrm>
        </p:spPr>
        <p:txBody>
          <a:bodyPr>
            <a:normAutofit lnSpcReduction="10000"/>
          </a:bodyPr>
          <a:lstStyle/>
          <a:p>
            <a:pPr algn="just"/>
            <a:r>
              <a:rPr lang="ru-RU" sz="2000" dirty="0" smtClean="0"/>
              <a:t>Музыка в нашем детском саду сопровождает детей в течение всего дня. Слушая хорошую музыку в хорошем исполнении, дети испытывают состояние наслаждения и восхищения. У них формируются первоначальные ценностные ориентации – способность ценить красоту в жизни. Восприятие музыки способствует общему интеллектуальному и эмоциональному развитию, а значит, косвенно влияет и на </a:t>
            </a:r>
            <a:r>
              <a:rPr lang="ru-RU" sz="2000" u="sng" dirty="0" smtClean="0"/>
              <a:t>физическое развитие и состояние.</a:t>
            </a:r>
          </a:p>
          <a:p>
            <a:pPr algn="just"/>
            <a:r>
              <a:rPr lang="ru-RU" sz="2000" dirty="0" smtClean="0"/>
              <a:t>     Помогаю педагогам ДОУ подобрать соответствующий музыкальный репертуар, консультирую по актуальным вопросам.</a:t>
            </a:r>
          </a:p>
          <a:p>
            <a:endParaRPr lang="ru-RU" dirty="0"/>
          </a:p>
        </p:txBody>
      </p:sp>
      <p:pic>
        <p:nvPicPr>
          <p:cNvPr id="7170" name="Picture 2" descr="C:\Users\Olik\Pictures\tanya\slide-17-r.jpg"/>
          <p:cNvPicPr>
            <a:picLocks noChangeAspect="1" noChangeArrowheads="1"/>
          </p:cNvPicPr>
          <p:nvPr/>
        </p:nvPicPr>
        <p:blipFill>
          <a:blip r:embed="rId2"/>
          <a:srcRect/>
          <a:stretch>
            <a:fillRect/>
          </a:stretch>
        </p:blipFill>
        <p:spPr bwMode="auto">
          <a:xfrm>
            <a:off x="5527675" y="1612903"/>
            <a:ext cx="3538423" cy="3244857"/>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714348" y="857232"/>
          <a:ext cx="7643866" cy="5617676"/>
        </p:xfrm>
        <a:graphic>
          <a:graphicData uri="http://schemas.openxmlformats.org/drawingml/2006/table">
            <a:tbl>
              <a:tblPr/>
              <a:tblGrid>
                <a:gridCol w="2071702"/>
                <a:gridCol w="5572164"/>
              </a:tblGrid>
              <a:tr h="173833">
                <a:tc>
                  <a:txBody>
                    <a:bodyPr/>
                    <a:lstStyle/>
                    <a:p>
                      <a:pPr algn="ctr">
                        <a:lnSpc>
                          <a:spcPct val="115000"/>
                        </a:lnSpc>
                        <a:spcAft>
                          <a:spcPts val="0"/>
                        </a:spcAft>
                      </a:pPr>
                      <a:r>
                        <a:rPr lang="ru-RU" sz="1200" b="1" dirty="0">
                          <a:latin typeface="Calibri"/>
                          <a:ea typeface="Times New Roman"/>
                          <a:cs typeface="Times New Roman"/>
                        </a:rPr>
                        <a:t>Источник звука</a:t>
                      </a:r>
                      <a:endParaRPr lang="ru-RU" sz="1200" dirty="0">
                        <a:latin typeface="Calibri"/>
                        <a:ea typeface="Times New Roman"/>
                        <a:cs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dirty="0">
                          <a:latin typeface="Calibri"/>
                          <a:ea typeface="Times New Roman"/>
                          <a:cs typeface="Times New Roman"/>
                        </a:rPr>
                        <a:t>Воздействие звука и его оценка</a:t>
                      </a:r>
                      <a:endParaRPr lang="ru-RU" sz="1200" dirty="0">
                        <a:latin typeface="Calibri"/>
                        <a:ea typeface="Times New Roman"/>
                        <a:cs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9162">
                <a:tc>
                  <a:txBody>
                    <a:bodyPr/>
                    <a:lstStyle/>
                    <a:p>
                      <a:pPr algn="ctr">
                        <a:lnSpc>
                          <a:spcPct val="115000"/>
                        </a:lnSpc>
                        <a:spcAft>
                          <a:spcPts val="0"/>
                        </a:spcAft>
                      </a:pPr>
                      <a:r>
                        <a:rPr lang="ru-RU" sz="1400" dirty="0" smtClean="0">
                          <a:latin typeface="Calibri"/>
                          <a:ea typeface="Times New Roman"/>
                          <a:cs typeface="Times New Roman"/>
                        </a:rPr>
                        <a:t>    </a:t>
                      </a:r>
                      <a:r>
                        <a:rPr lang="ru-RU" sz="1400" b="1" dirty="0" smtClean="0">
                          <a:latin typeface="Calibri"/>
                          <a:ea typeface="Times New Roman"/>
                          <a:cs typeface="Times New Roman"/>
                        </a:rPr>
                        <a:t>Голоса </a:t>
                      </a:r>
                      <a:r>
                        <a:rPr lang="ru-RU" sz="1400" b="1" dirty="0">
                          <a:latin typeface="Calibri"/>
                          <a:ea typeface="Times New Roman"/>
                          <a:cs typeface="Times New Roman"/>
                        </a:rPr>
                        <a:t>самих детей</a:t>
                      </a: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74320" algn="just">
                        <a:lnSpc>
                          <a:spcPct val="115000"/>
                        </a:lnSpc>
                        <a:spcAft>
                          <a:spcPts val="0"/>
                        </a:spcAft>
                      </a:pPr>
                      <a:r>
                        <a:rPr lang="ru-RU" sz="1200" dirty="0">
                          <a:latin typeface="Calibri"/>
                          <a:ea typeface="Times New Roman"/>
                          <a:cs typeface="Times New Roman"/>
                        </a:rPr>
                        <a:t>Создают шумовой фон, вызывают утомление нервной системы, поэтому надо стараться, чтобы в помещении, где находится много детей, все говорили негромко, следуя в этом положительному примеру взрослого.</a:t>
                      </a: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9822">
                <a:tc>
                  <a:txBody>
                    <a:bodyPr/>
                    <a:lstStyle/>
                    <a:p>
                      <a:pPr algn="just">
                        <a:lnSpc>
                          <a:spcPct val="115000"/>
                        </a:lnSpc>
                        <a:spcAft>
                          <a:spcPts val="0"/>
                        </a:spcAft>
                      </a:pPr>
                      <a:r>
                        <a:rPr lang="ru-RU" sz="1400" dirty="0" smtClean="0">
                          <a:latin typeface="Calibri"/>
                          <a:ea typeface="Times New Roman"/>
                          <a:cs typeface="Times New Roman"/>
                        </a:rPr>
                        <a:t> </a:t>
                      </a:r>
                    </a:p>
                    <a:p>
                      <a:pPr algn="ctr">
                        <a:lnSpc>
                          <a:spcPct val="115000"/>
                        </a:lnSpc>
                        <a:spcAft>
                          <a:spcPts val="0"/>
                        </a:spcAft>
                      </a:pPr>
                      <a:r>
                        <a:rPr lang="ru-RU" sz="1400" b="1" dirty="0" smtClean="0">
                          <a:latin typeface="Calibri"/>
                          <a:ea typeface="Times New Roman"/>
                          <a:cs typeface="Times New Roman"/>
                        </a:rPr>
                        <a:t>    Голос </a:t>
                      </a:r>
                      <a:r>
                        <a:rPr lang="ru-RU" sz="1400" b="1" dirty="0">
                          <a:latin typeface="Calibri"/>
                          <a:ea typeface="Times New Roman"/>
                          <a:cs typeface="Times New Roman"/>
                        </a:rPr>
                        <a:t>взрослого</a:t>
                      </a: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74320" algn="just">
                        <a:lnSpc>
                          <a:spcPct val="115000"/>
                        </a:lnSpc>
                        <a:spcAft>
                          <a:spcPts val="0"/>
                        </a:spcAft>
                      </a:pPr>
                      <a:r>
                        <a:rPr lang="ru-RU" sz="1400" dirty="0">
                          <a:latin typeface="Calibri"/>
                          <a:ea typeface="Times New Roman"/>
                          <a:cs typeface="Times New Roman"/>
                        </a:rPr>
                        <a:t>Воспринимается детьми как значимый источник информации, его интонация мгновенно отражается на душевном состоянии малыша. Поэтому говорить надо ласково, мягко, негромко, неторопливо, отчетливо произнося все звуки, так как дети следят за артикуляцией взрослого, и на этой основе формируется их собственное звукопроизношение.</a:t>
                      </a:r>
                    </a:p>
                    <a:p>
                      <a:pPr indent="274320" algn="just">
                        <a:lnSpc>
                          <a:spcPct val="115000"/>
                        </a:lnSpc>
                        <a:spcAft>
                          <a:spcPts val="0"/>
                        </a:spcAft>
                      </a:pPr>
                      <a:r>
                        <a:rPr lang="ru-RU" sz="1400" dirty="0">
                          <a:latin typeface="Calibri"/>
                          <a:ea typeface="Times New Roman"/>
                          <a:cs typeface="Times New Roman"/>
                        </a:rPr>
                        <a:t>Используйте разнообразные ласковые обращения и формы слов – это очень смягчает язык.</a:t>
                      </a:r>
                    </a:p>
                    <a:p>
                      <a:pPr indent="274320" algn="just">
                        <a:lnSpc>
                          <a:spcPct val="115000"/>
                        </a:lnSpc>
                        <a:spcAft>
                          <a:spcPts val="0"/>
                        </a:spcAft>
                      </a:pPr>
                      <a:r>
                        <a:rPr lang="ru-RU" sz="1400" dirty="0">
                          <a:latin typeface="Calibri"/>
                          <a:ea typeface="Times New Roman"/>
                          <a:cs typeface="Times New Roman"/>
                        </a:rPr>
                        <a:t>Чаще напевайте, что хотите, тихонечко, про себя.</a:t>
                      </a: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665">
                <a:tc>
                  <a:txBody>
                    <a:bodyPr/>
                    <a:lstStyle/>
                    <a:p>
                      <a:pPr algn="ctr">
                        <a:lnSpc>
                          <a:spcPct val="115000"/>
                        </a:lnSpc>
                        <a:spcAft>
                          <a:spcPts val="0"/>
                        </a:spcAft>
                      </a:pPr>
                      <a:r>
                        <a:rPr lang="ru-RU" sz="1200" dirty="0" smtClean="0">
                          <a:latin typeface="Calibri"/>
                          <a:ea typeface="Times New Roman"/>
                          <a:cs typeface="Times New Roman"/>
                        </a:rPr>
                        <a:t>  </a:t>
                      </a:r>
                      <a:r>
                        <a:rPr lang="ru-RU" sz="1200" b="1" dirty="0" smtClean="0">
                          <a:latin typeface="Calibri"/>
                          <a:ea typeface="Times New Roman"/>
                          <a:cs typeface="Times New Roman"/>
                        </a:rPr>
                        <a:t>Пение </a:t>
                      </a:r>
                      <a:r>
                        <a:rPr lang="ru-RU" sz="1200" b="1" dirty="0">
                          <a:latin typeface="Calibri"/>
                          <a:ea typeface="Times New Roman"/>
                          <a:cs typeface="Times New Roman"/>
                        </a:rPr>
                        <a:t>птицы, </a:t>
                      </a:r>
                      <a:endParaRPr lang="ru-RU" sz="1200" b="1" dirty="0" smtClean="0">
                        <a:latin typeface="Calibri"/>
                        <a:ea typeface="Times New Roman"/>
                        <a:cs typeface="Times New Roman"/>
                      </a:endParaRPr>
                    </a:p>
                    <a:p>
                      <a:pPr algn="ctr">
                        <a:lnSpc>
                          <a:spcPct val="115000"/>
                        </a:lnSpc>
                        <a:spcAft>
                          <a:spcPts val="0"/>
                        </a:spcAft>
                      </a:pPr>
                      <a:r>
                        <a:rPr lang="ru-RU" sz="1200" b="1" dirty="0" smtClean="0">
                          <a:latin typeface="Calibri"/>
                          <a:ea typeface="Times New Roman"/>
                          <a:cs typeface="Times New Roman"/>
                        </a:rPr>
                        <a:t>  журчание </a:t>
                      </a:r>
                      <a:r>
                        <a:rPr lang="ru-RU" sz="1200" b="1" dirty="0">
                          <a:latin typeface="Calibri"/>
                          <a:ea typeface="Times New Roman"/>
                          <a:cs typeface="Times New Roman"/>
                        </a:rPr>
                        <a:t>воды </a:t>
                      </a: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74320" algn="just">
                        <a:lnSpc>
                          <a:spcPct val="115000"/>
                        </a:lnSpc>
                        <a:spcAft>
                          <a:spcPts val="0"/>
                        </a:spcAft>
                      </a:pPr>
                      <a:r>
                        <a:rPr lang="ru-RU" sz="1400" dirty="0">
                          <a:latin typeface="Calibri"/>
                          <a:ea typeface="Times New Roman"/>
                          <a:cs typeface="Times New Roman"/>
                        </a:rPr>
                        <a:t>Очень благоприятно действующие шумы</a:t>
                      </a: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665">
                <a:tc>
                  <a:txBody>
                    <a:bodyPr/>
                    <a:lstStyle/>
                    <a:p>
                      <a:pPr algn="ctr">
                        <a:lnSpc>
                          <a:spcPct val="115000"/>
                        </a:lnSpc>
                        <a:spcAft>
                          <a:spcPts val="0"/>
                        </a:spcAft>
                      </a:pPr>
                      <a:r>
                        <a:rPr lang="ru-RU" sz="1200" b="1" dirty="0" smtClean="0">
                          <a:latin typeface="Calibri"/>
                          <a:ea typeface="Times New Roman"/>
                          <a:cs typeface="Times New Roman"/>
                        </a:rPr>
                        <a:t>Шум автодороги</a:t>
                      </a:r>
                      <a:r>
                        <a:rPr lang="ru-RU" sz="1200" b="1" dirty="0">
                          <a:latin typeface="Calibri"/>
                          <a:ea typeface="Times New Roman"/>
                          <a:cs typeface="Times New Roman"/>
                        </a:rPr>
                        <a:t>, </a:t>
                      </a:r>
                      <a:endParaRPr lang="ru-RU" sz="1200" b="1" dirty="0" smtClean="0">
                        <a:latin typeface="Calibri"/>
                        <a:ea typeface="Times New Roman"/>
                        <a:cs typeface="Times New Roman"/>
                      </a:endParaRPr>
                    </a:p>
                    <a:p>
                      <a:pPr algn="ctr">
                        <a:lnSpc>
                          <a:spcPct val="115000"/>
                        </a:lnSpc>
                        <a:spcAft>
                          <a:spcPts val="0"/>
                        </a:spcAft>
                      </a:pPr>
                      <a:r>
                        <a:rPr lang="ru-RU" sz="1200" b="1" dirty="0" smtClean="0">
                          <a:latin typeface="Calibri"/>
                          <a:ea typeface="Times New Roman"/>
                          <a:cs typeface="Times New Roman"/>
                        </a:rPr>
                        <a:t>работающих </a:t>
                      </a:r>
                      <a:r>
                        <a:rPr lang="ru-RU" sz="1200" b="1" dirty="0">
                          <a:latin typeface="Calibri"/>
                          <a:ea typeface="Times New Roman"/>
                          <a:cs typeface="Times New Roman"/>
                        </a:rPr>
                        <a:t>механизмов</a:t>
                      </a: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74320" algn="just">
                        <a:lnSpc>
                          <a:spcPct val="115000"/>
                        </a:lnSpc>
                        <a:spcAft>
                          <a:spcPts val="0"/>
                        </a:spcAft>
                      </a:pPr>
                      <a:r>
                        <a:rPr lang="ru-RU" sz="1400" dirty="0">
                          <a:latin typeface="Calibri"/>
                          <a:ea typeface="Times New Roman"/>
                          <a:cs typeface="Times New Roman"/>
                        </a:rPr>
                        <a:t>Неблагоприятно действующие шумы, которые необходимо устранить или ослабить</a:t>
                      </a: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1498">
                <a:tc>
                  <a:txBody>
                    <a:bodyPr/>
                    <a:lstStyle/>
                    <a:p>
                      <a:pPr algn="ctr">
                        <a:lnSpc>
                          <a:spcPct val="115000"/>
                        </a:lnSpc>
                        <a:spcAft>
                          <a:spcPts val="0"/>
                        </a:spcAft>
                      </a:pPr>
                      <a:r>
                        <a:rPr lang="ru-RU" sz="1200" b="1" dirty="0">
                          <a:latin typeface="Calibri"/>
                          <a:ea typeface="Times New Roman"/>
                          <a:cs typeface="Times New Roman"/>
                        </a:rPr>
                        <a:t>Звучание речи, музыки из радиоприемника, магнитофона</a:t>
                      </a: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74320" algn="just">
                        <a:lnSpc>
                          <a:spcPct val="115000"/>
                        </a:lnSpc>
                        <a:spcAft>
                          <a:spcPts val="0"/>
                        </a:spcAft>
                      </a:pPr>
                      <a:r>
                        <a:rPr lang="ru-RU" sz="1400" dirty="0">
                          <a:latin typeface="Calibri"/>
                          <a:ea typeface="Times New Roman"/>
                          <a:cs typeface="Times New Roman"/>
                        </a:rPr>
                        <a:t>Включать не более чем на 5-10 минут при условии, что это не фон, а звуки, которые вы вместе внимательно слушаете.</a:t>
                      </a: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5329">
                <a:tc>
                  <a:txBody>
                    <a:bodyPr/>
                    <a:lstStyle/>
                    <a:p>
                      <a:pPr algn="ctr">
                        <a:lnSpc>
                          <a:spcPct val="115000"/>
                        </a:lnSpc>
                        <a:spcAft>
                          <a:spcPts val="0"/>
                        </a:spcAft>
                      </a:pPr>
                      <a:r>
                        <a:rPr lang="ru-RU" sz="1200" dirty="0" smtClean="0">
                          <a:latin typeface="Calibri"/>
                          <a:ea typeface="Times New Roman"/>
                          <a:cs typeface="Times New Roman"/>
                        </a:rPr>
                        <a:t>       </a:t>
                      </a:r>
                      <a:r>
                        <a:rPr lang="ru-RU" sz="1200" b="1" dirty="0" smtClean="0">
                          <a:latin typeface="Calibri"/>
                          <a:ea typeface="Times New Roman"/>
                          <a:cs typeface="Times New Roman"/>
                        </a:rPr>
                        <a:t>Звучание </a:t>
                      </a:r>
                    </a:p>
                    <a:p>
                      <a:pPr algn="ctr">
                        <a:lnSpc>
                          <a:spcPct val="115000"/>
                        </a:lnSpc>
                        <a:spcAft>
                          <a:spcPts val="0"/>
                        </a:spcAft>
                      </a:pPr>
                      <a:r>
                        <a:rPr lang="ru-RU" sz="1200" b="1" dirty="0" smtClean="0">
                          <a:latin typeface="Calibri"/>
                          <a:ea typeface="Times New Roman"/>
                          <a:cs typeface="Times New Roman"/>
                        </a:rPr>
                        <a:t>  музыкального </a:t>
                      </a:r>
                      <a:r>
                        <a:rPr lang="ru-RU" sz="1200" b="1" dirty="0">
                          <a:latin typeface="Calibri"/>
                          <a:ea typeface="Times New Roman"/>
                          <a:cs typeface="Times New Roman"/>
                        </a:rPr>
                        <a:t>инструмента</a:t>
                      </a: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74320" algn="just">
                        <a:lnSpc>
                          <a:spcPct val="115000"/>
                        </a:lnSpc>
                        <a:spcAft>
                          <a:spcPts val="0"/>
                        </a:spcAft>
                      </a:pPr>
                      <a:r>
                        <a:rPr lang="ru-RU" sz="1400" dirty="0">
                          <a:latin typeface="Calibri"/>
                          <a:ea typeface="Times New Roman"/>
                          <a:cs typeface="Times New Roman"/>
                        </a:rPr>
                        <a:t>Прекрасно, если инструмент настроен, музицирующий владеет им, отобранное произведение соответствует данному моменту и понятно детям.</a:t>
                      </a: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6385" name="Rectangle 1"/>
          <p:cNvSpPr>
            <a:spLocks noChangeArrowheads="1"/>
          </p:cNvSpPr>
          <p:nvPr/>
        </p:nvSpPr>
        <p:spPr bwMode="auto">
          <a:xfrm>
            <a:off x="785786" y="280627"/>
            <a:ext cx="685804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74638"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ЗВУКОВАЯ СРЕДА ОКРУЖАЮЩАЯ НАШИХ ДЕТЕЙ</a:t>
            </a:r>
            <a:endParaRPr kumimoji="0" lang="ru-RU" sz="16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med">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1"/>
            <a:ext cx="9144000" cy="102489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1143000" algn="l"/>
              </a:tabLst>
            </a:pPr>
            <a:endParaRPr kumimoji="0" lang="ru-RU" sz="14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Char char="•"/>
              <a:tabLst>
                <a:tab pos="1143000" algn="l"/>
              </a:tabLst>
            </a:pPr>
            <a:endParaRPr lang="ru-RU" sz="1400" b="1" dirty="0" smtClean="0">
              <a:latin typeface="Arial" pitchFamily="34" charset="0"/>
              <a:ea typeface="Times New Roman" pitchFamily="18" charset="0"/>
            </a:endParaRPr>
          </a:p>
          <a:p>
            <a:pPr algn="ctr"/>
            <a:r>
              <a:rPr lang="ru-RU" sz="900" b="1" dirty="0" smtClean="0"/>
              <a:t>Рекомендуемые музыкальные произведения (утро, встреча)</a:t>
            </a:r>
          </a:p>
          <a:p>
            <a:pPr lvl="0" algn="ctr"/>
            <a:r>
              <a:rPr lang="ru-RU" sz="900" dirty="0" smtClean="0"/>
              <a:t>П.И.Чайковский. Марш из балета «Щелкунчик».</a:t>
            </a:r>
          </a:p>
          <a:p>
            <a:pPr lvl="0" algn="ctr"/>
            <a:r>
              <a:rPr lang="ru-RU" sz="900" dirty="0" smtClean="0"/>
              <a:t>П.И.Чайковский. Вальс цветов из балета «Щелкунчик».</a:t>
            </a:r>
          </a:p>
          <a:p>
            <a:pPr lvl="0" algn="ctr"/>
            <a:r>
              <a:rPr lang="ru-RU" sz="900" dirty="0" smtClean="0"/>
              <a:t>И. Штраус. Полька «</a:t>
            </a:r>
            <a:r>
              <a:rPr lang="ru-RU" sz="900" dirty="0" err="1" smtClean="0"/>
              <a:t>Трик-трак</a:t>
            </a:r>
            <a:r>
              <a:rPr lang="ru-RU" sz="900" dirty="0" smtClean="0"/>
              <a:t>».</a:t>
            </a:r>
          </a:p>
          <a:p>
            <a:pPr lvl="0" algn="ctr"/>
            <a:r>
              <a:rPr lang="ru-RU" sz="900" dirty="0" smtClean="0"/>
              <a:t>М.И. Глинка. «Детская полька».</a:t>
            </a:r>
          </a:p>
          <a:p>
            <a:pPr lvl="0" algn="ctr"/>
            <a:r>
              <a:rPr lang="ru-RU" sz="900" dirty="0" smtClean="0"/>
              <a:t>А. </a:t>
            </a:r>
            <a:r>
              <a:rPr lang="ru-RU" sz="900" dirty="0" err="1" smtClean="0"/>
              <a:t>Вивальди</a:t>
            </a:r>
            <a:r>
              <a:rPr lang="ru-RU" sz="900" dirty="0" smtClean="0"/>
              <a:t>. «Зима».</a:t>
            </a:r>
          </a:p>
          <a:p>
            <a:pPr lvl="0" algn="ctr"/>
            <a:r>
              <a:rPr lang="ru-RU" sz="900" dirty="0" smtClean="0"/>
              <a:t>П.И.Чайковский. «Апрель».</a:t>
            </a:r>
          </a:p>
          <a:p>
            <a:pPr lvl="0" algn="ctr"/>
            <a:r>
              <a:rPr lang="ru-RU" sz="900" dirty="0" smtClean="0"/>
              <a:t>Г.В. Свиридов. «Музыкальный ящик».</a:t>
            </a:r>
          </a:p>
          <a:p>
            <a:pPr lvl="0" algn="ctr"/>
            <a:r>
              <a:rPr lang="ru-RU" sz="900" dirty="0" smtClean="0"/>
              <a:t>Г.В. Свиридов. «Веселый марш».</a:t>
            </a:r>
          </a:p>
          <a:p>
            <a:pPr lvl="0" algn="ctr"/>
            <a:r>
              <a:rPr lang="ru-RU" sz="900" dirty="0" smtClean="0"/>
              <a:t>Н.А. Римский –Корсаков. Вступление «Три чуда».</a:t>
            </a:r>
          </a:p>
          <a:p>
            <a:pPr algn="ctr"/>
            <a:r>
              <a:rPr lang="ru-RU" sz="900" b="1" dirty="0" smtClean="0"/>
              <a:t>Рекомендуемые музыкальные произведения (в течение дня)</a:t>
            </a:r>
          </a:p>
          <a:p>
            <a:pPr lvl="0" algn="ctr"/>
            <a:r>
              <a:rPr lang="ru-RU" sz="900" dirty="0" smtClean="0"/>
              <a:t>Р. Шуман. «Клоуны».</a:t>
            </a:r>
          </a:p>
          <a:p>
            <a:pPr lvl="0" algn="ctr"/>
            <a:r>
              <a:rPr lang="ru-RU" sz="900" dirty="0" smtClean="0"/>
              <a:t>А.Т. Гречанинов. «Игра в лошадки».</a:t>
            </a:r>
          </a:p>
          <a:p>
            <a:pPr lvl="0" algn="ctr"/>
            <a:r>
              <a:rPr lang="ru-RU" sz="900" dirty="0" smtClean="0"/>
              <a:t>«Во поле береза стояла» р.н.п.</a:t>
            </a:r>
          </a:p>
          <a:p>
            <a:pPr lvl="0" algn="ctr"/>
            <a:r>
              <a:rPr lang="ru-RU" sz="900" dirty="0" smtClean="0"/>
              <a:t>М.И. Глинка. «Вальс-фантазия».</a:t>
            </a:r>
          </a:p>
          <a:p>
            <a:pPr lvl="0" algn="ctr"/>
            <a:r>
              <a:rPr lang="ru-RU" sz="900" dirty="0" smtClean="0"/>
              <a:t>П.И.Чайковский. Мазурка.</a:t>
            </a:r>
          </a:p>
          <a:p>
            <a:pPr lvl="0" algn="ctr"/>
            <a:r>
              <a:rPr lang="ru-RU" sz="900" dirty="0" smtClean="0"/>
              <a:t>Л.В. Бетховен. Менуэт. Экосез.</a:t>
            </a:r>
          </a:p>
          <a:p>
            <a:pPr lvl="0" algn="ctr"/>
            <a:r>
              <a:rPr lang="ru-RU" sz="900" dirty="0" smtClean="0"/>
              <a:t>С.С. Прокофьев. «Вальс» из балета «Золушка».</a:t>
            </a:r>
          </a:p>
          <a:p>
            <a:pPr lvl="0" algn="ctr"/>
            <a:r>
              <a:rPr lang="ru-RU" sz="900" dirty="0" smtClean="0"/>
              <a:t>П.И.Чайковский. Русская пляска.</a:t>
            </a:r>
          </a:p>
          <a:p>
            <a:pPr lvl="0" algn="ctr"/>
            <a:r>
              <a:rPr lang="ru-RU" sz="900" dirty="0" smtClean="0"/>
              <a:t>Д.Д. Шостакович. «Танцы кукол».</a:t>
            </a:r>
          </a:p>
          <a:p>
            <a:pPr lvl="0" algn="ctr"/>
            <a:r>
              <a:rPr lang="ru-RU" sz="900" dirty="0" smtClean="0"/>
              <a:t> А.К. </a:t>
            </a:r>
            <a:r>
              <a:rPr lang="ru-RU" sz="900" dirty="0" err="1" smtClean="0"/>
              <a:t>Лядов</a:t>
            </a:r>
            <a:r>
              <a:rPr lang="ru-RU" sz="900" dirty="0" smtClean="0"/>
              <a:t>. «Дождик-дождик».</a:t>
            </a:r>
          </a:p>
          <a:p>
            <a:pPr lvl="0" algn="ctr"/>
            <a:r>
              <a:rPr lang="ru-RU" sz="900" dirty="0" smtClean="0"/>
              <a:t> К. Сен-Санс. «</a:t>
            </a:r>
            <a:r>
              <a:rPr lang="ru-RU" sz="900" dirty="0" err="1" smtClean="0"/>
              <a:t>Осел</a:t>
            </a:r>
            <a:r>
              <a:rPr lang="ru-RU" sz="900" dirty="0" smtClean="0"/>
              <a:t>», «Кенгуру», «Аквариум», «Лебедь».</a:t>
            </a:r>
          </a:p>
          <a:p>
            <a:pPr lvl="0" algn="ctr"/>
            <a:r>
              <a:rPr lang="ru-RU" sz="900" dirty="0" smtClean="0"/>
              <a:t> П.И.Чайковский. Времена года.</a:t>
            </a:r>
          </a:p>
          <a:p>
            <a:pPr algn="ctr"/>
            <a:r>
              <a:rPr lang="ru-RU" sz="900" b="1" dirty="0" smtClean="0"/>
              <a:t>Рекомендуемые музыкальные произведения (сон)</a:t>
            </a:r>
          </a:p>
          <a:p>
            <a:pPr lvl="0" algn="ctr"/>
            <a:r>
              <a:rPr lang="ru-RU" sz="900" dirty="0" smtClean="0"/>
              <a:t>Колыбельные.</a:t>
            </a:r>
          </a:p>
          <a:p>
            <a:pPr lvl="0" algn="ctr"/>
            <a:r>
              <a:rPr lang="ru-RU" sz="900" dirty="0" smtClean="0"/>
              <a:t>П.И.Чайковский. «Октябрь».</a:t>
            </a:r>
          </a:p>
          <a:p>
            <a:pPr lvl="0" algn="ctr"/>
            <a:r>
              <a:rPr lang="ru-RU" sz="900" dirty="0" smtClean="0"/>
              <a:t>Ц.А. Кюи. Колыбельная.</a:t>
            </a:r>
          </a:p>
          <a:p>
            <a:pPr lvl="0" algn="ctr"/>
            <a:r>
              <a:rPr lang="ru-RU" sz="900" dirty="0" smtClean="0"/>
              <a:t>Г.В. Свиридов. «Грустная песенка».</a:t>
            </a:r>
          </a:p>
          <a:p>
            <a:pPr lvl="0" algn="ctr"/>
            <a:r>
              <a:rPr lang="ru-RU" sz="900" dirty="0" smtClean="0"/>
              <a:t>Н.А. Римский – Корсаков. «Море» из оперы «Сказка о царе </a:t>
            </a:r>
            <a:r>
              <a:rPr lang="ru-RU" sz="900" dirty="0" err="1" smtClean="0"/>
              <a:t>Салтане</a:t>
            </a:r>
            <a:r>
              <a:rPr lang="ru-RU" sz="900" dirty="0" smtClean="0"/>
              <a:t>».</a:t>
            </a:r>
          </a:p>
          <a:p>
            <a:pPr lvl="0" algn="ctr"/>
            <a:r>
              <a:rPr lang="ru-RU" sz="900" dirty="0" smtClean="0"/>
              <a:t>Н.А. Римский – Корсаков. Опера «Снегурочка», сцена таяния Снегурочки.</a:t>
            </a:r>
          </a:p>
          <a:p>
            <a:pPr lvl="0" algn="ctr"/>
            <a:r>
              <a:rPr lang="ru-RU" sz="900" dirty="0" smtClean="0"/>
              <a:t>К.В. </a:t>
            </a:r>
            <a:r>
              <a:rPr lang="ru-RU" sz="900" dirty="0" err="1" smtClean="0"/>
              <a:t>Глюк</a:t>
            </a:r>
            <a:r>
              <a:rPr lang="ru-RU" sz="900" dirty="0" smtClean="0"/>
              <a:t>. Опера «Орфей и </a:t>
            </a:r>
            <a:r>
              <a:rPr lang="ru-RU" sz="900" dirty="0" err="1" smtClean="0"/>
              <a:t>Эвредика</a:t>
            </a:r>
            <a:r>
              <a:rPr lang="ru-RU" sz="900" dirty="0" smtClean="0"/>
              <a:t>», «Мелодия».</a:t>
            </a:r>
          </a:p>
          <a:p>
            <a:pPr lvl="0" algn="ctr"/>
            <a:r>
              <a:rPr lang="ru-RU" sz="900" dirty="0" smtClean="0"/>
              <a:t>М.И. Глинка. Ноктюрн ми-бемоль-мажор.</a:t>
            </a:r>
          </a:p>
          <a:p>
            <a:pPr lvl="0" algn="ctr"/>
            <a:r>
              <a:rPr lang="ru-RU" sz="900" dirty="0" smtClean="0"/>
              <a:t>Л.В. Бетховен. «Сурок».</a:t>
            </a:r>
          </a:p>
          <a:p>
            <a:pPr lvl="0" algn="ctr"/>
            <a:r>
              <a:rPr lang="ru-RU" sz="900" dirty="0" smtClean="0"/>
              <a:t> Л.В. Бетховен. Соната №14, 2-я часть.</a:t>
            </a:r>
          </a:p>
          <a:p>
            <a:pPr lvl="0" algn="ctr"/>
            <a:r>
              <a:rPr lang="ru-RU" sz="900" dirty="0" smtClean="0"/>
              <a:t>Ф. Шуберт. «Аве Мария».</a:t>
            </a:r>
          </a:p>
          <a:p>
            <a:pPr lvl="0" algn="ctr"/>
            <a:r>
              <a:rPr lang="ru-RU" sz="900" dirty="0" smtClean="0"/>
              <a:t> Ф. Шуберт. Серенада.</a:t>
            </a:r>
          </a:p>
          <a:p>
            <a:pPr lvl="8" fontAlgn="base">
              <a:spcBef>
                <a:spcPct val="0"/>
              </a:spcBef>
              <a:spcAft>
                <a:spcPct val="0"/>
              </a:spcAft>
              <a:buFont typeface="Arial" pitchFamily="34" charset="0"/>
              <a:buChar char="•"/>
              <a:tabLst>
                <a:tab pos="1143000" algn="l"/>
              </a:tabLst>
            </a:pPr>
            <a:r>
              <a:rPr lang="ru-RU" sz="900" b="1" dirty="0" smtClean="0"/>
              <a:t> </a:t>
            </a:r>
            <a:r>
              <a:rPr lang="ru-RU" sz="1400" b="1" dirty="0" smtClean="0">
                <a:latin typeface="Arial" pitchFamily="34" charset="0"/>
                <a:ea typeface="Times New Roman" pitchFamily="18" charset="0"/>
              </a:rPr>
              <a:t>Музыка не должна быть слишком громкой.</a:t>
            </a:r>
            <a:endParaRPr lang="ru-RU" sz="900" dirty="0" smtClean="0">
              <a:latin typeface="Arial" pitchFamily="34" charset="0"/>
            </a:endParaRPr>
          </a:p>
          <a:p>
            <a:pPr lvl="0" algn="ctr" eaLnBrk="0" fontAlgn="base" hangingPunct="0">
              <a:spcBef>
                <a:spcPct val="0"/>
              </a:spcBef>
              <a:spcAft>
                <a:spcPct val="0"/>
              </a:spcAft>
              <a:buFontTx/>
              <a:buChar char="•"/>
              <a:tabLst>
                <a:tab pos="1143000" algn="l"/>
              </a:tabLst>
            </a:pPr>
            <a:r>
              <a:rPr lang="ru-RU" sz="1400" b="1" dirty="0" smtClean="0">
                <a:latin typeface="Arial" pitchFamily="34" charset="0"/>
                <a:ea typeface="Times New Roman" pitchFamily="18" charset="0"/>
              </a:rPr>
              <a:t>Музыка не должна звучать постоянно.</a:t>
            </a:r>
            <a:endParaRPr lang="ru-RU" sz="900" dirty="0" smtClean="0">
              <a:latin typeface="Arial" pitchFamily="34" charset="0"/>
            </a:endParaRPr>
          </a:p>
          <a:p>
            <a:pPr lvl="0" algn="ctr" eaLnBrk="0" fontAlgn="base" hangingPunct="0">
              <a:spcBef>
                <a:spcPct val="0"/>
              </a:spcBef>
              <a:spcAft>
                <a:spcPct val="0"/>
              </a:spcAft>
              <a:tabLst>
                <a:tab pos="1143000" algn="l"/>
              </a:tabLst>
            </a:pPr>
            <a:r>
              <a:rPr lang="ru-RU" sz="1400" b="1" dirty="0" smtClean="0">
                <a:latin typeface="Arial" pitchFamily="34" charset="0"/>
                <a:ea typeface="Times New Roman" pitchFamily="18" charset="0"/>
              </a:rPr>
              <a:t>Иногда полезно послушать и тишину.</a:t>
            </a:r>
            <a:endParaRPr lang="ru-RU" dirty="0" smtClean="0">
              <a:latin typeface="Arial" pitchFamily="34" charset="0"/>
            </a:endParaRPr>
          </a:p>
          <a:p>
            <a:endParaRPr kumimoji="0" lang="ru-RU" sz="14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tab pos="1143000" algn="l"/>
              </a:tabLst>
            </a:pPr>
            <a:endParaRPr lang="ru-RU" sz="1400" b="1" dirty="0" smtClean="0">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tab pos="1143000" algn="l"/>
              </a:tabLst>
            </a:pPr>
            <a:endParaRPr kumimoji="0" lang="ru-RU" sz="14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tab pos="1143000" algn="l"/>
              </a:tabLst>
            </a:pPr>
            <a:endParaRPr lang="ru-RU" sz="1400" b="1" dirty="0" smtClean="0">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tab pos="1143000" algn="l"/>
              </a:tabLst>
            </a:pPr>
            <a:endParaRPr kumimoji="0" lang="ru-RU" sz="14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tab pos="1143000" algn="l"/>
              </a:tabLst>
            </a:pPr>
            <a:endParaRPr lang="ru-RU" sz="1400" b="1" dirty="0" smtClean="0">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tab pos="1143000" algn="l"/>
              </a:tabLst>
            </a:pPr>
            <a:endParaRPr kumimoji="0" lang="ru-RU" sz="14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tabLst>
                <a:tab pos="1143000" algn="l"/>
              </a:tabLst>
            </a:pPr>
            <a:endParaRPr lang="ru-RU" sz="1400" b="1" dirty="0" smtClean="0">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tab pos="1143000" algn="l"/>
              </a:tabLst>
            </a:pPr>
            <a:endParaRPr kumimoji="0" lang="ru-RU" sz="14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tab pos="1143000" algn="l"/>
              </a:tabLst>
            </a:pPr>
            <a:endParaRPr lang="ru-RU" sz="1400" b="1" dirty="0" smtClean="0">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tab pos="1143000" algn="l"/>
              </a:tabLst>
            </a:pPr>
            <a:endParaRPr kumimoji="0" lang="ru-RU" sz="14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tab pos="1143000" algn="l"/>
              </a:tabLst>
            </a:pPr>
            <a:endParaRPr lang="ru-RU" sz="1400" b="1" dirty="0" smtClean="0">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tab pos="1143000" algn="l"/>
              </a:tabLst>
            </a:pPr>
            <a:endParaRPr kumimoji="0" lang="ru-RU" sz="14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tab pos="1143000" algn="l"/>
              </a:tabLst>
            </a:pPr>
            <a:endParaRPr lang="ru-RU" sz="1400" b="1" dirty="0" smtClean="0">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tab pos="1143000" algn="l"/>
              </a:tabLst>
            </a:pPr>
            <a:endParaRPr kumimoji="0" lang="ru-RU" sz="14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tab pos="1143000" algn="l"/>
              </a:tabLst>
            </a:pPr>
            <a:endParaRPr lang="ru-RU" sz="1400" b="1" dirty="0" smtClean="0">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tabLst>
                <a:tab pos="1143000" algn="l"/>
              </a:tabLst>
            </a:pPr>
            <a:endParaRPr lang="ru-RU" sz="1400" b="1" dirty="0" smtClean="0">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tab pos="1143000" algn="l"/>
              </a:tabLst>
            </a:pPr>
            <a:endParaRPr kumimoji="0" lang="ru-RU" sz="14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tab pos="1143000" algn="l"/>
              </a:tabLst>
            </a:pPr>
            <a:endParaRPr lang="ru-RU" sz="1400" b="1" dirty="0" smtClean="0">
              <a:latin typeface="Arial" pitchFamily="34" charset="0"/>
              <a:ea typeface="Times New Roman" pitchFamily="18" charset="0"/>
            </a:endParaRPr>
          </a:p>
        </p:txBody>
      </p:sp>
      <p:pic>
        <p:nvPicPr>
          <p:cNvPr id="2050" name="Picture 2" descr="D:\Disk C\Мои документы\Инна\Картинки\музыкальные картинки\IconFile.ru_kbemusedsrv.png"/>
          <p:cNvPicPr>
            <a:picLocks noChangeAspect="1" noChangeArrowheads="1"/>
          </p:cNvPicPr>
          <p:nvPr/>
        </p:nvPicPr>
        <p:blipFill>
          <a:blip r:embed="rId2" cstate="print"/>
          <a:srcRect/>
          <a:stretch>
            <a:fillRect/>
          </a:stretch>
        </p:blipFill>
        <p:spPr bwMode="auto">
          <a:xfrm>
            <a:off x="6858016" y="1000108"/>
            <a:ext cx="1219200" cy="2714644"/>
          </a:xfrm>
          <a:prstGeom prst="rect">
            <a:avLst/>
          </a:prstGeom>
          <a:noFill/>
        </p:spPr>
      </p:pic>
      <p:pic>
        <p:nvPicPr>
          <p:cNvPr id="2051" name="Picture 3" descr="D:\Disk C\Мои документы\Инна\Картинки\музыкальные картинки\Musical note.png"/>
          <p:cNvPicPr>
            <a:picLocks noChangeAspect="1" noChangeArrowheads="1"/>
          </p:cNvPicPr>
          <p:nvPr/>
        </p:nvPicPr>
        <p:blipFill>
          <a:blip r:embed="rId3" cstate="print"/>
          <a:srcRect/>
          <a:stretch>
            <a:fillRect/>
          </a:stretch>
        </p:blipFill>
        <p:spPr bwMode="auto">
          <a:xfrm>
            <a:off x="285720" y="214290"/>
            <a:ext cx="952500" cy="1571636"/>
          </a:xfrm>
          <a:prstGeom prst="rect">
            <a:avLst/>
          </a:prstGeom>
          <a:noFill/>
        </p:spPr>
      </p:pic>
      <p:pic>
        <p:nvPicPr>
          <p:cNvPr id="2052" name="Picture 4" descr="D:\Disk C\Мои документы\Инна\Картинки\музыкальные картинки\nota08.png"/>
          <p:cNvPicPr>
            <a:picLocks noChangeAspect="1" noChangeArrowheads="1"/>
          </p:cNvPicPr>
          <p:nvPr/>
        </p:nvPicPr>
        <p:blipFill>
          <a:blip r:embed="rId4" cstate="print"/>
          <a:srcRect/>
          <a:stretch>
            <a:fillRect/>
          </a:stretch>
        </p:blipFill>
        <p:spPr bwMode="auto">
          <a:xfrm>
            <a:off x="214283" y="1357298"/>
            <a:ext cx="2500329" cy="4886325"/>
          </a:xfrm>
          <a:prstGeom prst="rect">
            <a:avLst/>
          </a:prstGeom>
          <a:noFill/>
        </p:spPr>
      </p:pic>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3826768" cy="785818"/>
          </a:xfrm>
        </p:spPr>
        <p:txBody>
          <a:bodyPr>
            <a:normAutofit fontScale="90000"/>
          </a:bodyPr>
          <a:lstStyle/>
          <a:p>
            <a:pPr algn="ctr"/>
            <a:r>
              <a:rPr lang="ru-RU" b="1" dirty="0" smtClean="0"/>
              <a:t>Что такое здоровье ребенка?</a:t>
            </a:r>
            <a:endParaRPr lang="ru-RU" b="1" dirty="0"/>
          </a:p>
        </p:txBody>
      </p:sp>
      <p:sp>
        <p:nvSpPr>
          <p:cNvPr id="4" name="Текст 3"/>
          <p:cNvSpPr>
            <a:spLocks noGrp="1"/>
          </p:cNvSpPr>
          <p:nvPr>
            <p:ph type="body" idx="2"/>
          </p:nvPr>
        </p:nvSpPr>
        <p:spPr>
          <a:xfrm>
            <a:off x="395536" y="1700808"/>
            <a:ext cx="3456384" cy="4032448"/>
          </a:xfrm>
        </p:spPr>
        <p:txBody>
          <a:bodyPr>
            <a:normAutofit/>
          </a:bodyPr>
          <a:lstStyle/>
          <a:p>
            <a:pPr algn="ctr"/>
            <a:endParaRPr lang="ru-RU" sz="2400" dirty="0" smtClean="0"/>
          </a:p>
          <a:p>
            <a:pPr algn="ctr"/>
            <a:r>
              <a:rPr lang="ru-RU" sz="2200" dirty="0" smtClean="0"/>
              <a:t>Здоровье ребенка - это не только отсутствие болезни и физических дефектов, но и полное физическое, психическое и социальное благополучие. </a:t>
            </a:r>
          </a:p>
          <a:p>
            <a:r>
              <a:rPr lang="ru-RU" sz="2200" dirty="0" smtClean="0"/>
              <a:t>От состояния здоровья детей во многом зависит благополучие общества. </a:t>
            </a:r>
          </a:p>
          <a:p>
            <a:endParaRPr lang="ru-RU" dirty="0"/>
          </a:p>
        </p:txBody>
      </p:sp>
      <p:pic>
        <p:nvPicPr>
          <p:cNvPr id="1026" name="Picture 2" descr="F:\тс\DSC02029.JPG"/>
          <p:cNvPicPr>
            <a:picLocks noGrp="1" noChangeAspect="1" noChangeArrowheads="1"/>
          </p:cNvPicPr>
          <p:nvPr>
            <p:ph sz="half" idx="1"/>
          </p:nvPr>
        </p:nvPicPr>
        <p:blipFill>
          <a:blip r:embed="rId2" cstate="print"/>
          <a:srcRect/>
          <a:stretch>
            <a:fillRect/>
          </a:stretch>
        </p:blipFill>
        <p:spPr bwMode="auto">
          <a:xfrm>
            <a:off x="4572000" y="2045493"/>
            <a:ext cx="4114800" cy="3833813"/>
          </a:xfrm>
          <a:prstGeom prst="rect">
            <a:avLst/>
          </a:prstGeom>
          <a:noFill/>
        </p:spPr>
      </p:pic>
    </p:spTree>
  </p:cSld>
  <p:clrMapOvr>
    <a:masterClrMapping/>
  </p:clrMapOvr>
  <p:transition spd="med">
    <p:wipe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97040"/>
          </a:xfrm>
        </p:spPr>
        <p:txBody>
          <a:bodyPr>
            <a:normAutofit fontScale="90000"/>
          </a:bodyPr>
          <a:lstStyle/>
          <a:p>
            <a:r>
              <a:rPr lang="ru-RU" sz="3200" dirty="0" smtClean="0"/>
              <a:t>Помните, Ваше здоровье – это не только правильный рацион питания, но и состояние души!</a:t>
            </a:r>
            <a:br>
              <a:rPr lang="ru-RU" sz="3200" dirty="0" smtClean="0"/>
            </a:br>
            <a:r>
              <a:rPr lang="ru-RU" sz="3200" dirty="0" smtClean="0"/>
              <a:t>Будьте здоровы! </a:t>
            </a:r>
            <a:endParaRPr lang="ru-RU" sz="3200" dirty="0"/>
          </a:p>
        </p:txBody>
      </p:sp>
      <p:pic>
        <p:nvPicPr>
          <p:cNvPr id="7170" name="Picture 2" descr="F:\тс\DSC07912.JPG"/>
          <p:cNvPicPr>
            <a:picLocks noGrp="1" noChangeAspect="1" noChangeArrowheads="1"/>
          </p:cNvPicPr>
          <p:nvPr>
            <p:ph idx="1"/>
          </p:nvPr>
        </p:nvPicPr>
        <p:blipFill>
          <a:blip r:embed="rId3" cstate="print"/>
          <a:srcRect/>
          <a:stretch>
            <a:fillRect/>
          </a:stretch>
        </p:blipFill>
        <p:spPr bwMode="auto">
          <a:xfrm>
            <a:off x="539552" y="2132856"/>
            <a:ext cx="4536505" cy="3399656"/>
          </a:xfrm>
          <a:prstGeom prst="rect">
            <a:avLst/>
          </a:prstGeom>
          <a:noFill/>
        </p:spPr>
      </p:pic>
      <p:pic>
        <p:nvPicPr>
          <p:cNvPr id="7171" name="Picture 3" descr="F:\тс\P1030256.JPG"/>
          <p:cNvPicPr>
            <a:picLocks noChangeAspect="1" noChangeArrowheads="1"/>
          </p:cNvPicPr>
          <p:nvPr/>
        </p:nvPicPr>
        <p:blipFill>
          <a:blip r:embed="rId4" cstate="print"/>
          <a:srcRect/>
          <a:stretch>
            <a:fillRect/>
          </a:stretch>
        </p:blipFill>
        <p:spPr bwMode="auto">
          <a:xfrm>
            <a:off x="4572000" y="3501008"/>
            <a:ext cx="4392488" cy="3140968"/>
          </a:xfrm>
          <a:prstGeom prst="rect">
            <a:avLst/>
          </a:prstGeom>
          <a:noFill/>
        </p:spPr>
      </p:pic>
    </p:spTree>
  </p:cSld>
  <p:clrMapOvr>
    <a:masterClrMapping/>
  </p:clrMapOvr>
  <p:transition spd="med">
    <p:newsflash/>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357166"/>
            <a:ext cx="3826768" cy="1143008"/>
          </a:xfrm>
        </p:spPr>
        <p:txBody>
          <a:bodyPr>
            <a:normAutofit fontScale="90000"/>
          </a:bodyPr>
          <a:lstStyle/>
          <a:p>
            <a:pPr algn="ctr"/>
            <a:r>
              <a:rPr lang="ru-RU" sz="3600" dirty="0" smtClean="0"/>
              <a:t/>
            </a:r>
            <a:br>
              <a:rPr lang="ru-RU" sz="3600" dirty="0" smtClean="0"/>
            </a:br>
            <a:r>
              <a:rPr lang="ru-RU" sz="3100" b="1" dirty="0" smtClean="0"/>
              <a:t>Музыка лечит </a:t>
            </a:r>
            <a:r>
              <a:rPr lang="ru-RU" dirty="0"/>
              <a:t/>
            </a:r>
            <a:br>
              <a:rPr lang="ru-RU" dirty="0"/>
            </a:br>
            <a:endParaRPr lang="ru-RU" dirty="0"/>
          </a:p>
        </p:txBody>
      </p:sp>
      <p:sp>
        <p:nvSpPr>
          <p:cNvPr id="7" name="Текст 6"/>
          <p:cNvSpPr>
            <a:spLocks noGrp="1"/>
          </p:cNvSpPr>
          <p:nvPr>
            <p:ph type="body" idx="2"/>
          </p:nvPr>
        </p:nvSpPr>
        <p:spPr>
          <a:xfrm>
            <a:off x="457200" y="1435100"/>
            <a:ext cx="3900486" cy="4691063"/>
          </a:xfrm>
        </p:spPr>
        <p:txBody>
          <a:bodyPr>
            <a:normAutofit lnSpcReduction="10000"/>
          </a:bodyPr>
          <a:lstStyle/>
          <a:p>
            <a:endParaRPr lang="ru-RU" sz="2000" dirty="0"/>
          </a:p>
          <a:p>
            <a:r>
              <a:rPr lang="ru-RU" sz="2000" dirty="0" smtClean="0"/>
              <a:t> </a:t>
            </a:r>
            <a:r>
              <a:rPr lang="ru-RU" sz="2200" dirty="0" smtClean="0"/>
              <a:t>Древнейшие ученые Пифагор, Аристотель, Платон считали, что музыка восстанавливает нарушенную болезнью гармонию в человеческом теле. Выдающийся врач всех времен и народов Авиценна еще тысячу лет назад лечил музыкой больных нервными расстройствами . С 19 века пошло распространение музыкотерапии в Европе.</a:t>
            </a:r>
          </a:p>
          <a:p>
            <a:endParaRPr lang="ru-RU" dirty="0"/>
          </a:p>
        </p:txBody>
      </p:sp>
      <p:pic>
        <p:nvPicPr>
          <p:cNvPr id="9" name="Содержимое 3" descr="4329026.jpg"/>
          <p:cNvPicPr>
            <a:picLocks noGrp="1" noChangeAspect="1"/>
          </p:cNvPicPr>
          <p:nvPr>
            <p:ph sz="half" idx="1"/>
          </p:nvPr>
        </p:nvPicPr>
        <p:blipFill>
          <a:blip r:embed="rId2" cstate="print"/>
          <a:stretch>
            <a:fillRect/>
          </a:stretch>
        </p:blipFill>
        <p:spPr>
          <a:xfrm>
            <a:off x="4716015" y="1052736"/>
            <a:ext cx="3960441" cy="5195664"/>
          </a:xfrm>
        </p:spPr>
      </p:pic>
    </p:spTree>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418484"/>
          </a:xfrm>
        </p:spPr>
        <p:txBody>
          <a:bodyPr>
            <a:normAutofit fontScale="90000"/>
          </a:bodyPr>
          <a:lstStyle/>
          <a:p>
            <a:r>
              <a:rPr lang="ru-RU" sz="2200" u="sng" dirty="0" smtClean="0"/>
              <a:t/>
            </a:r>
            <a:br>
              <a:rPr lang="ru-RU" sz="2200" u="sng" dirty="0" smtClean="0"/>
            </a:br>
            <a:r>
              <a:rPr lang="ru-RU" sz="2200" u="sng" dirty="0" smtClean="0"/>
              <a:t> </a:t>
            </a:r>
            <a:r>
              <a:rPr lang="ru-RU" sz="2200" dirty="0" smtClean="0"/>
              <a:t>                  </a:t>
            </a:r>
            <a:r>
              <a:rPr lang="ru-RU" sz="2200" b="1" dirty="0" smtClean="0"/>
              <a:t>Планирование работы по </a:t>
            </a:r>
            <a:r>
              <a:rPr lang="ru-RU" sz="2200" b="1" dirty="0" err="1" smtClean="0"/>
              <a:t>здоровьесбережению</a:t>
            </a:r>
            <a:r>
              <a:rPr lang="ru-RU" b="1" dirty="0"/>
              <a:t/>
            </a:r>
            <a:br>
              <a:rPr lang="ru-RU" b="1" dirty="0"/>
            </a:br>
            <a:endParaRPr lang="ru-RU" b="1" dirty="0"/>
          </a:p>
        </p:txBody>
      </p:sp>
      <p:graphicFrame>
        <p:nvGraphicFramePr>
          <p:cNvPr id="4" name="Содержимое 3"/>
          <p:cNvGraphicFramePr>
            <a:graphicFrameLocks noGrp="1"/>
          </p:cNvGraphicFramePr>
          <p:nvPr>
            <p:ph idx="1"/>
          </p:nvPr>
        </p:nvGraphicFramePr>
        <p:xfrm>
          <a:off x="457200" y="1428736"/>
          <a:ext cx="8229600" cy="4697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6625" name="Picture 1" descr="C:\Documents and Settings\Admin\Рабочий стол\31-03-2013_14-49-08\88414699_1233269719_367fc6fc4e60f221e469a59a763ff4e3.jpg"/>
          <p:cNvPicPr>
            <a:picLocks noChangeAspect="1" noChangeArrowheads="1"/>
          </p:cNvPicPr>
          <p:nvPr/>
        </p:nvPicPr>
        <p:blipFill>
          <a:blip r:embed="rId6" cstate="print"/>
          <a:srcRect/>
          <a:stretch>
            <a:fillRect/>
          </a:stretch>
        </p:blipFill>
        <p:spPr bwMode="auto">
          <a:xfrm>
            <a:off x="285720" y="1214422"/>
            <a:ext cx="2433724" cy="1619874"/>
          </a:xfrm>
          <a:prstGeom prst="rect">
            <a:avLst/>
          </a:prstGeom>
          <a:noFill/>
        </p:spPr>
      </p:pic>
      <p:pic>
        <p:nvPicPr>
          <p:cNvPr id="26626" name="Picture 2" descr="C:\Documents and Settings\Admin\Рабочий стол\31-03-2013_14-49-08\x_1c852c85.jpg"/>
          <p:cNvPicPr>
            <a:picLocks noChangeAspect="1" noChangeArrowheads="1"/>
          </p:cNvPicPr>
          <p:nvPr/>
        </p:nvPicPr>
        <p:blipFill>
          <a:blip r:embed="rId7" cstate="print"/>
          <a:srcRect/>
          <a:stretch>
            <a:fillRect/>
          </a:stretch>
        </p:blipFill>
        <p:spPr bwMode="auto">
          <a:xfrm>
            <a:off x="6572264" y="1214422"/>
            <a:ext cx="1794630" cy="1714512"/>
          </a:xfrm>
          <a:prstGeom prst="rect">
            <a:avLst/>
          </a:prstGeom>
          <a:noFill/>
        </p:spPr>
      </p:pic>
    </p:spTree>
  </p:cSld>
  <p:clrMapOvr>
    <a:masterClrMapping/>
  </p:clrMapOvr>
  <p:transition spd="med">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3614734" cy="2520280"/>
          </a:xfrm>
        </p:spPr>
        <p:txBody>
          <a:bodyPr>
            <a:normAutofit/>
          </a:bodyPr>
          <a:lstStyle/>
          <a:p>
            <a:r>
              <a:rPr lang="ru-RU" sz="2400" dirty="0" smtClean="0"/>
              <a:t>Самостоятельная деятельность детей</a:t>
            </a:r>
            <a:r>
              <a:rPr lang="ru-RU" sz="1300" dirty="0" smtClean="0"/>
              <a:t/>
            </a:r>
            <a:br>
              <a:rPr lang="ru-RU" sz="1300" dirty="0" smtClean="0"/>
            </a:br>
            <a:r>
              <a:rPr lang="ru-RU" sz="1300" dirty="0" smtClean="0"/>
              <a:t/>
            </a:r>
            <a:br>
              <a:rPr lang="ru-RU" sz="1300" dirty="0" smtClean="0"/>
            </a:br>
            <a:r>
              <a:rPr lang="ru-RU" sz="1300" dirty="0" smtClean="0"/>
              <a:t/>
            </a:r>
            <a:br>
              <a:rPr lang="ru-RU" sz="1300" dirty="0" smtClean="0"/>
            </a:br>
            <a:r>
              <a:rPr lang="ru-RU" sz="1300" dirty="0" smtClean="0"/>
              <a:t/>
            </a:r>
            <a:br>
              <a:rPr lang="ru-RU" sz="1300" dirty="0" smtClean="0"/>
            </a:br>
            <a:r>
              <a:rPr lang="ru-RU" sz="1300" dirty="0" smtClean="0"/>
              <a:t/>
            </a:r>
            <a:br>
              <a:rPr lang="ru-RU" sz="1300" dirty="0" smtClean="0"/>
            </a:br>
            <a:r>
              <a:rPr lang="ru-RU" sz="2200" dirty="0"/>
              <a:t/>
            </a:r>
            <a:br>
              <a:rPr lang="ru-RU" sz="2200" dirty="0"/>
            </a:br>
            <a:endParaRPr lang="ru-RU" sz="2200" dirty="0"/>
          </a:p>
        </p:txBody>
      </p:sp>
      <p:sp>
        <p:nvSpPr>
          <p:cNvPr id="4" name="Текст 3"/>
          <p:cNvSpPr>
            <a:spLocks noGrp="1"/>
          </p:cNvSpPr>
          <p:nvPr>
            <p:ph type="body" idx="2"/>
          </p:nvPr>
        </p:nvSpPr>
        <p:spPr>
          <a:xfrm>
            <a:off x="457200" y="1988840"/>
            <a:ext cx="6635080" cy="4137323"/>
          </a:xfrm>
        </p:spPr>
        <p:txBody>
          <a:bodyPr>
            <a:normAutofit/>
          </a:bodyPr>
          <a:lstStyle/>
          <a:p>
            <a:pPr>
              <a:buFont typeface="Arial" pitchFamily="34" charset="0"/>
              <a:buChar char="•"/>
            </a:pPr>
            <a:r>
              <a:rPr lang="ru-RU" sz="2000" dirty="0" smtClean="0"/>
              <a:t>Работа в музыкальном уголке</a:t>
            </a:r>
          </a:p>
          <a:p>
            <a:pPr>
              <a:buFont typeface="Arial" pitchFamily="34" charset="0"/>
              <a:buChar char="•"/>
            </a:pPr>
            <a:r>
              <a:rPr lang="ru-RU" sz="2000" dirty="0" smtClean="0"/>
              <a:t>Использование ТСО</a:t>
            </a:r>
          </a:p>
          <a:p>
            <a:pPr>
              <a:buFont typeface="Arial" pitchFamily="34" charset="0"/>
              <a:buChar char="•"/>
            </a:pPr>
            <a:r>
              <a:rPr lang="ru-RU" sz="2000" dirty="0" smtClean="0"/>
              <a:t>Различные виды </a:t>
            </a:r>
            <a:r>
              <a:rPr lang="ru-RU" sz="2000" dirty="0" err="1" smtClean="0"/>
              <a:t>самомассажа</a:t>
            </a:r>
            <a:endParaRPr lang="ru-RU" sz="2000" dirty="0" smtClean="0"/>
          </a:p>
          <a:p>
            <a:pPr>
              <a:buFont typeface="Arial" pitchFamily="34" charset="0"/>
              <a:buChar char="•"/>
            </a:pPr>
            <a:endParaRPr lang="ru-RU" sz="2000" dirty="0" smtClean="0"/>
          </a:p>
          <a:p>
            <a:pPr>
              <a:buFont typeface="Arial" pitchFamily="34" charset="0"/>
              <a:buChar char="•"/>
            </a:pPr>
            <a:endParaRPr lang="ru-RU" sz="2000" dirty="0" smtClean="0"/>
          </a:p>
        </p:txBody>
      </p:sp>
      <p:pic>
        <p:nvPicPr>
          <p:cNvPr id="2050" name="Picture 2" descr="F:\тс\DSC08485.JPG"/>
          <p:cNvPicPr>
            <a:picLocks noChangeAspect="1" noChangeArrowheads="1"/>
          </p:cNvPicPr>
          <p:nvPr/>
        </p:nvPicPr>
        <p:blipFill>
          <a:blip r:embed="rId2" cstate="print"/>
          <a:srcRect/>
          <a:stretch>
            <a:fillRect/>
          </a:stretch>
        </p:blipFill>
        <p:spPr bwMode="auto">
          <a:xfrm>
            <a:off x="467544" y="3356992"/>
            <a:ext cx="4320480" cy="2790310"/>
          </a:xfrm>
          <a:prstGeom prst="rect">
            <a:avLst/>
          </a:prstGeom>
          <a:noFill/>
        </p:spPr>
      </p:pic>
      <p:pic>
        <p:nvPicPr>
          <p:cNvPr id="2051" name="Picture 3" descr="F:\тс\DSC08596.JPG"/>
          <p:cNvPicPr>
            <a:picLocks noGrp="1" noChangeAspect="1" noChangeArrowheads="1"/>
          </p:cNvPicPr>
          <p:nvPr>
            <p:ph sz="half" idx="1"/>
          </p:nvPr>
        </p:nvPicPr>
        <p:blipFill>
          <a:blip r:embed="rId3" cstate="print"/>
          <a:srcRect/>
          <a:stretch>
            <a:fillRect/>
          </a:stretch>
        </p:blipFill>
        <p:spPr bwMode="auto">
          <a:xfrm>
            <a:off x="4716016" y="908721"/>
            <a:ext cx="4176464" cy="2880319"/>
          </a:xfrm>
          <a:prstGeom prst="rect">
            <a:avLst/>
          </a:prstGeom>
          <a:noFill/>
        </p:spPr>
      </p:pic>
    </p:spTree>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5398368" cy="1162050"/>
          </a:xfrm>
        </p:spPr>
        <p:txBody>
          <a:bodyPr/>
          <a:lstStyle/>
          <a:p>
            <a:r>
              <a:rPr lang="ru-RU" sz="2800" dirty="0" smtClean="0"/>
              <a:t>Совместная  деятельность педагога и  детей</a:t>
            </a:r>
            <a:endParaRPr lang="ru-RU" dirty="0"/>
          </a:p>
        </p:txBody>
      </p:sp>
      <p:sp>
        <p:nvSpPr>
          <p:cNvPr id="3" name="Текст 2"/>
          <p:cNvSpPr>
            <a:spLocks noGrp="1"/>
          </p:cNvSpPr>
          <p:nvPr>
            <p:ph type="body" idx="2"/>
          </p:nvPr>
        </p:nvSpPr>
        <p:spPr>
          <a:xfrm>
            <a:off x="685800" y="1676400"/>
            <a:ext cx="4966320" cy="4572000"/>
          </a:xfrm>
        </p:spPr>
        <p:txBody>
          <a:bodyPr/>
          <a:lstStyle/>
          <a:p>
            <a:pPr>
              <a:buFont typeface="Arial" pitchFamily="34" charset="0"/>
              <a:buChar char="•"/>
            </a:pPr>
            <a:r>
              <a:rPr lang="ru-RU" dirty="0" smtClean="0"/>
              <a:t> </a:t>
            </a:r>
            <a:r>
              <a:rPr lang="ru-RU" sz="2000" dirty="0" smtClean="0"/>
              <a:t>НОД с использованием </a:t>
            </a:r>
            <a:r>
              <a:rPr lang="ru-RU" sz="2000" dirty="0" err="1" smtClean="0"/>
              <a:t>здоровьесберегающих</a:t>
            </a:r>
            <a:r>
              <a:rPr lang="ru-RU" sz="2000" dirty="0" smtClean="0"/>
              <a:t> технологий</a:t>
            </a:r>
          </a:p>
          <a:p>
            <a:pPr>
              <a:buFont typeface="Arial" pitchFamily="34" charset="0"/>
              <a:buChar char="•"/>
            </a:pPr>
            <a:r>
              <a:rPr lang="ru-RU" sz="2000" dirty="0" smtClean="0"/>
              <a:t>Праздники , развлечения  на </a:t>
            </a:r>
            <a:r>
              <a:rPr lang="ru-RU" sz="2000" dirty="0" err="1" smtClean="0"/>
              <a:t>здоровьесберегающую</a:t>
            </a:r>
            <a:r>
              <a:rPr lang="ru-RU" sz="2000" dirty="0" smtClean="0"/>
              <a:t> тематику</a:t>
            </a:r>
          </a:p>
          <a:p>
            <a:pPr>
              <a:buFont typeface="Arial" pitchFamily="34" charset="0"/>
              <a:buChar char="•"/>
            </a:pPr>
            <a:r>
              <a:rPr lang="ru-RU" sz="2000" dirty="0" smtClean="0"/>
              <a:t> Утренняя гимнастика</a:t>
            </a:r>
          </a:p>
          <a:p>
            <a:pPr>
              <a:buFont typeface="Arial" pitchFamily="34" charset="0"/>
              <a:buChar char="•"/>
            </a:pPr>
            <a:r>
              <a:rPr lang="ru-RU" sz="2000" dirty="0" smtClean="0"/>
              <a:t>Прогулка ( создание эмоционального фона)</a:t>
            </a:r>
          </a:p>
          <a:p>
            <a:pPr>
              <a:buFont typeface="Arial" pitchFamily="34" charset="0"/>
              <a:buChar char="•"/>
            </a:pPr>
            <a:r>
              <a:rPr lang="ru-RU" sz="2000" dirty="0" smtClean="0"/>
              <a:t>Сон , пробуждение</a:t>
            </a:r>
          </a:p>
          <a:p>
            <a:pPr>
              <a:buFont typeface="Arial" pitchFamily="34" charset="0"/>
              <a:buChar char="•"/>
            </a:pPr>
            <a:r>
              <a:rPr lang="ru-RU" sz="2000" dirty="0" smtClean="0"/>
              <a:t>Индивидуальная работа </a:t>
            </a:r>
          </a:p>
          <a:p>
            <a:pPr>
              <a:buFont typeface="Arial" pitchFamily="34" charset="0"/>
              <a:buChar char="•"/>
            </a:pPr>
            <a:r>
              <a:rPr lang="ru-RU" sz="2000" dirty="0" smtClean="0"/>
              <a:t>Музыкальная сопровождение на физкультуре</a:t>
            </a:r>
          </a:p>
          <a:p>
            <a:pPr>
              <a:buFont typeface="Arial" pitchFamily="34" charset="0"/>
              <a:buChar char="•"/>
            </a:pPr>
            <a:r>
              <a:rPr lang="ru-RU" sz="2000" dirty="0" smtClean="0"/>
              <a:t>Закаливание </a:t>
            </a:r>
          </a:p>
          <a:p>
            <a:pPr>
              <a:buFont typeface="Arial" pitchFamily="34" charset="0"/>
              <a:buChar char="•"/>
            </a:pPr>
            <a:endParaRPr lang="ru-RU" sz="2000" dirty="0" smtClean="0"/>
          </a:p>
          <a:p>
            <a:pPr>
              <a:buFont typeface="Arial" pitchFamily="34" charset="0"/>
              <a:buChar char="•"/>
            </a:pPr>
            <a:endParaRPr lang="ru-RU" sz="2000" dirty="0" smtClean="0"/>
          </a:p>
        </p:txBody>
      </p:sp>
      <p:pic>
        <p:nvPicPr>
          <p:cNvPr id="1026" name="Picture 2" descr="F:\тс\P1030448.JPG"/>
          <p:cNvPicPr>
            <a:picLocks noGrp="1" noChangeAspect="1" noChangeArrowheads="1"/>
          </p:cNvPicPr>
          <p:nvPr>
            <p:ph sz="half" idx="1"/>
          </p:nvPr>
        </p:nvPicPr>
        <p:blipFill>
          <a:blip r:embed="rId2"/>
          <a:stretch>
            <a:fillRect/>
          </a:stretch>
        </p:blipFill>
        <p:spPr bwMode="auto">
          <a:xfrm>
            <a:off x="5292080" y="1715786"/>
            <a:ext cx="3394720" cy="364204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4390256" cy="1162050"/>
          </a:xfrm>
        </p:spPr>
        <p:txBody>
          <a:bodyPr/>
          <a:lstStyle/>
          <a:p>
            <a:pPr lvl="0"/>
            <a:r>
              <a:rPr lang="ru-RU" b="1" dirty="0" smtClean="0"/>
              <a:t>Работа с детьми ОВЗ </a:t>
            </a:r>
            <a:br>
              <a:rPr lang="ru-RU" b="1" dirty="0" smtClean="0"/>
            </a:br>
            <a:r>
              <a:rPr lang="ru-RU" b="1" dirty="0" smtClean="0"/>
              <a:t> </a:t>
            </a:r>
            <a:br>
              <a:rPr lang="ru-RU" b="1" dirty="0" smtClean="0"/>
            </a:br>
            <a:endParaRPr lang="ru-RU" dirty="0"/>
          </a:p>
        </p:txBody>
      </p:sp>
      <p:sp>
        <p:nvSpPr>
          <p:cNvPr id="3" name="Текст 2"/>
          <p:cNvSpPr>
            <a:spLocks noGrp="1"/>
          </p:cNvSpPr>
          <p:nvPr>
            <p:ph type="body" idx="2"/>
          </p:nvPr>
        </p:nvSpPr>
        <p:spPr>
          <a:xfrm>
            <a:off x="467544" y="1340768"/>
            <a:ext cx="4176464" cy="4907632"/>
          </a:xfrm>
        </p:spPr>
        <p:txBody>
          <a:bodyPr/>
          <a:lstStyle/>
          <a:p>
            <a:pPr>
              <a:buFont typeface="Arial" pitchFamily="34" charset="0"/>
              <a:buChar char="•"/>
            </a:pPr>
            <a:r>
              <a:rPr lang="ru-RU" sz="2000" dirty="0" smtClean="0"/>
              <a:t>Создание адаптированной программы (раздел музыкальное развитие)</a:t>
            </a:r>
          </a:p>
          <a:p>
            <a:pPr>
              <a:buFont typeface="Arial" pitchFamily="34" charset="0"/>
              <a:buChar char="•"/>
            </a:pPr>
            <a:r>
              <a:rPr lang="ru-RU" sz="2000" dirty="0" err="1" smtClean="0"/>
              <a:t>Музыкатерапия</a:t>
            </a:r>
            <a:r>
              <a:rPr lang="ru-RU" sz="2000" dirty="0" smtClean="0"/>
              <a:t>  </a:t>
            </a:r>
          </a:p>
          <a:p>
            <a:pPr>
              <a:buFont typeface="Arial" pitchFamily="34" charset="0"/>
              <a:buChar char="•"/>
            </a:pPr>
            <a:r>
              <a:rPr lang="ru-RU" sz="2000" dirty="0" err="1" smtClean="0"/>
              <a:t>Логоритмика</a:t>
            </a:r>
            <a:r>
              <a:rPr lang="ru-RU" sz="2000" dirty="0" smtClean="0"/>
              <a:t> </a:t>
            </a:r>
          </a:p>
          <a:p>
            <a:pPr>
              <a:buFont typeface="Arial" pitchFamily="34" charset="0"/>
              <a:buChar char="•"/>
            </a:pPr>
            <a:r>
              <a:rPr lang="ru-RU" sz="2000" dirty="0" smtClean="0"/>
              <a:t>Индивидуальное консультирование</a:t>
            </a:r>
          </a:p>
          <a:p>
            <a:pPr>
              <a:buFont typeface="Arial" pitchFamily="34" charset="0"/>
              <a:buChar char="•"/>
            </a:pPr>
            <a:endParaRPr lang="ru-RU" sz="2000" dirty="0" smtClean="0"/>
          </a:p>
          <a:p>
            <a:pPr>
              <a:buFont typeface="Arial" pitchFamily="34" charset="0"/>
              <a:buChar char="•"/>
            </a:pPr>
            <a:endParaRPr lang="ru-RU" dirty="0" smtClean="0"/>
          </a:p>
          <a:p>
            <a:pPr>
              <a:buFont typeface="Arial" pitchFamily="34" charset="0"/>
              <a:buChar char="•"/>
            </a:pPr>
            <a:endParaRPr lang="ru-RU" dirty="0"/>
          </a:p>
        </p:txBody>
      </p:sp>
      <p:pic>
        <p:nvPicPr>
          <p:cNvPr id="4" name="Picture 2" descr="C:\Users\Olik\Pictures\tanya\slide-7-r.png"/>
          <p:cNvPicPr>
            <a:picLocks noChangeAspect="1" noChangeArrowheads="1"/>
          </p:cNvPicPr>
          <p:nvPr/>
        </p:nvPicPr>
        <p:blipFill>
          <a:blip r:embed="rId2"/>
          <a:srcRect/>
          <a:stretch>
            <a:fillRect/>
          </a:stretch>
        </p:blipFill>
        <p:spPr bwMode="auto">
          <a:xfrm>
            <a:off x="3428992" y="2143116"/>
            <a:ext cx="4857784" cy="364939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4390256" cy="754408"/>
          </a:xfrm>
        </p:spPr>
        <p:txBody>
          <a:bodyPr/>
          <a:lstStyle/>
          <a:p>
            <a:r>
              <a:rPr lang="ru-RU" dirty="0" smtClean="0"/>
              <a:t>Взаимодействие с родителями  </a:t>
            </a:r>
            <a:endParaRPr lang="ru-RU" dirty="0"/>
          </a:p>
        </p:txBody>
      </p:sp>
      <p:sp>
        <p:nvSpPr>
          <p:cNvPr id="3" name="Текст 2"/>
          <p:cNvSpPr>
            <a:spLocks noGrp="1"/>
          </p:cNvSpPr>
          <p:nvPr>
            <p:ph type="body" idx="2"/>
          </p:nvPr>
        </p:nvSpPr>
        <p:spPr>
          <a:xfrm>
            <a:off x="467544" y="1676400"/>
            <a:ext cx="3960440" cy="4572000"/>
          </a:xfrm>
        </p:spPr>
        <p:txBody>
          <a:bodyPr>
            <a:normAutofit/>
          </a:bodyPr>
          <a:lstStyle/>
          <a:p>
            <a:pPr>
              <a:buFont typeface="Arial" pitchFamily="34" charset="0"/>
              <a:buChar char="•"/>
            </a:pPr>
            <a:r>
              <a:rPr lang="ru-RU" sz="2000" dirty="0" smtClean="0"/>
              <a:t>Анкетирование </a:t>
            </a:r>
          </a:p>
          <a:p>
            <a:pPr>
              <a:buFont typeface="Arial" pitchFamily="34" charset="0"/>
              <a:buChar char="•"/>
            </a:pPr>
            <a:r>
              <a:rPr lang="ru-RU" sz="2000" dirty="0" smtClean="0"/>
              <a:t>Индивидуальное консультирование</a:t>
            </a:r>
          </a:p>
          <a:p>
            <a:pPr>
              <a:buFont typeface="Arial" pitchFamily="34" charset="0"/>
              <a:buChar char="•"/>
            </a:pPr>
            <a:r>
              <a:rPr lang="ru-RU" sz="2000" dirty="0" smtClean="0"/>
              <a:t>Праздники , развлечения , досуги с участием родителей</a:t>
            </a:r>
          </a:p>
          <a:p>
            <a:pPr>
              <a:buFont typeface="Arial" pitchFamily="34" charset="0"/>
              <a:buChar char="•"/>
            </a:pPr>
            <a:r>
              <a:rPr lang="ru-RU" sz="2000" dirty="0" smtClean="0"/>
              <a:t>Выступления на родительских собраниях</a:t>
            </a:r>
          </a:p>
          <a:p>
            <a:pPr>
              <a:buFont typeface="Arial" pitchFamily="34" charset="0"/>
              <a:buChar char="•"/>
            </a:pPr>
            <a:r>
              <a:rPr lang="ru-RU" sz="2000" dirty="0" smtClean="0"/>
              <a:t>Дни открытых дверей</a:t>
            </a:r>
          </a:p>
          <a:p>
            <a:pPr>
              <a:buFont typeface="Arial" pitchFamily="34" charset="0"/>
              <a:buChar char="•"/>
            </a:pPr>
            <a:endParaRPr lang="ru-RU" sz="2000" dirty="0"/>
          </a:p>
        </p:txBody>
      </p:sp>
      <p:pic>
        <p:nvPicPr>
          <p:cNvPr id="1029" name="Picture 5" descr="C:\Users\Olik\Pictures\tanya\slide-8-r.jpg"/>
          <p:cNvPicPr>
            <a:picLocks noChangeAspect="1" noChangeArrowheads="1"/>
          </p:cNvPicPr>
          <p:nvPr/>
        </p:nvPicPr>
        <p:blipFill>
          <a:blip r:embed="rId2"/>
          <a:srcRect/>
          <a:stretch>
            <a:fillRect/>
          </a:stretch>
        </p:blipFill>
        <p:spPr bwMode="auto">
          <a:xfrm>
            <a:off x="4286248" y="2121415"/>
            <a:ext cx="4622371" cy="402222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7990656" cy="826416"/>
          </a:xfrm>
        </p:spPr>
        <p:txBody>
          <a:bodyPr/>
          <a:lstStyle/>
          <a:p>
            <a:r>
              <a:rPr lang="ru-RU" dirty="0" smtClean="0"/>
              <a:t>Характеристика используемых музыкальных видов деятельности, направленных на </a:t>
            </a:r>
            <a:r>
              <a:rPr lang="ru-RU" dirty="0" err="1" smtClean="0"/>
              <a:t>здоровьесбережение</a:t>
            </a:r>
            <a:r>
              <a:rPr lang="ru-RU" dirty="0" smtClean="0"/>
              <a:t> дошкольников</a:t>
            </a:r>
            <a:endParaRPr lang="ru-RU" dirty="0"/>
          </a:p>
        </p:txBody>
      </p:sp>
      <p:sp>
        <p:nvSpPr>
          <p:cNvPr id="3" name="Текст 2"/>
          <p:cNvSpPr>
            <a:spLocks noGrp="1"/>
          </p:cNvSpPr>
          <p:nvPr>
            <p:ph type="body" idx="2"/>
          </p:nvPr>
        </p:nvSpPr>
        <p:spPr>
          <a:xfrm>
            <a:off x="685800" y="1484784"/>
            <a:ext cx="6478488" cy="4763616"/>
          </a:xfrm>
        </p:spPr>
        <p:txBody>
          <a:bodyPr>
            <a:noAutofit/>
          </a:bodyPr>
          <a:lstStyle/>
          <a:p>
            <a:pPr>
              <a:buFont typeface="Arial" pitchFamily="34" charset="0"/>
              <a:buChar char="•"/>
            </a:pPr>
            <a:r>
              <a:rPr lang="ru-RU" sz="2000" dirty="0" smtClean="0"/>
              <a:t> </a:t>
            </a:r>
            <a:r>
              <a:rPr lang="ru-RU" sz="2000" b="1" dirty="0" smtClean="0"/>
              <a:t>Песенки - </a:t>
            </a:r>
            <a:r>
              <a:rPr lang="ru-RU" sz="2000" b="1" dirty="0" err="1" smtClean="0"/>
              <a:t>распевки</a:t>
            </a:r>
            <a:r>
              <a:rPr lang="ru-RU" sz="2000" b="1" dirty="0" smtClean="0"/>
              <a:t> </a:t>
            </a:r>
            <a:r>
              <a:rPr lang="ru-RU" sz="2000" dirty="0" smtClean="0"/>
              <a:t>(перед пением песен, провожу дыхательные, артикуляционные и </a:t>
            </a:r>
            <a:r>
              <a:rPr lang="ru-RU" sz="2000" dirty="0" err="1" smtClean="0"/>
              <a:t>фонопедические</a:t>
            </a:r>
            <a:r>
              <a:rPr lang="ru-RU" sz="2000" dirty="0" smtClean="0"/>
              <a:t> упражнения для горла и голосовых связок с целью профилактики простудных заболеваний).</a:t>
            </a:r>
          </a:p>
          <a:p>
            <a:pPr>
              <a:buFont typeface="Arial" pitchFamily="34" charset="0"/>
              <a:buChar char="•"/>
            </a:pPr>
            <a:r>
              <a:rPr lang="ru-RU" sz="2000" dirty="0" smtClean="0"/>
              <a:t> </a:t>
            </a:r>
            <a:r>
              <a:rPr lang="ru-RU" sz="2000" b="1" dirty="0" smtClean="0"/>
              <a:t>Игровой массаж и </a:t>
            </a:r>
            <a:r>
              <a:rPr lang="ru-RU" sz="2000" b="1" dirty="0" err="1" smtClean="0"/>
              <a:t>самомассаж</a:t>
            </a:r>
            <a:r>
              <a:rPr lang="ru-RU" sz="2000" b="1" dirty="0" smtClean="0"/>
              <a:t>.</a:t>
            </a:r>
          </a:p>
          <a:p>
            <a:pPr>
              <a:buFont typeface="Arial" pitchFamily="34" charset="0"/>
              <a:buChar char="•"/>
            </a:pPr>
            <a:r>
              <a:rPr lang="ru-RU" sz="2000" b="1" dirty="0" smtClean="0"/>
              <a:t>Пальчиковые игры </a:t>
            </a:r>
            <a:r>
              <a:rPr lang="ru-RU" sz="2000" dirty="0" smtClean="0"/>
              <a:t>– развивают мелкую моторику, повышают координационные способности пальцев </a:t>
            </a:r>
          </a:p>
          <a:p>
            <a:pPr lvl="0">
              <a:buFont typeface="Arial" pitchFamily="34" charset="0"/>
              <a:buChar char="•"/>
            </a:pPr>
            <a:r>
              <a:rPr lang="ru-RU" sz="2000" b="1" dirty="0" smtClean="0"/>
              <a:t>Речевые игры </a:t>
            </a:r>
            <a:r>
              <a:rPr lang="ru-RU" sz="2000" dirty="0" smtClean="0"/>
              <a:t>- эффективно влияют на развитие  эмоциональной сферы, выразительности речи детей, двигательной активности.</a:t>
            </a:r>
          </a:p>
          <a:p>
            <a:pPr lvl="0">
              <a:buFont typeface="Arial" pitchFamily="34" charset="0"/>
              <a:buChar char="•"/>
            </a:pPr>
            <a:r>
              <a:rPr lang="ru-RU" sz="2000" b="1" dirty="0" smtClean="0"/>
              <a:t>Музыкально-ритмические движения </a:t>
            </a:r>
            <a:r>
              <a:rPr lang="ru-RU" sz="2000" dirty="0" smtClean="0"/>
              <a:t>- помогают тренировать мышцы шеи, плечевого пояса, ног, корпуса; развивают быстроту, чёткость, размах движений; помогают устранить отдельные физические недостатки.  Проводятся и с предметами и без них.</a:t>
            </a:r>
          </a:p>
          <a:p>
            <a:pPr>
              <a:buFont typeface="Arial" pitchFamily="34" charset="0"/>
              <a:buChar char="•"/>
            </a:pPr>
            <a:endParaRPr lang="ru-RU"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1388</TotalTime>
  <Words>1448</Words>
  <Application>Microsoft Office PowerPoint</Application>
  <PresentationFormat>Экран (4:3)</PresentationFormat>
  <Paragraphs>166</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Поток</vt:lpstr>
      <vt:lpstr> Здоровьесберегающие технологии  в работе музыкального руководителя (обобщение опыта работы)     МКДОУ детский сад №42 КВ   </vt:lpstr>
      <vt:lpstr>Что такое здоровье ребенка?</vt:lpstr>
      <vt:lpstr> Музыка лечит  </vt:lpstr>
      <vt:lpstr>                    Планирование работы по здоровьесбережению </vt:lpstr>
      <vt:lpstr>Самостоятельная деятельность детей      </vt:lpstr>
      <vt:lpstr>Совместная  деятельность педагога и  детей</vt:lpstr>
      <vt:lpstr>Работа с детьми ОВЗ    </vt:lpstr>
      <vt:lpstr>Взаимодействие с родителями  </vt:lpstr>
      <vt:lpstr>Характеристика используемых музыкальных видов деятельности, направленных на здоровьесбережение дошкольников</vt:lpstr>
      <vt:lpstr>Слайд 10</vt:lpstr>
      <vt:lpstr>Слайд 11</vt:lpstr>
      <vt:lpstr>    «Музыка не только фактор облагораживающий, воспитательный. Музыка — целитель здоровья.»  Бехтерев В. </vt:lpstr>
      <vt:lpstr>Слайд 13</vt:lpstr>
      <vt:lpstr>Логоритмика  </vt:lpstr>
      <vt:lpstr>      Положительные эффекты  использования музыкотерапии:  </vt:lpstr>
      <vt:lpstr> Взаимодействие музыкального  руководителя с родителями </vt:lpstr>
      <vt:lpstr>Совместная деятельность  педагогов и детей. Пассивная музыкотерапия.</vt:lpstr>
      <vt:lpstr>Слайд 18</vt:lpstr>
      <vt:lpstr>Слайд 19</vt:lpstr>
      <vt:lpstr>Помните, Ваше здоровье – это не только правильный рацион питания, но и состояние души! Будьте здоровы!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Выступление на городском семинаре «Деятельность дошкольных учреждений и детской поликлиники по формированию у детей здорового образа жизни»</dc:title>
  <dc:creator>Admin</dc:creator>
  <cp:lastModifiedBy>Olik</cp:lastModifiedBy>
  <cp:revision>149</cp:revision>
  <dcterms:created xsi:type="dcterms:W3CDTF">2013-03-31T14:09:40Z</dcterms:created>
  <dcterms:modified xsi:type="dcterms:W3CDTF">2015-05-06T04:22:08Z</dcterms:modified>
</cp:coreProperties>
</file>