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90" r:id="rId3"/>
    <p:sldId id="258" r:id="rId4"/>
    <p:sldId id="294" r:id="rId5"/>
    <p:sldId id="295" r:id="rId6"/>
    <p:sldId id="289" r:id="rId7"/>
    <p:sldId id="296" r:id="rId8"/>
    <p:sldId id="297" r:id="rId9"/>
    <p:sldId id="298" r:id="rId10"/>
    <p:sldId id="268" r:id="rId11"/>
    <p:sldId id="269" r:id="rId12"/>
    <p:sldId id="257" r:id="rId13"/>
    <p:sldId id="264" r:id="rId14"/>
    <p:sldId id="259" r:id="rId15"/>
    <p:sldId id="262" r:id="rId16"/>
    <p:sldId id="275" r:id="rId17"/>
    <p:sldId id="278" r:id="rId18"/>
    <p:sldId id="287" r:id="rId19"/>
    <p:sldId id="302" r:id="rId20"/>
    <p:sldId id="303" r:id="rId21"/>
    <p:sldId id="304" r:id="rId22"/>
    <p:sldId id="282" r:id="rId23"/>
    <p:sldId id="283" r:id="rId24"/>
    <p:sldId id="284" r:id="rId25"/>
    <p:sldId id="280" r:id="rId26"/>
    <p:sldId id="308" r:id="rId27"/>
    <p:sldId id="307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122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712CB-9F25-450B-8C8A-A0696A31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056B6-C06F-4359-9C90-1AE9F84D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9D72-A279-48B0-98CC-746F27BD6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70A88-2832-4251-B324-426A78A17C02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4D91-97C0-4070-BFD9-9F88BB6235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ru.wikipedia.org/wiki/%D0%A4%D0%B0%D0%B9%D0%BB:%D0%91%D0%BE%D0%BB%D1%85%D0%BE%D0%B2%D0%B8%D1%82%D0%B8%D0%BD%D0%BE%D0%B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93096"/>
            <a:ext cx="5256584" cy="223224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внеурочной деятельности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 географии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МБОУ СОШ №38 им. Е.А. Болховитинова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Бердникова И.Н.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№38 им. Е.А. Болховитинова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Ижогина Е.Ю.</a:t>
            </a:r>
          </a:p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124744"/>
            <a:ext cx="65527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Наше наследие.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143117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Болховитинов- </a:t>
            </a:r>
          </a:p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воронежский Колумб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58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1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сентября 1790 года – префект Воронежской духовной семинарии и преподаватель богословия и философии. В 1796 году он был рукоположен в протоиереи соборного храма уездного города Павловска Воронежской губернии.</a:t>
            </a:r>
          </a:p>
        </p:txBody>
      </p:sp>
      <p:pic>
        <p:nvPicPr>
          <p:cNvPr id="8" name="Picture 14" descr="ВВоронежская семина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2143116"/>
            <a:ext cx="6012000" cy="3650218"/>
          </a:xfrm>
          <a:prstGeom prst="rect">
            <a:avLst/>
          </a:prstGeom>
          <a:ln w="50800" cmpd="dbl">
            <a:solidFill>
              <a:srgbClr val="77777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21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Воронежский период жизнедеятельности Е.А. Болховитинова был очень продуктивен и в научном плане. В Воронеже он начал работать над «Российской историей». Здесь же им написаны работы «Надгробное слово над гробом епископа Иннокентия, с присовокуплением краткого летописца преосвященных воронежских» (1794) и «Полное описание жизни преосвященного Тихона» (1796). Под его руководством разрабатывалась «История воронежской семинарии».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главным исследованием, которому Е. А. Болховитинов посвящал все свое свободное время, было: «Историческое, географическое и экономическое описание Воронежской губернии, собранное из истории,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архивских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записок и сказаний».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4118">
            <a:off x="342208" y="3810172"/>
            <a:ext cx="1975299" cy="2923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0733">
            <a:off x="2337702" y="3845997"/>
            <a:ext cx="2140013" cy="285335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9027">
            <a:off x="6315695" y="3752053"/>
            <a:ext cx="2765031" cy="2765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6492" y="3638146"/>
            <a:ext cx="2160240" cy="30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1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737079" cy="496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5856" y="476671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«Недостаточно образованы те,</a:t>
            </a:r>
            <a:endParaRPr lang="ru-RU" dirty="0"/>
          </a:p>
          <a:p>
            <a:pPr algn="r"/>
            <a:r>
              <a:rPr lang="ru-RU" b="1" i="1" dirty="0"/>
              <a:t>которые не знают своего родного:</a:t>
            </a:r>
            <a:endParaRPr lang="ru-RU" dirty="0"/>
          </a:p>
          <a:p>
            <a:pPr algn="r"/>
            <a:r>
              <a:rPr lang="ru-RU" b="1" i="1" dirty="0"/>
              <a:t>не следует пренебрегать малым,</a:t>
            </a:r>
            <a:endParaRPr lang="ru-RU" dirty="0"/>
          </a:p>
          <a:p>
            <a:pPr algn="r"/>
            <a:r>
              <a:rPr lang="ru-RU" b="1" i="1" dirty="0"/>
              <a:t>без которого великое не может </a:t>
            </a:r>
            <a:endParaRPr lang="ru-RU" b="1" i="1" dirty="0" smtClean="0"/>
          </a:p>
          <a:p>
            <a:pPr algn="r"/>
            <a:r>
              <a:rPr lang="ru-RU" b="1" i="1" dirty="0" smtClean="0"/>
              <a:t>быть </a:t>
            </a:r>
            <a:r>
              <a:rPr lang="ru-RU" b="1" i="1" dirty="0"/>
              <a:t>совершенно»</a:t>
            </a:r>
            <a:endParaRPr lang="ru-RU" dirty="0"/>
          </a:p>
          <a:p>
            <a:pPr algn="r"/>
            <a:r>
              <a:rPr lang="ru-RU" i="1" dirty="0"/>
              <a:t>(Е.А. </a:t>
            </a:r>
            <a:r>
              <a:rPr lang="ru-RU" i="1" dirty="0" smtClean="0"/>
              <a:t>Болховитинов)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589240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БОЛХОВИТИНОВ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Алексеевич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[18(29).12.1767 – 23.02(07.03).1837]</a:t>
            </a:r>
          </a:p>
        </p:txBody>
      </p:sp>
    </p:spTree>
    <p:extLst>
      <p:ext uri="{BB962C8B-B14F-4D97-AF65-F5344CB8AC3E}">
        <p14:creationId xmlns:p14="http://schemas.microsoft.com/office/powerpoint/2010/main" xmlns="" val="717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 большой вклад во всестороннее изучение Воронежской губернии XVIII века Е.А. Болховитинова по праву считают основоположником подлинно научного краеведения в Воронеже.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714488"/>
            <a:ext cx="3672408" cy="50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8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97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Открывает ее раздел «Всеобщее историческое сведение о Воронежской губернии по месту, жителям, пространству и Произведениям оной». Здесь автор дает общее историко-географическое и статистико-экономическое описание Воронежской губернии в границах конца XVIII века, а завершает его «Ведомостью натуральных и художественных произведений Воронежской губернии за 1797 год».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image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1541"/>
            <a:ext cx="2952328" cy="42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1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3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Вторая часть книги - это «Историческое сведение о городе Воронеже», Рассказ об истории города Е. А, Болховитинов дополняет подробным описанием воронежских соборов, монастырей, церквей, сведениями о пригородных слободах, промышленных предприятиях, современных ему улицах и зданиях Воронежа. Упоминает Е. А. Болховитинов и о духовной семинарии; перечисляя последовательно ее ректоров и префектов (заведующих учебной частью), в числе последних называет в третьем лице и себя: «Четвертый - протоиерей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Болховитинов, с 1790 [года] доныне».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описанию самого Воронежа непосредственно примыкает «Описание Воронежского уезда».</a:t>
            </a:r>
          </a:p>
        </p:txBody>
      </p:sp>
      <p:pic>
        <p:nvPicPr>
          <p:cNvPr id="11266" name="Picture 2" descr="image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518" y="3318729"/>
            <a:ext cx="3454946" cy="34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1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8864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Следующая часть книги – «Описание уездных городов». Все уездные города описываются Е. А. Болховитиновым вместе со своими уездами, автор называет крупные селения, особое внимание уделяет находящимся в уездах православным монастырям.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0080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ценными во всех частях книги Е. Л. Болховитинова являются разделы, посвященные описанию современной исследователю Воронежской губернии конца XVIII века, ее городов, уездов, селений, ее сельского хозяйства и промышленности. Здесь Е. А. Болховитинов выступает как ученый-экономист, соединяя научный талант исследователя со взглядом очевидца.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2196000" cy="310734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0" name="Picture 3" descr="книг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3500438"/>
            <a:ext cx="1908000" cy="31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7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Заключительная часть книги Е. А. Болховитинова – «Описание Воронежской епархии». – посвящена исследованию  церковной истории Воронежского  края, где он выступил в роли первооткрывателя. В наши дни церковная история постепенно вновь начинает занимать достойное место в истории народа, становится составной частью истории культуры. Вряд ли преувеличивал роль церкви в истории Воронежского края и Е. А. Болховитинов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08920"/>
            <a:ext cx="5041900" cy="37099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91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instr\Рабочий стол\Scan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1714">
            <a:off x="3837594" y="1978006"/>
            <a:ext cx="2283142" cy="2381046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85728"/>
            <a:ext cx="8132615" cy="1656000"/>
          </a:xfrm>
          <a:prstGeom prst="rect">
            <a:avLst/>
          </a:prstGeom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214554"/>
            <a:ext cx="2712509" cy="20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4572008"/>
            <a:ext cx="2756909" cy="206768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2143116"/>
            <a:ext cx="2933695" cy="22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96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МБОУ СОШ №38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имени Е.А. Болховитинова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929066"/>
            <a:ext cx="3456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285860"/>
            <a:ext cx="3408000" cy="21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44db5_51654f5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3727450" cy="33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643438" y="642918"/>
            <a:ext cx="33115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«Это был человек, 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который не мог пробыть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ни одного дня без того,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ознаменовать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его трудами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пользу истории».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i="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Погодин</a:t>
            </a:r>
          </a:p>
        </p:txBody>
      </p:sp>
      <p:pic>
        <p:nvPicPr>
          <p:cNvPr id="3076" name="Picture 7" descr="Б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42852"/>
            <a:ext cx="3178167" cy="4570782"/>
          </a:xfrm>
          <a:prstGeom prst="rect">
            <a:avLst/>
          </a:prstGeom>
          <a:noFill/>
          <a:ln w="50800" cmpd="dbl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3571876"/>
            <a:ext cx="5000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историю российской отечественной культуры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Алексеевич Болховитинов (Митрополит Киевский и Галицкий Евгений), кавалер орденов Святого Апостола Андрея Первозванного, Святого Александра Невского, Святой Анны 1-го класса и Святого Владимира 2-го класса, вошел как крупный ученый, историк, археолог, археограф, библиограф, просветитель и церковный деятель высшего ранга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ПОСЛЕДОВАТЕЛИ ДЕЛ ЕГО….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Учащийся МБОУ СОШ №38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автор гимна Воронежа и духовных песен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Сергей Гребенников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an1000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857364"/>
            <a:ext cx="2726193" cy="2384992"/>
          </a:xfrm>
        </p:spPr>
      </p:pic>
      <p:pic>
        <p:nvPicPr>
          <p:cNvPr id="5" name="Содержимое 5" descr="c12844937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0" y="1643050"/>
            <a:ext cx="2540000" cy="254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2571744"/>
            <a:ext cx="40005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 Воронежу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Здесь, на бархатных буграх, в русском поле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Град Воронежский стоит Божьей волей.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Отражается в воде вольной птицей,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Здесь петровская земля и столица.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Здесь творили Кольцов и Никитин,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Строил храмы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Митрофан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Святитель.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Помнят камни победу и славу,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 ходили воевать за Державу.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Здесь колыбель морского флота,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пушки лил Великий Пётр.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Город-крепость – щит России,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Наша земля – живая сила!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571744"/>
            <a:ext cx="3003798" cy="4005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33265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учащийся МБОУ СОШ №38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Голубев Валентин</a:t>
            </a:r>
            <a:endParaRPr lang="ru-RU" sz="40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785926"/>
            <a:ext cx="2835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75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571744"/>
            <a:ext cx="2915814" cy="38877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0"/>
            <a:ext cx="8820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Юный иконописец…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работы Голубева Валентина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86380" y="1928802"/>
            <a:ext cx="2830809" cy="35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4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357298"/>
            <a:ext cx="3287453" cy="4525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00306"/>
            <a:ext cx="2962820" cy="40770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67944" y="62068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Рисунки  Голубева Валентина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046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077072"/>
            <a:ext cx="3538736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2491">
            <a:off x="358658" y="1065540"/>
            <a:ext cx="3879150" cy="55551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37965">
            <a:off x="3806616" y="1834769"/>
            <a:ext cx="5628117" cy="4221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0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Достижения Валентина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51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Учащаяся МБОУ СОШ №38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Ижогина Мария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96752"/>
            <a:ext cx="2545854" cy="4525963"/>
          </a:xfrm>
        </p:spPr>
      </p:pic>
      <p:pic>
        <p:nvPicPr>
          <p:cNvPr id="5" name="Рисунок 4" descr="DSC_00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182200" y="2026712"/>
            <a:ext cx="4431888" cy="3060000"/>
          </a:xfrm>
          <a:prstGeom prst="rect">
            <a:avLst/>
          </a:prstGeom>
        </p:spPr>
      </p:pic>
      <p:pic>
        <p:nvPicPr>
          <p:cNvPr id="7" name="Рисунок 6" descr="DSC_00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483768" y="3284984"/>
            <a:ext cx="3563888" cy="3312000"/>
          </a:xfrm>
          <a:prstGeom prst="rect">
            <a:avLst/>
          </a:prstGeom>
        </p:spPr>
      </p:pic>
      <p:pic>
        <p:nvPicPr>
          <p:cNvPr id="6" name="Содержимое 3" descr="DSC_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24744"/>
            <a:ext cx="2545854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6205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Победитель конкурса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«Край Воронежский Православный»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2013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_MG_23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988840"/>
            <a:ext cx="678894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Я - "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6064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- истина. Я связь времен.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Уже чертою, матери присущей,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Являю я в момент, когда рожден,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Связь между прошлым и грядущим.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Казалось бы, о чем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речь­то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Сияет связь та вечным светом.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Из ничего не выйдет нечто" , -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Давно замечено поэтом.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пониманьем этим я добуду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Способность, коей Гамлет дорожил: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Связь видеть времени, в котором жить не буду,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врем­енем, в котором я не жил.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потому, без страха и сомнений,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эстафету протянул в гряд­ущий век,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зазвучало среди новых поколений: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Я - истина, поскольку - человек! "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итрополит Евгений">
            <a:hlinkClick r:id="rId2" tooltip="Митрополит Евгений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7"/>
            <a:ext cx="3350989" cy="44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398" y="1600200"/>
            <a:ext cx="2723203" cy="4525963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 Болховитинов родился 18 (29-го по новому стилю) декабря 1767 года в городе Воронеже в небольшом деревянном доме в Ильинском переулке возле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Спасовской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улицы, круто сбегающей к Стрелецкому логу и дальше к реке Воронеж, в семье приходского священника Воронежской епархии. </a:t>
            </a:r>
          </a:p>
        </p:txBody>
      </p:sp>
      <p:pic>
        <p:nvPicPr>
          <p:cNvPr id="6" name="Picture 6" descr="Cтарый Воронеж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3068960"/>
            <a:ext cx="5797550" cy="34750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0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107950" y="5013325"/>
            <a:ext cx="8928100" cy="1844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 </a:t>
            </a:r>
            <a:r>
              <a:rPr lang="en-US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Отец  Алексей Андреевич служил в приходской церкви Святого Ильи Пророка ( сейчас Ильинский храм) Воронежа, где и был крещен </a:t>
            </a:r>
            <a:r>
              <a:rPr lang="ru-RU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Ее здание было очень ветхим и после рождения сына было предложено на месте деревянного храма поставить каменное. Алексей Андреевич в течение 3-х лет возводил церковь.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		</a:t>
            </a:r>
          </a:p>
        </p:txBody>
      </p:sp>
      <p:pic>
        <p:nvPicPr>
          <p:cNvPr id="9220" name="Picture 4" descr="хра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14290"/>
            <a:ext cx="4516438" cy="46180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13325"/>
            <a:ext cx="8785225" cy="158432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2000" dirty="0" smtClean="0">
                <a:latin typeface="Gungsuh" pitchFamily="18" charset="-127"/>
              </a:rPr>
              <a:t>    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10 лет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Евфимий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— сирота. 15 октября 1777 года он был зачислен во второй синтаксический класс Воронежской духовной семинарии, с августа 1782 года до июня 1784 года — в риторический класс семинарии, с сентября 1784 года он — певчий архиерейского хора Благовещенского собора и семинарист в философском классе в слободе Белогорье в Павловском уезде.</a:t>
            </a:r>
          </a:p>
          <a:p>
            <a:pPr algn="just" eaLnBrk="1" hangingPunct="1">
              <a:buFontTx/>
              <a:buNone/>
              <a:defRPr/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7" descr="Соб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88913"/>
            <a:ext cx="5805488" cy="4565650"/>
          </a:xfrm>
          <a:prstGeom prst="rect">
            <a:avLst/>
          </a:prstGeom>
          <a:noFill/>
          <a:ln w="76200" cmpd="tri">
            <a:solidFill>
              <a:srgbClr val="77777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09" y="500042"/>
            <a:ext cx="2988149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3698163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37321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Курзанов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Александр Михайлович Деревянный Благовещенский собор. XVIII 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27949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4581525"/>
            <a:ext cx="8928100" cy="1976438"/>
          </a:xfrm>
        </p:spPr>
        <p:txBody>
          <a:bodyPr>
            <a:normAutofit fontScale="92500"/>
          </a:bodyPr>
          <a:lstStyle/>
          <a:p>
            <a:pPr algn="just" eaLnBrk="1" hangingPunct="1">
              <a:buFontTx/>
              <a:buNone/>
              <a:defRPr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  <a:cs typeface="Times New Roman" pitchFamily="18" charset="0"/>
              </a:rPr>
              <a:t>В 1785 году Епископ Тихон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III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  <a:cs typeface="Times New Roman" pitchFamily="18" charset="0"/>
              </a:rPr>
              <a:t> направил Евфимия с рекомендательным письмом к ректору Славяно-греко-латинской академии Платону (Левшину), архиепископу Московскому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для дальнейшего обучения.</a:t>
            </a:r>
          </a:p>
        </p:txBody>
      </p:sp>
      <p:pic>
        <p:nvPicPr>
          <p:cNvPr id="12291" name="Picture 7" descr="Тихон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290"/>
            <a:ext cx="2787650" cy="3746500"/>
          </a:xfrm>
          <a:prstGeom prst="rect">
            <a:avLst/>
          </a:prstGeom>
          <a:noFill/>
          <a:ln w="76200" cmpd="tri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84213" y="40068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Епископ Тихон</a:t>
            </a:r>
          </a:p>
        </p:txBody>
      </p:sp>
      <p:pic>
        <p:nvPicPr>
          <p:cNvPr id="12294" name="Picture 10" descr="Московск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500042"/>
            <a:ext cx="2586038" cy="2952750"/>
          </a:xfrm>
          <a:prstGeom prst="rect">
            <a:avLst/>
          </a:prstGeom>
          <a:noFill/>
          <a:ln w="57150" cmpd="thinThick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857884" y="3429000"/>
            <a:ext cx="2747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Платон (Левшин)</a:t>
            </a:r>
          </a:p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архиепископ Московский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4653136"/>
            <a:ext cx="8928100" cy="208897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1785 года по 1789 год обучался в Московской  Славяно-греко-латинской академии.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Одновременно посещал лекции по всеобщей философии и политике, опытной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физике и французскому красноречию в Московском университете. Так же становится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членом литературного кружка  ученого и просветителя Николая Новикова.</a:t>
            </a:r>
            <a:r>
              <a:rPr lang="en-US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Знакомится с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Николаем </a:t>
            </a:r>
            <a:r>
              <a:rPr lang="ru-RU" sz="2800" b="1" baseline="-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Бантыш-Каменским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архивистом и археографом, дружба с которым, влияет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8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 формирование научных интересов Е. Болховитинова.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baseline="-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2400" b="1" baseline="-4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400" b="1" baseline="-40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6" name="Picture 9" descr="Москов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4114800" cy="2857500"/>
          </a:xfrm>
          <a:prstGeom prst="rect">
            <a:avLst/>
          </a:prstGeom>
          <a:noFill/>
          <a:ln w="57150" cmpd="thinThick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3317" name="Picture 10" descr="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714488"/>
            <a:ext cx="1435100" cy="1944688"/>
          </a:xfrm>
          <a:prstGeom prst="rect">
            <a:avLst/>
          </a:prstGeom>
          <a:noFill/>
          <a:ln w="38100" cmpd="dbl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380312" y="1916832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историк</a:t>
            </a:r>
          </a:p>
          <a:p>
            <a:pPr algn="ctr">
              <a:defRPr/>
            </a:pPr>
            <a:r>
              <a:rPr lang="ru-RU" sz="1000" i="0">
                <a:effectLst>
                  <a:outerShdw blurRad="38100" dist="38100" dir="2700000" algn="tl">
                    <a:srgbClr val="FFFFFF"/>
                  </a:outerShdw>
                </a:effectLst>
              </a:rPr>
              <a:t>Н. Бантыш-Каменский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07950" y="4221163"/>
            <a:ext cx="8856663" cy="24479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smtClean="0">
                <a:latin typeface="Bodoni" pitchFamily="18" charset="0"/>
              </a:rPr>
              <a:t>		</a:t>
            </a: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doni" pitchFamily="18" charset="0"/>
              </a:rPr>
              <a:t>Возвращаясь в Воронеж и в 1789 году, Евфимий работает преподавателем в Воронежской Духовной семинарии,  становится учителем риторики, французского языка, греческих и римских древностей, философии, богословия, церковной истории, герменевтики (</a:t>
            </a: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«искусство толкования»</a:t>
            </a: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doni" pitchFamily="18" charset="0"/>
              </a:rPr>
              <a:t>).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doni" pitchFamily="18" charset="0"/>
              </a:rPr>
              <a:t>	С сентября 1789 года исполняет должность хранителя библиотеки.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Bodoni" pitchFamily="18" charset="0"/>
              </a:rPr>
              <a:t>	</a:t>
            </a:r>
          </a:p>
        </p:txBody>
      </p:sp>
      <p:pic>
        <p:nvPicPr>
          <p:cNvPr id="14339" name="Picture 8" descr="Семинар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404664"/>
            <a:ext cx="5688012" cy="3629025"/>
          </a:xfrm>
          <a:prstGeom prst="rect">
            <a:avLst/>
          </a:prstGeom>
          <a:noFill/>
          <a:ln w="38100" cmpd="dbl">
            <a:solidFill>
              <a:srgbClr val="77777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699</Words>
  <Application>Microsoft Office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Музей МБОУ СОШ №38  имени Е.А. Болховитинова</vt:lpstr>
      <vt:lpstr>Слайд 20</vt:lpstr>
      <vt:lpstr>Учащийся МБОУ СОШ №38  автор гимна Воронежа и духовных песен  Сергей Гребенников </vt:lpstr>
      <vt:lpstr>Слайд 22</vt:lpstr>
      <vt:lpstr>Слайд 23</vt:lpstr>
      <vt:lpstr>Слайд 24</vt:lpstr>
      <vt:lpstr>Слайд 25</vt:lpstr>
      <vt:lpstr>Учащаяся МБОУ СОШ №38  Ижогина Мария </vt:lpstr>
      <vt:lpstr>Победитель конкурса  «Край Воронежский Православный»  2013 года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School</cp:lastModifiedBy>
  <cp:revision>55</cp:revision>
  <dcterms:created xsi:type="dcterms:W3CDTF">2013-06-15T07:10:55Z</dcterms:created>
  <dcterms:modified xsi:type="dcterms:W3CDTF">2015-05-15T10:04:55Z</dcterms:modified>
</cp:coreProperties>
</file>