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2"/>
  </p:notesMasterIdLst>
  <p:sldIdLst>
    <p:sldId id="259" r:id="rId2"/>
    <p:sldId id="265" r:id="rId3"/>
    <p:sldId id="266" r:id="rId4"/>
    <p:sldId id="267" r:id="rId5"/>
    <p:sldId id="264" r:id="rId6"/>
    <p:sldId id="268" r:id="rId7"/>
    <p:sldId id="269" r:id="rId8"/>
    <p:sldId id="270" r:id="rId9"/>
    <p:sldId id="273" r:id="rId10"/>
    <p:sldId id="272"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5"/>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33253" autoAdjust="0"/>
  </p:normalViewPr>
  <p:slideViewPr>
    <p:cSldViewPr snapToGrid="0">
      <p:cViewPr varScale="1">
        <p:scale>
          <a:sx n="84" d="100"/>
          <a:sy n="84" d="100"/>
        </p:scale>
        <p:origin x="-156" y="-7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E4E97-AF41-44C1-842A-8F7006CFAB87}" type="datetimeFigureOut">
              <a:rPr lang="ru-RU" smtClean="0"/>
              <a:pPr/>
              <a:t>15.05.2015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D29441-DB26-489B-9F6D-D7EBF01B32E7}" type="slidenum">
              <a:rPr lang="ru-RU" smtClean="0"/>
              <a:pPr/>
              <a:t>‹#›</a:t>
            </a:fld>
            <a:endParaRPr lang="ru-RU"/>
          </a:p>
        </p:txBody>
      </p:sp>
    </p:spTree>
    <p:extLst>
      <p:ext uri="{BB962C8B-B14F-4D97-AF65-F5344CB8AC3E}">
        <p14:creationId xmlns:p14="http://schemas.microsoft.com/office/powerpoint/2010/main" xmlns="" val="2767672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8D29441-DB26-489B-9F6D-D7EBF01B32E7}" type="slidenum">
              <a:rPr lang="ru-RU" smtClean="0"/>
              <a:pPr/>
              <a:t>5</a:t>
            </a:fld>
            <a:endParaRPr lang="ru-RU"/>
          </a:p>
        </p:txBody>
      </p:sp>
    </p:spTree>
    <p:extLst>
      <p:ext uri="{BB962C8B-B14F-4D97-AF65-F5344CB8AC3E}">
        <p14:creationId xmlns:p14="http://schemas.microsoft.com/office/powerpoint/2010/main" xmlns="" val="335280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893685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4181500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4E13703-2CDA-4ED3-B394-1A4C5C5C5425}"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2413152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3444729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4E13703-2CDA-4ED3-B394-1A4C5C5C5425}"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xmlns="" val="31501351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4018078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26252949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4255154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201209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144399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524762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3864473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2152363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1059896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1020312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7149A6E8-B3A8-4890-9766-C22DC46C941F}" type="datetimeFigureOut">
              <a:rPr lang="ru-RU" smtClean="0"/>
              <a:pPr/>
              <a:t>15.05.2015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2573905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a:solidFill>
            <a:schemeClr val="accent1">
              <a:lumMod val="75000"/>
              <a:alpha val="40000"/>
            </a:schemeClr>
          </a:solidFill>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10" name="Group 9"/>
          <p:cNvGrpSpPr/>
          <p:nvPr/>
        </p:nvGrpSpPr>
        <p:grpSpPr>
          <a:xfrm>
            <a:off x="27221" y="-30"/>
            <a:ext cx="2356674" cy="6853283"/>
            <a:chOff x="6627813" y="195452"/>
            <a:chExt cx="1952625" cy="5678299"/>
          </a:xfrm>
          <a:solidFill>
            <a:schemeClr val="accent1"/>
          </a:solidFill>
        </p:grpSpPr>
        <p:sp>
          <p:nvSpPr>
            <p:cNvPr id="11" name="Freeform 27"/>
            <p:cNvSpPr/>
            <p:nvPr/>
          </p:nvSpPr>
          <p:spPr bwMode="auto">
            <a:xfrm>
              <a:off x="6627813" y="19545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7" name="Rectangle 6"/>
          <p:cNvSpPr/>
          <p:nvPr/>
        </p:nvSpPr>
        <p:spPr>
          <a:xfrm>
            <a:off x="0" y="0"/>
            <a:ext cx="18288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149A6E8-B3A8-4890-9766-C22DC46C941F}" type="datetimeFigureOut">
              <a:rPr lang="ru-RU" smtClean="0"/>
              <a:pPr/>
              <a:t>15.05.2015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E4E13703-2CDA-4ED3-B394-1A4C5C5C5425}" type="slidenum">
              <a:rPr lang="ru-RU" smtClean="0"/>
              <a:pPr/>
              <a:t>‹#›</a:t>
            </a:fld>
            <a:endParaRPr lang="ru-RU"/>
          </a:p>
        </p:txBody>
      </p:sp>
    </p:spTree>
    <p:extLst>
      <p:ext uri="{BB962C8B-B14F-4D97-AF65-F5344CB8AC3E}">
        <p14:creationId xmlns:p14="http://schemas.microsoft.com/office/powerpoint/2010/main" xmlns="" val="2013062609"/>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47" y="591129"/>
            <a:ext cx="11536217" cy="5632311"/>
          </a:xfrm>
          <a:prstGeom prst="rect">
            <a:avLst/>
          </a:prstGeom>
          <a:solidFill>
            <a:srgbClr val="FF0000"/>
          </a:solidFill>
          <a:ln>
            <a:solidFill>
              <a:schemeClr val="tx1"/>
            </a:solidFill>
            <a:prstDash val="lgDashDot"/>
          </a:ln>
          <a:effectLst>
            <a:glow rad="228600">
              <a:schemeClr val="accent6">
                <a:satMod val="175000"/>
                <a:alpha val="40000"/>
              </a:schemeClr>
            </a:glow>
            <a:softEdge rad="635000"/>
          </a:effectLst>
        </p:spPr>
        <p:txBody>
          <a:bodyPr wrap="square" rtlCol="0">
            <a:spAutoFit/>
          </a:bodyPr>
          <a:lstStyle/>
          <a:p>
            <a:pPr algn="ctr"/>
            <a:r>
              <a:rPr lang="ru-RU" sz="12000" b="1" dirty="0" smtClean="0">
                <a:solidFill>
                  <a:srgbClr val="FFFF00"/>
                </a:solidFill>
                <a:latin typeface="Monotype Corsiva" panose="03010101010201010101" pitchFamily="66" charset="0"/>
              </a:rPr>
              <a:t>Они </a:t>
            </a:r>
          </a:p>
          <a:p>
            <a:pPr algn="ctr"/>
            <a:r>
              <a:rPr lang="ru-RU" sz="12000" b="1" dirty="0" smtClean="0">
                <a:solidFill>
                  <a:srgbClr val="FFFF00"/>
                </a:solidFill>
                <a:latin typeface="Monotype Corsiva" panose="03010101010201010101" pitchFamily="66" charset="0"/>
              </a:rPr>
              <a:t>защищали </a:t>
            </a:r>
          </a:p>
          <a:p>
            <a:pPr algn="ctr"/>
            <a:r>
              <a:rPr lang="ru-RU" sz="12000" b="1" dirty="0" smtClean="0">
                <a:solidFill>
                  <a:srgbClr val="FFFF00"/>
                </a:solidFill>
                <a:latin typeface="Monotype Corsiva" panose="03010101010201010101" pitchFamily="66" charset="0"/>
              </a:rPr>
              <a:t>Родину</a:t>
            </a:r>
            <a:endParaRPr lang="ru-RU" sz="12000" b="1" dirty="0">
              <a:solidFill>
                <a:srgbClr val="FFFF00"/>
              </a:solidFill>
              <a:latin typeface="Monotype Corsiva" panose="03010101010201010101" pitchFamily="66" charset="0"/>
            </a:endParaRPr>
          </a:p>
        </p:txBody>
      </p:sp>
    </p:spTree>
    <p:extLst>
      <p:ext uri="{BB962C8B-B14F-4D97-AF65-F5344CB8AC3E}">
        <p14:creationId xmlns:p14="http://schemas.microsoft.com/office/powerpoint/2010/main" xmlns="" val="1694556423"/>
      </p:ext>
    </p:extLst>
  </p:cSld>
  <p:clrMapOvr>
    <a:masterClrMapping/>
  </p:clrMapOvr>
  <mc:AlternateContent xmlns:mc="http://schemas.openxmlformats.org/markup-compatibility/2006">
    <mc:Choice xmlns:p14="http://schemas.microsoft.com/office/powerpoint/2010/main" xmlns=""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mph" presetSubtype="0" fill="hold" grpId="1" nodeType="afterEffect">
                                  <p:stCondLst>
                                    <p:cond delay="0"/>
                                  </p:stCondLst>
                                  <p:childTnLst>
                                    <p:animScale>
                                      <p:cBhvr>
                                        <p:cTn id="10" dur="2000" fill="hold"/>
                                        <p:tgtEl>
                                          <p:spTgt spid="2"/>
                                        </p:tgtEl>
                                      </p:cBhvr>
                                      <p:by x="150000" y="150000"/>
                                    </p:animScale>
                                  </p:childTnLst>
                                </p:cTn>
                              </p:par>
                            </p:childTnLst>
                          </p:cTn>
                        </p:par>
                        <p:par>
                          <p:cTn id="11" fill="hold">
                            <p:stCondLst>
                              <p:cond delay="4000"/>
                            </p:stCondLst>
                            <p:childTnLst>
                              <p:par>
                                <p:cTn id="12" presetID="1" presetClass="exit" presetSubtype="0" fill="hold" grpId="2" nodeType="afterEffect">
                                  <p:stCondLst>
                                    <p:cond delay="0"/>
                                  </p:stCondLst>
                                  <p:childTnLst>
                                    <p:set>
                                      <p:cBhvr>
                                        <p:cTn id="13"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3759" y="606095"/>
            <a:ext cx="6096000" cy="5786199"/>
          </a:xfrm>
          <a:prstGeom prst="rect">
            <a:avLst/>
          </a:prstGeom>
          <a:solidFill>
            <a:schemeClr val="tx2">
              <a:lumMod val="10000"/>
            </a:schemeClr>
          </a:solidFill>
          <a:effectLst>
            <a:softEdge rad="635000"/>
          </a:effectLst>
        </p:spPr>
        <p:txBody>
          <a:bodyPr>
            <a:spAutoFit/>
          </a:bodyPr>
          <a:lstStyle/>
          <a:p>
            <a:pPr algn="ctr"/>
            <a:r>
              <a:rPr lang="ru-RU" sz="3200" b="1" dirty="0" smtClean="0">
                <a:solidFill>
                  <a:srgbClr val="FFFF00"/>
                </a:solidFill>
                <a:latin typeface="Monotype Corsiva" panose="03010101010201010101" pitchFamily="66" charset="0"/>
              </a:rPr>
              <a:t>Все защитники нашей страны патриоты, они любили свою Родину и народ. Они - Герои! Они выстояли, они победили. И мы в неоплатном долгу перед ними.</a:t>
            </a:r>
          </a:p>
          <a:p>
            <a:endParaRPr lang="ru-RU" dirty="0" smtClean="0"/>
          </a:p>
          <a:p>
            <a:r>
              <a:rPr lang="ru-RU" sz="2400" dirty="0" smtClean="0">
                <a:latin typeface="Monotype Corsiva" panose="03010101010201010101" pitchFamily="66" charset="0"/>
              </a:rPr>
              <a:t>За давностью лет не забыты</a:t>
            </a:r>
          </a:p>
          <a:p>
            <a:r>
              <a:rPr lang="ru-RU" sz="2400" dirty="0" smtClean="0">
                <a:latin typeface="Monotype Corsiva" panose="03010101010201010101" pitchFamily="66" charset="0"/>
              </a:rPr>
              <a:t>Страницы листов наградных.</a:t>
            </a:r>
          </a:p>
          <a:p>
            <a:r>
              <a:rPr lang="ru-RU" sz="2400" dirty="0" smtClean="0">
                <a:latin typeface="Monotype Corsiva" panose="03010101010201010101" pitchFamily="66" charset="0"/>
              </a:rPr>
              <a:t>Везде они ищут по свету</a:t>
            </a:r>
          </a:p>
          <a:p>
            <a:r>
              <a:rPr lang="ru-RU" sz="2400" dirty="0" smtClean="0">
                <a:latin typeface="Monotype Corsiva" panose="03010101010201010101" pitchFamily="66" charset="0"/>
              </a:rPr>
              <a:t>Былых адресатов своих.</a:t>
            </a:r>
          </a:p>
          <a:p>
            <a:r>
              <a:rPr lang="ru-RU" sz="2400" dirty="0" smtClean="0">
                <a:latin typeface="Monotype Corsiva" panose="03010101010201010101" pitchFamily="66" charset="0"/>
              </a:rPr>
              <a:t>Героев не двое, не трое…</a:t>
            </a:r>
          </a:p>
          <a:p>
            <a:r>
              <a:rPr lang="ru-RU" sz="2400" dirty="0" smtClean="0">
                <a:latin typeface="Monotype Corsiva" panose="03010101010201010101" pitchFamily="66" charset="0"/>
              </a:rPr>
              <a:t>И строки приказов звучат.</a:t>
            </a:r>
          </a:p>
          <a:p>
            <a:r>
              <a:rPr lang="ru-RU" sz="2400" dirty="0" smtClean="0">
                <a:latin typeface="Monotype Corsiva" panose="03010101010201010101" pitchFamily="66" charset="0"/>
              </a:rPr>
              <a:t>Награды находят героев -</a:t>
            </a:r>
          </a:p>
          <a:p>
            <a:r>
              <a:rPr lang="ru-RU" sz="2400" dirty="0" smtClean="0">
                <a:latin typeface="Monotype Corsiva" panose="03010101010201010101" pitchFamily="66" charset="0"/>
              </a:rPr>
              <a:t>Герои не ищут наград! </a:t>
            </a:r>
            <a:endParaRPr lang="ru-RU" sz="2400" dirty="0">
              <a:latin typeface="Monotype Corsiva" panose="03010101010201010101" pitchFamily="66" charset="0"/>
            </a:endParaRPr>
          </a:p>
        </p:txBody>
      </p:sp>
      <p:pic>
        <p:nvPicPr>
          <p:cNvPr id="4" name="Рисунок 3"/>
          <p:cNvPicPr>
            <a:picLocks noChangeAspect="1"/>
          </p:cNvPicPr>
          <p:nvPr/>
        </p:nvPicPr>
        <p:blipFill>
          <a:blip r:embed="rId2"/>
          <a:stretch>
            <a:fillRect/>
          </a:stretch>
        </p:blipFill>
        <p:spPr>
          <a:xfrm>
            <a:off x="6562164" y="2243137"/>
            <a:ext cx="5629835" cy="4505325"/>
          </a:xfrm>
          <a:prstGeom prst="rect">
            <a:avLst/>
          </a:prstGeom>
          <a:effectLst>
            <a:softEdge rad="127000"/>
          </a:effectLst>
        </p:spPr>
      </p:pic>
      <p:pic>
        <p:nvPicPr>
          <p:cNvPr id="5" name="Рисунок 4"/>
          <p:cNvPicPr>
            <a:picLocks noChangeAspect="1"/>
          </p:cNvPicPr>
          <p:nvPr/>
        </p:nvPicPr>
        <p:blipFill>
          <a:blip r:embed="rId3"/>
          <a:stretch>
            <a:fillRect/>
          </a:stretch>
        </p:blipFill>
        <p:spPr>
          <a:xfrm>
            <a:off x="7437321" y="254722"/>
            <a:ext cx="4257115" cy="2339788"/>
          </a:xfrm>
          <a:prstGeom prst="rect">
            <a:avLst/>
          </a:prstGeom>
          <a:ln>
            <a:solidFill>
              <a:schemeClr val="accent1"/>
            </a:solidFill>
          </a:ln>
          <a:effectLst>
            <a:softEdge rad="127000"/>
          </a:effectLst>
        </p:spPr>
      </p:pic>
    </p:spTree>
    <p:extLst>
      <p:ext uri="{BB962C8B-B14F-4D97-AF65-F5344CB8AC3E}">
        <p14:creationId xmlns:p14="http://schemas.microsoft.com/office/powerpoint/2010/main" xmlns="" val="1330598154"/>
      </p:ext>
    </p:extLst>
  </p:cSld>
  <p:clrMapOvr>
    <a:masterClrMapping/>
  </p:clrMapOvr>
  <mc:AlternateContent xmlns:mc="http://schemas.openxmlformats.org/markup-compatibility/2006">
    <mc:Choice xmlns:p14="http://schemas.microsoft.com/office/powerpoint/2010/main" xmlns="" Requires="p14">
      <p:transition spd="slow" p14:dur="2000" advTm="35000"/>
    </mc:Choice>
    <mc:Fallback>
      <p:transition spd="slow" advTm="3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6"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p:stCondLst>
                              <p:cond delay="4000"/>
                            </p:stCondLst>
                            <p:childTnLst>
                              <p:par>
                                <p:cTn id="26" presetID="9" presetClass="emph" presetSubtype="0" nodeType="afterEffect">
                                  <p:stCondLst>
                                    <p:cond delay="0"/>
                                  </p:stCondLst>
                                  <p:childTnLst>
                                    <p:set>
                                      <p:cBhvr rctx="PPT">
                                        <p:cTn id="27" dur="indefinite"/>
                                        <p:tgtEl>
                                          <p:spTgt spid="5"/>
                                        </p:tgtEl>
                                        <p:attrNameLst>
                                          <p:attrName>style.opacity</p:attrName>
                                        </p:attrNameLst>
                                      </p:cBhvr>
                                      <p:to>
                                        <p:strVal val="0.5"/>
                                      </p:to>
                                    </p:set>
                                    <p:animEffect filter="image" prLst="opacity: 0.5">
                                      <p:cBhvr rctx="IE">
                                        <p:cTn id="28"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19072" y="143179"/>
            <a:ext cx="10625328" cy="1754326"/>
          </a:xfrm>
          <a:prstGeom prst="rect">
            <a:avLst/>
          </a:prstGeom>
          <a:solidFill>
            <a:schemeClr val="accent1"/>
          </a:solidFill>
          <a:effectLst>
            <a:softEdge rad="635000"/>
          </a:effectLst>
        </p:spPr>
        <p:txBody>
          <a:bodyPr wrap="square">
            <a:spAutoFit/>
          </a:bodyPr>
          <a:lstStyle/>
          <a:p>
            <a:r>
              <a:rPr lang="ru-RU" sz="5400" b="1" dirty="0" smtClean="0">
                <a:solidFill>
                  <a:srgbClr val="FF0000"/>
                </a:solidFill>
                <a:latin typeface="Monotype Corsiva" panose="03010101010201010101" pitchFamily="66" charset="0"/>
              </a:rPr>
              <a:t>Великий подвиг Советской женщины в годы Великой Отечественной войны.</a:t>
            </a:r>
            <a:endParaRPr lang="ru-RU" sz="5400" b="1" dirty="0">
              <a:solidFill>
                <a:srgbClr val="FF0000"/>
              </a:solidFill>
              <a:latin typeface="Monotype Corsiva" panose="03010101010201010101" pitchFamily="66" charset="0"/>
            </a:endParaRPr>
          </a:p>
        </p:txBody>
      </p:sp>
      <p:sp>
        <p:nvSpPr>
          <p:cNvPr id="3" name="Прямоугольник 2"/>
          <p:cNvSpPr/>
          <p:nvPr/>
        </p:nvSpPr>
        <p:spPr>
          <a:xfrm>
            <a:off x="789432" y="2440537"/>
            <a:ext cx="6096000" cy="3970318"/>
          </a:xfrm>
          <a:prstGeom prst="rect">
            <a:avLst/>
          </a:prstGeom>
        </p:spPr>
        <p:txBody>
          <a:bodyPr>
            <a:spAutoFit/>
          </a:bodyPr>
          <a:lstStyle/>
          <a:p>
            <a:pPr algn="ctr"/>
            <a:r>
              <a:rPr lang="ru-RU" b="1" dirty="0" smtClean="0"/>
              <a:t>По мнению историков, первый бой советские женщины приняли в Брестской крепости 22 июня 1941 года. Немцы не могли взять эту крепость около месяца, в рядах оборонявшихся бойцов Красной Армии имелось большое количество женщин(в основном жены командиров, медсестры, связисты). Гитлеровцы даже распространили слух, что крепость обороняет специальный женский отряд НКВД. После того, когда Брестская крепость была взята, осматривая развалины, немецкие генералы с удивлением наблюдали большое количество женщин, с оружием в руках. Да и в плен попало немалое количество женщин. </a:t>
            </a:r>
            <a:endParaRPr lang="ru-RU" b="1" dirty="0"/>
          </a:p>
        </p:txBody>
      </p:sp>
      <p:pic>
        <p:nvPicPr>
          <p:cNvPr id="4" name="Рисунок 3"/>
          <p:cNvPicPr>
            <a:picLocks noChangeAspect="1"/>
          </p:cNvPicPr>
          <p:nvPr/>
        </p:nvPicPr>
        <p:blipFill>
          <a:blip r:embed="rId2"/>
          <a:stretch>
            <a:fillRect/>
          </a:stretch>
        </p:blipFill>
        <p:spPr>
          <a:xfrm>
            <a:off x="6812280" y="1847088"/>
            <a:ext cx="5221224" cy="4919471"/>
          </a:xfrm>
          <a:prstGeom prst="rect">
            <a:avLst/>
          </a:prstGeom>
          <a:solidFill>
            <a:schemeClr val="accent1"/>
          </a:solidFill>
          <a:ln>
            <a:solidFill>
              <a:schemeClr val="accent1">
                <a:lumMod val="75000"/>
              </a:schemeClr>
            </a:solidFill>
          </a:ln>
          <a:effectLst>
            <a:softEdge rad="635000"/>
          </a:effectLst>
        </p:spPr>
      </p:pic>
    </p:spTree>
    <p:extLst>
      <p:ext uri="{BB962C8B-B14F-4D97-AF65-F5344CB8AC3E}">
        <p14:creationId xmlns:p14="http://schemas.microsoft.com/office/powerpoint/2010/main" xmlns="" val="3764721590"/>
      </p:ext>
    </p:extLst>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6"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0600" y="1787070"/>
            <a:ext cx="6096000" cy="3416320"/>
          </a:xfrm>
          <a:prstGeom prst="rect">
            <a:avLst/>
          </a:prstGeom>
        </p:spPr>
        <p:txBody>
          <a:bodyPr>
            <a:spAutoFit/>
          </a:bodyPr>
          <a:lstStyle/>
          <a:p>
            <a:pPr algn="ctr"/>
            <a:r>
              <a:rPr lang="ru-RU" sz="2400" b="1" dirty="0" smtClean="0">
                <a:latin typeface="Monotype Corsiva" panose="03010101010201010101" pitchFamily="66" charset="0"/>
              </a:rPr>
              <a:t>Вклад женщин в качестве медицинского работника был огромен и велик. Медицинские работники, оперировавшие раненных бойцов, медсестры, которые выносили раненных бойцов с поля боя – это десятки тысяч женщин-героинь, имен которых мы сегодня почти не знаем. В Красной армии женщин-медицинских работников было более 100 000 человек. Этим женщинам обязаны жизнями миллионы советских солдат и офицеров. </a:t>
            </a:r>
            <a:endParaRPr lang="ru-RU" sz="2400" b="1" dirty="0">
              <a:latin typeface="Monotype Corsiva" panose="03010101010201010101" pitchFamily="66" charset="0"/>
            </a:endParaRPr>
          </a:p>
        </p:txBody>
      </p:sp>
      <p:pic>
        <p:nvPicPr>
          <p:cNvPr id="3" name="Рисунок 2"/>
          <p:cNvPicPr>
            <a:picLocks noChangeAspect="1"/>
          </p:cNvPicPr>
          <p:nvPr/>
        </p:nvPicPr>
        <p:blipFill>
          <a:blip r:embed="rId2"/>
          <a:stretch>
            <a:fillRect/>
          </a:stretch>
        </p:blipFill>
        <p:spPr>
          <a:xfrm>
            <a:off x="7086600" y="196470"/>
            <a:ext cx="4937760" cy="6597521"/>
          </a:xfrm>
          <a:prstGeom prst="rect">
            <a:avLst/>
          </a:prstGeom>
          <a:effectLst>
            <a:softEdge rad="317500"/>
          </a:effectLst>
        </p:spPr>
      </p:pic>
    </p:spTree>
    <p:extLst>
      <p:ext uri="{BB962C8B-B14F-4D97-AF65-F5344CB8AC3E}">
        <p14:creationId xmlns:p14="http://schemas.microsoft.com/office/powerpoint/2010/main" xmlns="" val="1647608827"/>
      </p:ext>
    </p:extLst>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0"/>
            <a:ext cx="6096000" cy="3477875"/>
          </a:xfrm>
          <a:prstGeom prst="rect">
            <a:avLst/>
          </a:prstGeom>
          <a:effectLst>
            <a:outerShdw blurRad="38100" dist="25400" dir="5400000" rotWithShape="0">
              <a:srgbClr val="000000">
                <a:alpha val="25000"/>
              </a:srgbClr>
            </a:outerShdw>
            <a:softEdge rad="635000"/>
          </a:effectLst>
        </p:spPr>
        <p:style>
          <a:lnRef idx="1">
            <a:schemeClr val="accent2"/>
          </a:lnRef>
          <a:fillRef idx="3">
            <a:schemeClr val="accent2"/>
          </a:fillRef>
          <a:effectRef idx="2">
            <a:schemeClr val="accent2"/>
          </a:effectRef>
          <a:fontRef idx="minor">
            <a:schemeClr val="lt1"/>
          </a:fontRef>
        </p:style>
        <p:txBody>
          <a:bodyPr>
            <a:spAutoFit/>
          </a:bodyPr>
          <a:lstStyle/>
          <a:p>
            <a:pPr algn="ctr"/>
            <a:r>
              <a:rPr lang="ru-RU" sz="4400" b="1" dirty="0" smtClean="0">
                <a:solidFill>
                  <a:srgbClr val="FFFF00"/>
                </a:solidFill>
                <a:latin typeface="Monotype Corsiva" panose="03010101010201010101" pitchFamily="66" charset="0"/>
              </a:rPr>
              <a:t>Во время войны, Героями Советского союза стали 87 женщин. Они настоящие Герои и ими можно гордиться. </a:t>
            </a:r>
            <a:endParaRPr lang="ru-RU" sz="4400" b="1" dirty="0">
              <a:solidFill>
                <a:srgbClr val="FFFF00"/>
              </a:solidFill>
              <a:latin typeface="Monotype Corsiva" panose="03010101010201010101" pitchFamily="66" charset="0"/>
            </a:endParaRPr>
          </a:p>
        </p:txBody>
      </p:sp>
      <p:pic>
        <p:nvPicPr>
          <p:cNvPr id="3" name="Рисунок 2"/>
          <p:cNvPicPr>
            <a:picLocks noChangeAspect="1"/>
          </p:cNvPicPr>
          <p:nvPr/>
        </p:nvPicPr>
        <p:blipFill>
          <a:blip r:embed="rId2"/>
          <a:stretch>
            <a:fillRect/>
          </a:stretch>
        </p:blipFill>
        <p:spPr>
          <a:xfrm>
            <a:off x="6257366" y="1936378"/>
            <a:ext cx="5800164" cy="4851306"/>
          </a:xfrm>
          <a:prstGeom prst="rect">
            <a:avLst/>
          </a:prstGeom>
          <a:effectLst>
            <a:softEdge rad="635000"/>
          </a:effectLst>
        </p:spPr>
      </p:pic>
    </p:spTree>
    <p:extLst>
      <p:ext uri="{BB962C8B-B14F-4D97-AF65-F5344CB8AC3E}">
        <p14:creationId xmlns:p14="http://schemas.microsoft.com/office/powerpoint/2010/main" xmlns="" val="1796991831"/>
      </p:ext>
    </p:extLst>
  </p:cSld>
  <p:clrMapOvr>
    <a:masterClrMapping/>
  </p:clrMapOvr>
  <mc:AlternateContent xmlns:mc="http://schemas.openxmlformats.org/markup-compatibility/2006">
    <mc:Choice xmlns:p14="http://schemas.microsoft.com/office/powerpoint/2010/main" xmlns="" Requires="p14">
      <p:transition spd="slow" p14:dur="2000" advTm="8000"/>
    </mc:Choice>
    <mc:Fallback>
      <p:transition spd="slow" advTm="8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53" presetClass="entr" presetSubtype="16" fill="hold" grpId="2"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93520" y="68687"/>
            <a:ext cx="6096000" cy="2554545"/>
          </a:xfrm>
          <a:prstGeom prst="rect">
            <a:avLst/>
          </a:prstGeom>
          <a:solidFill>
            <a:schemeClr val="accent4">
              <a:lumMod val="75000"/>
            </a:schemeClr>
          </a:solidFill>
          <a:ln>
            <a:solidFill>
              <a:schemeClr val="tx1">
                <a:lumMod val="50000"/>
              </a:schemeClr>
            </a:solidFill>
          </a:ln>
          <a:effectLst>
            <a:outerShdw blurRad="38100" dist="25400" dir="5400000" rotWithShape="0">
              <a:srgbClr val="000000">
                <a:alpha val="25000"/>
              </a:srgbClr>
            </a:outerShdw>
            <a:softEdge rad="635000"/>
          </a:effectLst>
        </p:spPr>
        <p:style>
          <a:lnRef idx="1">
            <a:schemeClr val="dk1"/>
          </a:lnRef>
          <a:fillRef idx="3">
            <a:schemeClr val="dk1"/>
          </a:fillRef>
          <a:effectRef idx="2">
            <a:schemeClr val="dk1"/>
          </a:effectRef>
          <a:fontRef idx="minor">
            <a:schemeClr val="lt1"/>
          </a:fontRef>
        </p:style>
        <p:txBody>
          <a:bodyPr>
            <a:spAutoFit/>
          </a:bodyPr>
          <a:lstStyle/>
          <a:p>
            <a:pPr algn="ctr"/>
            <a:r>
              <a:rPr lang="ru-RU" sz="4000" b="1" dirty="0" smtClean="0">
                <a:solidFill>
                  <a:srgbClr val="FFFF00"/>
                </a:solidFill>
                <a:latin typeface="Monotype Corsiva" panose="03010101010201010101" pitchFamily="66" charset="0"/>
              </a:rPr>
              <a:t>Первой из женщин – Героев Советского Союза военных лет стала 18-летняя партизанка Зоя Космодемьянская. </a:t>
            </a:r>
            <a:endParaRPr lang="ru-RU" sz="4000" b="1" dirty="0">
              <a:solidFill>
                <a:srgbClr val="FFFF00"/>
              </a:solidFill>
              <a:latin typeface="Monotype Corsiva" panose="03010101010201010101" pitchFamily="66" charset="0"/>
            </a:endParaRPr>
          </a:p>
        </p:txBody>
      </p:sp>
      <p:sp>
        <p:nvSpPr>
          <p:cNvPr id="3" name="Прямоугольник 2"/>
          <p:cNvSpPr/>
          <p:nvPr/>
        </p:nvSpPr>
        <p:spPr>
          <a:xfrm>
            <a:off x="1386840" y="3687901"/>
            <a:ext cx="6096000" cy="3170099"/>
          </a:xfrm>
          <a:prstGeom prst="rect">
            <a:avLst/>
          </a:prstGeom>
          <a:ln>
            <a:solidFill>
              <a:schemeClr val="accent1">
                <a:lumMod val="75000"/>
              </a:schemeClr>
            </a:solidFill>
          </a:ln>
          <a:effectLst>
            <a:glow rad="101600">
              <a:schemeClr val="accent1">
                <a:satMod val="175000"/>
                <a:alpha val="40000"/>
              </a:schemeClr>
            </a:glow>
            <a:softEdge rad="127000"/>
          </a:effectLst>
        </p:spPr>
        <p:style>
          <a:lnRef idx="2">
            <a:schemeClr val="accent1"/>
          </a:lnRef>
          <a:fillRef idx="1">
            <a:schemeClr val="lt1"/>
          </a:fillRef>
          <a:effectRef idx="0">
            <a:schemeClr val="accent1"/>
          </a:effectRef>
          <a:fontRef idx="minor">
            <a:schemeClr val="dk1"/>
          </a:fontRef>
        </p:style>
        <p:txBody>
          <a:bodyPr>
            <a:spAutoFit/>
          </a:bodyPr>
          <a:lstStyle/>
          <a:p>
            <a:r>
              <a:rPr lang="ru-RU" sz="2000" b="1" dirty="0" smtClean="0">
                <a:solidFill>
                  <a:schemeClr val="bg2"/>
                </a:solidFill>
                <a:cs typeface="Aparajita" panose="020B0604020202020204" pitchFamily="34" charset="0"/>
              </a:rPr>
              <a:t>В конце ноября 1941 года при выполнении второго боевого задания в районе деревни Петрищево была схвачена фашистами. Несмотря на жестокие пытки, не выдала военной тайны, не назвала своего имени.</a:t>
            </a:r>
          </a:p>
          <a:p>
            <a:endParaRPr lang="ru-RU" sz="2000" b="1" dirty="0" smtClean="0">
              <a:solidFill>
                <a:schemeClr val="bg2"/>
              </a:solidFill>
              <a:cs typeface="Aparajita" panose="020B0604020202020204" pitchFamily="34" charset="0"/>
            </a:endParaRPr>
          </a:p>
          <a:p>
            <a:r>
              <a:rPr lang="ru-RU" sz="2000" b="1" dirty="0" smtClean="0">
                <a:solidFill>
                  <a:schemeClr val="bg2"/>
                </a:solidFill>
                <a:cs typeface="Aparajita" panose="020B0604020202020204" pitchFamily="34" charset="0"/>
              </a:rPr>
              <a:t>29 ноября повешена фашистами. Её преданность Родине, мужество и самоотверженность стали вдохновляющим примером в борьбе с врагом</a:t>
            </a:r>
            <a:endParaRPr lang="ru-RU" sz="2000" b="1" dirty="0">
              <a:solidFill>
                <a:schemeClr val="bg2"/>
              </a:solidFill>
              <a:cs typeface="Aparajita" panose="020B0604020202020204" pitchFamily="34" charset="0"/>
            </a:endParaRPr>
          </a:p>
        </p:txBody>
      </p:sp>
      <p:pic>
        <p:nvPicPr>
          <p:cNvPr id="4" name="Рисунок 3"/>
          <p:cNvPicPr>
            <a:picLocks noChangeAspect="1"/>
          </p:cNvPicPr>
          <p:nvPr/>
        </p:nvPicPr>
        <p:blipFill>
          <a:blip r:embed="rId3"/>
          <a:stretch>
            <a:fillRect/>
          </a:stretch>
        </p:blipFill>
        <p:spPr>
          <a:xfrm>
            <a:off x="7675245" y="146256"/>
            <a:ext cx="4403463" cy="6556296"/>
          </a:xfrm>
          <a:prstGeom prst="rect">
            <a:avLst/>
          </a:prstGeom>
          <a:effectLst>
            <a:glow rad="228600">
              <a:schemeClr val="accent4">
                <a:satMod val="175000"/>
                <a:alpha val="40000"/>
              </a:schemeClr>
            </a:glow>
            <a:softEdge rad="317500"/>
          </a:effectLst>
        </p:spPr>
      </p:pic>
    </p:spTree>
    <p:extLst>
      <p:ext uri="{BB962C8B-B14F-4D97-AF65-F5344CB8AC3E}">
        <p14:creationId xmlns:p14="http://schemas.microsoft.com/office/powerpoint/2010/main" xmlns="" val="263375938"/>
      </p:ext>
    </p:extLst>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25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3121" y="1203137"/>
            <a:ext cx="6096000" cy="1938992"/>
          </a:xfrm>
          <a:prstGeom prst="rect">
            <a:avLst/>
          </a:prstGeom>
        </p:spPr>
        <p:txBody>
          <a:bodyPr>
            <a:spAutoFit/>
          </a:bodyPr>
          <a:lstStyle/>
          <a:p>
            <a:r>
              <a:rPr lang="ru-RU" sz="2400" dirty="0" smtClean="0">
                <a:latin typeface="Monotype Corsiva" panose="03010101010201010101" pitchFamily="66" charset="0"/>
              </a:rPr>
              <a:t>Советские женщины-снайперы безупречно действовали на передовой и уничтожали тысячами немецких солдат и офицеров. Людмила Павлюченко – храбрый советский снайпер, пользовалась любовью и славой во всем мире</a:t>
            </a:r>
            <a:r>
              <a:rPr lang="ru-RU" dirty="0" smtClean="0"/>
              <a:t>. </a:t>
            </a:r>
            <a:endParaRPr lang="ru-RU" dirty="0"/>
          </a:p>
        </p:txBody>
      </p:sp>
      <p:sp>
        <p:nvSpPr>
          <p:cNvPr id="3" name="Прямоугольник 2"/>
          <p:cNvSpPr/>
          <p:nvPr/>
        </p:nvSpPr>
        <p:spPr>
          <a:xfrm>
            <a:off x="440368" y="4104177"/>
            <a:ext cx="6096000" cy="2554545"/>
          </a:xfrm>
          <a:prstGeom prst="rect">
            <a:avLst/>
          </a:prstGeom>
        </p:spPr>
        <p:txBody>
          <a:bodyPr>
            <a:spAutoFit/>
          </a:bodyPr>
          <a:lstStyle/>
          <a:p>
            <a:r>
              <a:rPr lang="ru-RU" sz="2000" dirty="0" smtClean="0">
                <a:latin typeface="Monotype Corsiva" panose="03010101010201010101" pitchFamily="66" charset="0"/>
              </a:rPr>
              <a:t>К июлю 1942 г. из снайперской винтовки Людмила Павличенко уничтожила 309 гитлеровцев. За период оборонительных боев она воспитала десятки хороших снайперов, которые, следуя ее примеру, истребили не одну сотню гитлеровцев.</a:t>
            </a:r>
          </a:p>
          <a:p>
            <a:r>
              <a:rPr lang="ru-RU" sz="2000" dirty="0" smtClean="0">
                <a:latin typeface="Monotype Corsiva" panose="03010101010201010101" pitchFamily="66" charset="0"/>
              </a:rPr>
              <a:t>Звание Героя Советского Союза с вручением ордена Ленина и медали «Золотая Звезда» лейтенанту Павличенко Людмиле Михайловне присвоено 25 октября 1943 г.</a:t>
            </a:r>
            <a:endParaRPr lang="ru-RU" sz="2000" dirty="0">
              <a:latin typeface="Monotype Corsiva" panose="03010101010201010101" pitchFamily="66" charset="0"/>
            </a:endParaRPr>
          </a:p>
        </p:txBody>
      </p:sp>
      <p:sp>
        <p:nvSpPr>
          <p:cNvPr id="4" name="Прямоугольник 3"/>
          <p:cNvSpPr/>
          <p:nvPr/>
        </p:nvSpPr>
        <p:spPr>
          <a:xfrm>
            <a:off x="2773822" y="326309"/>
            <a:ext cx="6896440" cy="707886"/>
          </a:xfrm>
          <a:prstGeom prst="rect">
            <a:avLst/>
          </a:prstGeom>
          <a:solidFill>
            <a:srgbClr val="FFFF00"/>
          </a:solidFill>
          <a:effectLst>
            <a:softEdge rad="127000"/>
          </a:effectLst>
        </p:spPr>
        <p:txBody>
          <a:bodyPr wrap="none">
            <a:spAutoFit/>
          </a:bodyPr>
          <a:lstStyle/>
          <a:p>
            <a:r>
              <a:rPr lang="ru-RU" sz="4000" b="1" dirty="0" smtClean="0">
                <a:solidFill>
                  <a:schemeClr val="accent1"/>
                </a:solidFill>
                <a:latin typeface="Monotype Corsiva" panose="03010101010201010101" pitchFamily="66" charset="0"/>
              </a:rPr>
              <a:t>Павличенко Людмила Михайловна</a:t>
            </a:r>
            <a:endParaRPr lang="ru-RU" sz="4000" b="1" dirty="0">
              <a:solidFill>
                <a:schemeClr val="accent1"/>
              </a:solidFill>
              <a:latin typeface="Monotype Corsiva" panose="03010101010201010101" pitchFamily="66" charset="0"/>
            </a:endParaRPr>
          </a:p>
        </p:txBody>
      </p:sp>
      <p:pic>
        <p:nvPicPr>
          <p:cNvPr id="5" name="Рисунок 4"/>
          <p:cNvPicPr>
            <a:picLocks noChangeAspect="1"/>
          </p:cNvPicPr>
          <p:nvPr/>
        </p:nvPicPr>
        <p:blipFill>
          <a:blip r:embed="rId2"/>
          <a:stretch>
            <a:fillRect/>
          </a:stretch>
        </p:blipFill>
        <p:spPr>
          <a:xfrm>
            <a:off x="6096000" y="1832686"/>
            <a:ext cx="6096000" cy="3648075"/>
          </a:xfrm>
          <a:prstGeom prst="rect">
            <a:avLst/>
          </a:prstGeom>
          <a:effectLst>
            <a:softEdge rad="317500"/>
          </a:effectLst>
        </p:spPr>
      </p:pic>
    </p:spTree>
    <p:extLst>
      <p:ext uri="{BB962C8B-B14F-4D97-AF65-F5344CB8AC3E}">
        <p14:creationId xmlns:p14="http://schemas.microsoft.com/office/powerpoint/2010/main" xmlns="" val="4248418294"/>
      </p:ext>
    </p:extLst>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par>
                          <p:cTn id="16" fill="hold">
                            <p:stCondLst>
                              <p:cond delay="60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29832" y="1299334"/>
            <a:ext cx="6096000" cy="5262979"/>
          </a:xfrm>
          <a:prstGeom prst="rect">
            <a:avLst/>
          </a:prstGeom>
        </p:spPr>
        <p:txBody>
          <a:bodyPr>
            <a:spAutoFit/>
          </a:bodyPr>
          <a:lstStyle/>
          <a:p>
            <a:r>
              <a:rPr lang="ru-RU" sz="2400" dirty="0" smtClean="0">
                <a:latin typeface="Monotype Corsiva" panose="03010101010201010101" pitchFamily="66" charset="0"/>
              </a:rPr>
              <a:t>Беспрецедентным событием в мировой истории войн является боевая деятельность в годы Великой Отечественной войны сразу трех женских авиационных частей - 586-го истребительного полка, 587-го полка пикирующих бомбардировщиков и 588-го ночного бомбардировочного полка. 28 летчиц и штурманов этих полков были удостоены высшей награды Родины - звания Героев Советского Союза. </a:t>
            </a:r>
          </a:p>
          <a:p>
            <a:r>
              <a:rPr lang="ru-RU" sz="2400" dirty="0" smtClean="0">
                <a:latin typeface="Monotype Corsiva" panose="03010101010201010101" pitchFamily="66" charset="0"/>
              </a:rPr>
              <a:t>Немецкие солдаты говорили, что летчиц на Пе-2 трудно сбить, потому что они “ночные ведьмы”. Зато пехотинцы называли этот самолет старшиной фронта, а девушек, летавших на нем, — небесными созданиями.</a:t>
            </a:r>
            <a:endParaRPr lang="ru-RU" sz="2400" dirty="0">
              <a:latin typeface="Monotype Corsiva" panose="03010101010201010101" pitchFamily="66" charset="0"/>
            </a:endParaRPr>
          </a:p>
        </p:txBody>
      </p:sp>
      <p:pic>
        <p:nvPicPr>
          <p:cNvPr id="5" name="Рисунок 4"/>
          <p:cNvPicPr>
            <a:picLocks noChangeAspect="1"/>
          </p:cNvPicPr>
          <p:nvPr/>
        </p:nvPicPr>
        <p:blipFill>
          <a:blip r:embed="rId2"/>
          <a:stretch>
            <a:fillRect/>
          </a:stretch>
        </p:blipFill>
        <p:spPr>
          <a:xfrm>
            <a:off x="6465794" y="1423427"/>
            <a:ext cx="5726206" cy="4333875"/>
          </a:xfrm>
          <a:prstGeom prst="rect">
            <a:avLst/>
          </a:prstGeom>
          <a:effectLst>
            <a:softEdge rad="635000"/>
          </a:effectLst>
        </p:spPr>
      </p:pic>
    </p:spTree>
    <p:extLst>
      <p:ext uri="{BB962C8B-B14F-4D97-AF65-F5344CB8AC3E}">
        <p14:creationId xmlns:p14="http://schemas.microsoft.com/office/powerpoint/2010/main" xmlns="" val="1041816774"/>
      </p:ext>
    </p:extLst>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6" presetClass="emph" presetSubtype="0" fill="hold" nodeType="afterEffect">
                                  <p:stCondLst>
                                    <p:cond delay="0"/>
                                  </p:stCondLst>
                                  <p:childTnLst>
                                    <p:animEffect transition="out" filter="fade">
                                      <p:cBhvr>
                                        <p:cTn id="12" dur="500" tmFilter="0, 0; .2, .5; .8, .5; 1, 0"/>
                                        <p:tgtEl>
                                          <p:spTgt spid="5"/>
                                        </p:tgtEl>
                                      </p:cBhvr>
                                    </p:animEffect>
                                    <p:animScale>
                                      <p:cBhvr>
                                        <p:cTn id="1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4104" y="373993"/>
            <a:ext cx="6096000" cy="6001643"/>
          </a:xfrm>
          <a:prstGeom prst="rect">
            <a:avLst/>
          </a:prstGeom>
        </p:spPr>
        <p:txBody>
          <a:bodyPr>
            <a:spAutoFit/>
          </a:bodyPr>
          <a:lstStyle/>
          <a:p>
            <a:r>
              <a:rPr lang="ru-RU" sz="2400" b="1" dirty="0" smtClean="0">
                <a:solidFill>
                  <a:schemeClr val="accent1"/>
                </a:solidFill>
                <a:latin typeface="Monotype Corsiva" panose="03010101010201010101" pitchFamily="66" charset="0"/>
              </a:rPr>
              <a:t>Руднева Женя </a:t>
            </a:r>
            <a:r>
              <a:rPr lang="ru-RU" sz="2400" dirty="0" smtClean="0">
                <a:latin typeface="Monotype Corsiva" panose="03010101010201010101" pitchFamily="66" charset="0"/>
              </a:rPr>
              <a:t>– уроженка Запорожской обл., совершила 645 боевых ночных вылетов на уничтожение переправ, железнодорожных эшелонов, живой силы и техники противника. Погибла смертью храбрых в 1944 года при выполнении боевого задания. Похоронена в городе-герое Керчь.</a:t>
            </a:r>
          </a:p>
          <a:p>
            <a:endParaRPr lang="ru-RU" sz="2400" dirty="0">
              <a:latin typeface="Monotype Corsiva" panose="03010101010201010101" pitchFamily="66" charset="0"/>
            </a:endParaRPr>
          </a:p>
          <a:p>
            <a:endParaRPr lang="ru-RU" sz="2400" dirty="0" smtClean="0">
              <a:latin typeface="Monotype Corsiva" panose="03010101010201010101" pitchFamily="66" charset="0"/>
            </a:endParaRPr>
          </a:p>
          <a:p>
            <a:endParaRPr lang="ru-RU" sz="2400" dirty="0" smtClean="0">
              <a:latin typeface="Monotype Corsiva" panose="03010101010201010101" pitchFamily="66" charset="0"/>
            </a:endParaRPr>
          </a:p>
          <a:p>
            <a:r>
              <a:rPr lang="ru-RU" sz="2400" b="1" dirty="0" smtClean="0">
                <a:solidFill>
                  <a:schemeClr val="accent1"/>
                </a:solidFill>
                <a:latin typeface="Monotype Corsiva" panose="03010101010201010101" pitchFamily="66" charset="0"/>
              </a:rPr>
              <a:t>Макарова Таня </a:t>
            </a:r>
            <a:r>
              <a:rPr lang="ru-RU" sz="2400" dirty="0" smtClean="0">
                <a:latin typeface="Monotype Corsiva" panose="03010101010201010101" pitchFamily="66" charset="0"/>
              </a:rPr>
              <a:t>– москвичка, совершила 628 боевых ночных вылетов на уничтожение живой силы и техники противника. Погибла в ночь на 25 августа 1944 года в воздушном бою в горящем самолёте. Похоронена в польском городе </a:t>
            </a:r>
            <a:r>
              <a:rPr lang="ru-RU" sz="2400" dirty="0" err="1" smtClean="0">
                <a:latin typeface="Monotype Corsiva" panose="03010101010201010101" pitchFamily="66" charset="0"/>
              </a:rPr>
              <a:t>Остроленка</a:t>
            </a:r>
            <a:r>
              <a:rPr lang="ru-RU" sz="2400" dirty="0" smtClean="0">
                <a:latin typeface="Monotype Corsiva" panose="03010101010201010101" pitchFamily="66" charset="0"/>
              </a:rPr>
              <a:t>.</a:t>
            </a:r>
            <a:endParaRPr lang="ru-RU" sz="2400" dirty="0">
              <a:latin typeface="Monotype Corsiva" panose="03010101010201010101" pitchFamily="66" charset="0"/>
            </a:endParaRPr>
          </a:p>
        </p:txBody>
      </p:sp>
      <p:pic>
        <p:nvPicPr>
          <p:cNvPr id="3" name="Рисунок 2"/>
          <p:cNvPicPr>
            <a:picLocks noChangeAspect="1"/>
          </p:cNvPicPr>
          <p:nvPr/>
        </p:nvPicPr>
        <p:blipFill>
          <a:blip r:embed="rId2"/>
          <a:stretch>
            <a:fillRect/>
          </a:stretch>
        </p:blipFill>
        <p:spPr>
          <a:xfrm>
            <a:off x="7969624" y="206188"/>
            <a:ext cx="3173505" cy="3191436"/>
          </a:xfrm>
          <a:prstGeom prst="rect">
            <a:avLst/>
          </a:prstGeom>
          <a:effectLst>
            <a:softEdge rad="317500"/>
          </a:effectLst>
        </p:spPr>
      </p:pic>
      <p:pic>
        <p:nvPicPr>
          <p:cNvPr id="4" name="Рисунок 3"/>
          <p:cNvPicPr>
            <a:picLocks noChangeAspect="1"/>
          </p:cNvPicPr>
          <p:nvPr/>
        </p:nvPicPr>
        <p:blipFill>
          <a:blip r:embed="rId3"/>
          <a:stretch>
            <a:fillRect/>
          </a:stretch>
        </p:blipFill>
        <p:spPr>
          <a:xfrm>
            <a:off x="7969624" y="3374814"/>
            <a:ext cx="3173505" cy="3200400"/>
          </a:xfrm>
          <a:prstGeom prst="rect">
            <a:avLst/>
          </a:prstGeom>
          <a:effectLst>
            <a:softEdge rad="317500"/>
          </a:effectLst>
        </p:spPr>
      </p:pic>
    </p:spTree>
    <p:extLst>
      <p:ext uri="{BB962C8B-B14F-4D97-AF65-F5344CB8AC3E}">
        <p14:creationId xmlns:p14="http://schemas.microsoft.com/office/powerpoint/2010/main" xmlns="" val="972047641"/>
      </p:ext>
    </p:extLst>
  </p:cSld>
  <p:clrMapOvr>
    <a:masterClrMapping/>
  </p:clrMapOvr>
  <mc:AlternateContent xmlns:mc="http://schemas.openxmlformats.org/markup-compatibility/2006">
    <mc:Choice xmlns:p14="http://schemas.microsoft.com/office/powerpoint/2010/main" xmlns="" Requires="p14">
      <p:transition spd="slow" p14:dur="2000" advTm="30000"/>
    </mc:Choice>
    <mc:Fallback>
      <p:transition spd="slow" advTm="3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after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59756" y="1487368"/>
            <a:ext cx="6096000" cy="2308324"/>
          </a:xfrm>
          <a:prstGeom prst="rect">
            <a:avLst/>
          </a:prstGeom>
        </p:spPr>
        <p:txBody>
          <a:bodyPr>
            <a:spAutoFit/>
          </a:bodyPr>
          <a:lstStyle/>
          <a:p>
            <a:r>
              <a:rPr lang="ru-RU" sz="2400" b="1" dirty="0" smtClean="0">
                <a:solidFill>
                  <a:schemeClr val="accent1"/>
                </a:solidFill>
                <a:latin typeface="Monotype Corsiva" panose="03010101010201010101" pitchFamily="66" charset="0"/>
              </a:rPr>
              <a:t>Мы вовсе не тени безмолвные,</a:t>
            </a:r>
          </a:p>
          <a:p>
            <a:r>
              <a:rPr lang="ru-RU" sz="2400" b="1" dirty="0" smtClean="0">
                <a:solidFill>
                  <a:schemeClr val="accent1"/>
                </a:solidFill>
                <a:latin typeface="Monotype Corsiva" panose="03010101010201010101" pitchFamily="66" charset="0"/>
              </a:rPr>
              <a:t>Мы ветер и крик журавлей,</a:t>
            </a:r>
          </a:p>
          <a:p>
            <a:r>
              <a:rPr lang="ru-RU" sz="2400" b="1" dirty="0" smtClean="0">
                <a:solidFill>
                  <a:schemeClr val="accent1"/>
                </a:solidFill>
                <a:latin typeface="Monotype Corsiva" panose="03010101010201010101" pitchFamily="66" charset="0"/>
              </a:rPr>
              <a:t>Погибшие в небе за Родину</a:t>
            </a:r>
          </a:p>
          <a:p>
            <a:r>
              <a:rPr lang="ru-RU" sz="2400" b="1" dirty="0" smtClean="0">
                <a:solidFill>
                  <a:schemeClr val="accent1"/>
                </a:solidFill>
                <a:latin typeface="Monotype Corsiva" panose="03010101010201010101" pitchFamily="66" charset="0"/>
              </a:rPr>
              <a:t>Становятся небом над ней.</a:t>
            </a:r>
          </a:p>
          <a:p>
            <a:endParaRPr lang="ru-RU" sz="2400" b="1" dirty="0" smtClean="0">
              <a:solidFill>
                <a:schemeClr val="accent1"/>
              </a:solidFill>
              <a:latin typeface="Monotype Corsiva" panose="03010101010201010101" pitchFamily="66" charset="0"/>
            </a:endParaRPr>
          </a:p>
          <a:p>
            <a:r>
              <a:rPr lang="ru-RU" sz="2400" b="1" dirty="0" smtClean="0">
                <a:solidFill>
                  <a:schemeClr val="accent1"/>
                </a:solidFill>
                <a:latin typeface="Monotype Corsiva" panose="03010101010201010101" pitchFamily="66" charset="0"/>
              </a:rPr>
              <a:t>М. Исаковский</a:t>
            </a:r>
            <a:endParaRPr lang="ru-RU" sz="2400" b="1" dirty="0">
              <a:solidFill>
                <a:schemeClr val="accent1"/>
              </a:solidFill>
              <a:latin typeface="Monotype Corsiva" panose="03010101010201010101" pitchFamily="66" charset="0"/>
            </a:endParaRPr>
          </a:p>
        </p:txBody>
      </p:sp>
      <p:sp>
        <p:nvSpPr>
          <p:cNvPr id="3" name="Прямоугольник 2"/>
          <p:cNvSpPr/>
          <p:nvPr/>
        </p:nvSpPr>
        <p:spPr>
          <a:xfrm>
            <a:off x="5004816" y="5316239"/>
            <a:ext cx="6096000" cy="1200329"/>
          </a:xfrm>
          <a:prstGeom prst="rect">
            <a:avLst/>
          </a:prstGeom>
        </p:spPr>
        <p:txBody>
          <a:bodyPr>
            <a:spAutoFit/>
          </a:bodyPr>
          <a:lstStyle/>
          <a:p>
            <a:r>
              <a:rPr lang="ru-RU" sz="2400" dirty="0" smtClean="0">
                <a:latin typeface="Monotype Corsiva" panose="03010101010201010101" pitchFamily="66" charset="0"/>
              </a:rPr>
              <a:t>На эти стихи написана песня к кинофильму “В небе ночные ведьмы” (режиссёр фильма Герой Советского Союза Е. </a:t>
            </a:r>
            <a:r>
              <a:rPr lang="ru-RU" sz="2400" dirty="0" err="1" smtClean="0">
                <a:latin typeface="Monotype Corsiva" panose="03010101010201010101" pitchFamily="66" charset="0"/>
              </a:rPr>
              <a:t>Жигуленко</a:t>
            </a:r>
            <a:r>
              <a:rPr lang="ru-RU" sz="2400" dirty="0" smtClean="0">
                <a:latin typeface="Monotype Corsiva" panose="03010101010201010101" pitchFamily="66" charset="0"/>
              </a:rPr>
              <a:t>).</a:t>
            </a:r>
            <a:endParaRPr lang="ru-RU" sz="2400" dirty="0">
              <a:latin typeface="Monotype Corsiva" panose="03010101010201010101" pitchFamily="66" charset="0"/>
            </a:endParaRPr>
          </a:p>
        </p:txBody>
      </p:sp>
      <p:pic>
        <p:nvPicPr>
          <p:cNvPr id="4" name="Рисунок 3"/>
          <p:cNvPicPr>
            <a:picLocks noChangeAspect="1"/>
          </p:cNvPicPr>
          <p:nvPr/>
        </p:nvPicPr>
        <p:blipFill>
          <a:blip r:embed="rId2"/>
          <a:stretch>
            <a:fillRect/>
          </a:stretch>
        </p:blipFill>
        <p:spPr>
          <a:xfrm>
            <a:off x="4700016" y="160127"/>
            <a:ext cx="6705600" cy="5029200"/>
          </a:xfrm>
          <a:prstGeom prst="rect">
            <a:avLst/>
          </a:prstGeom>
          <a:effectLst>
            <a:softEdge rad="127000"/>
          </a:effectLst>
        </p:spPr>
      </p:pic>
    </p:spTree>
    <p:extLst>
      <p:ext uri="{BB962C8B-B14F-4D97-AF65-F5344CB8AC3E}">
        <p14:creationId xmlns:p14="http://schemas.microsoft.com/office/powerpoint/2010/main" xmlns="" val="3149825210"/>
      </p:ext>
    </p:extLst>
  </p:cSld>
  <p:clrMapOvr>
    <a:masterClrMapping/>
  </p:clrMapOvr>
  <mc:AlternateContent xmlns:mc="http://schemas.openxmlformats.org/markup-compatibility/2006">
    <mc:Choice xmlns:p14="http://schemas.microsoft.com/office/powerpoint/2010/main" xmlns="" Requires="p14">
      <p:transition spd="slow" p14:dur="2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2C333A"/>
      </a:dk2>
      <a:lt2>
        <a:srgbClr val="D6ECED"/>
      </a:lt2>
      <a:accent1>
        <a:srgbClr val="DE32DE"/>
      </a:accent1>
      <a:accent2>
        <a:srgbClr val="F42B8A"/>
      </a:accent2>
      <a:accent3>
        <a:srgbClr val="349FE7"/>
      </a:accent3>
      <a:accent4>
        <a:srgbClr val="565FF8"/>
      </a:accent4>
      <a:accent5>
        <a:srgbClr val="876BE7"/>
      </a:accent5>
      <a:accent6>
        <a:srgbClr val="F268C2"/>
      </a:accent6>
      <a:hlink>
        <a:srgbClr val="F55CF9"/>
      </a:hlink>
      <a:folHlink>
        <a:srgbClr val="E8A0EE"/>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F20B7C8E-B819-43F3-AAF9-EE50B1A83630}"/>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647</TotalTime>
  <Words>632</Words>
  <Application>Microsoft Office PowerPoint</Application>
  <PresentationFormat>Произвольный</PresentationFormat>
  <Paragraphs>40</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Легкий дым</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Они защищали  Родину</dc:title>
  <dc:creator>Егор Тихонов</dc:creator>
  <cp:lastModifiedBy>Кab-112</cp:lastModifiedBy>
  <cp:revision>29</cp:revision>
  <dcterms:created xsi:type="dcterms:W3CDTF">2015-04-13T09:27:54Z</dcterms:created>
  <dcterms:modified xsi:type="dcterms:W3CDTF">2015-05-15T12:42:00Z</dcterms:modified>
</cp:coreProperties>
</file>