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7" r:id="rId2"/>
    <p:sldId id="258" r:id="rId3"/>
    <p:sldId id="262" r:id="rId4"/>
    <p:sldId id="261" r:id="rId5"/>
    <p:sldId id="263" r:id="rId6"/>
    <p:sldId id="264" r:id="rId7"/>
    <p:sldId id="265" r:id="rId8"/>
    <p:sldId id="266" r:id="rId9"/>
    <p:sldId id="267" r:id="rId10"/>
    <p:sldId id="268" r:id="rId11"/>
    <p:sldId id="269" r:id="rId12"/>
    <p:sldId id="271" r:id="rId13"/>
    <p:sldId id="272" r:id="rId14"/>
    <p:sldId id="273" r:id="rId15"/>
    <p:sldId id="274" r:id="rId16"/>
    <p:sldId id="275" r:id="rId17"/>
    <p:sldId id="276" r:id="rId18"/>
    <p:sldId id="278" r:id="rId19"/>
    <p:sldId id="279" r:id="rId20"/>
    <p:sldId id="280" r:id="rId21"/>
    <p:sldId id="281" r:id="rId22"/>
    <p:sldId id="282" r:id="rId23"/>
    <p:sldId id="284" r:id="rId24"/>
    <p:sldId id="283" r:id="rId25"/>
    <p:sldId id="285" r:id="rId26"/>
    <p:sldId id="286" r:id="rId27"/>
    <p:sldId id="287" r:id="rId28"/>
    <p:sldId id="288" r:id="rId29"/>
    <p:sldId id="289" r:id="rId30"/>
    <p:sldId id="290" r:id="rId31"/>
    <p:sldId id="291" r:id="rId32"/>
    <p:sldId id="277" r:id="rId33"/>
    <p:sldId id="292" r:id="rId34"/>
    <p:sldId id="293" r:id="rId35"/>
    <p:sldId id="294" r:id="rId36"/>
    <p:sldId id="295" r:id="rId3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66D41E-9F25-4A71-933D-4A9813740F09}"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ru-RU"/>
        </a:p>
      </dgm:t>
    </dgm:pt>
    <dgm:pt modelId="{620F8433-5873-4377-A3E8-EA00E1AF84FF}">
      <dgm:prSet phldrT="[Текст]"/>
      <dgm:spPr>
        <a:solidFill>
          <a:srgbClr val="36E653"/>
        </a:solidFill>
        <a:ln>
          <a:solidFill>
            <a:srgbClr val="078F0D"/>
          </a:solidFill>
        </a:ln>
      </dgm:spPr>
      <dgm:t>
        <a:bodyPr/>
        <a:lstStyle/>
        <a:p>
          <a:r>
            <a:rPr lang="ru-RU" b="0" i="1">
              <a:solidFill>
                <a:sysClr val="windowText" lastClr="000000"/>
              </a:solidFill>
            </a:rPr>
            <a:t>педагог</a:t>
          </a:r>
        </a:p>
      </dgm:t>
    </dgm:pt>
    <dgm:pt modelId="{CD6F68A7-37F3-4B3B-B43D-D080A83C2E74}" type="parTrans" cxnId="{95F0ECEE-053D-432C-A43D-729C4C3AE2C8}">
      <dgm:prSet/>
      <dgm:spPr/>
      <dgm:t>
        <a:bodyPr/>
        <a:lstStyle/>
        <a:p>
          <a:endParaRPr lang="ru-RU"/>
        </a:p>
      </dgm:t>
    </dgm:pt>
    <dgm:pt modelId="{95895EF7-3702-4F90-8076-36A58B117380}" type="sibTrans" cxnId="{95F0ECEE-053D-432C-A43D-729C4C3AE2C8}">
      <dgm:prSet/>
      <dgm:spPr/>
      <dgm:t>
        <a:bodyPr/>
        <a:lstStyle/>
        <a:p>
          <a:endParaRPr lang="ru-RU"/>
        </a:p>
      </dgm:t>
    </dgm:pt>
    <dgm:pt modelId="{F2F4615E-95D5-4CD7-ABD0-7C6EA5E6815D}">
      <dgm:prSet phldrT="[Текст]" custT="1"/>
      <dgm:spPr>
        <a:solidFill>
          <a:srgbClr val="FFFF66"/>
        </a:solidFill>
        <a:ln>
          <a:solidFill>
            <a:schemeClr val="bg2">
              <a:lumMod val="50000"/>
            </a:schemeClr>
          </a:solidFill>
        </a:ln>
      </dgm:spPr>
      <dgm:t>
        <a:bodyPr/>
        <a:lstStyle/>
        <a:p>
          <a:r>
            <a:rPr lang="ru-RU" sz="1400" b="0" i="1">
              <a:solidFill>
                <a:sysClr val="windowText" lastClr="000000"/>
              </a:solidFill>
            </a:rPr>
            <a:t>воспитанники</a:t>
          </a:r>
        </a:p>
      </dgm:t>
    </dgm:pt>
    <dgm:pt modelId="{E3DE3A48-F573-4747-A9C5-016A97D504CF}" type="parTrans" cxnId="{4C240D7B-718F-4A37-8310-573C63381A2D}">
      <dgm:prSet/>
      <dgm:spPr/>
      <dgm:t>
        <a:bodyPr/>
        <a:lstStyle/>
        <a:p>
          <a:endParaRPr lang="ru-RU"/>
        </a:p>
      </dgm:t>
    </dgm:pt>
    <dgm:pt modelId="{6C2FC503-F182-44A0-BF04-30355AB44ABA}" type="sibTrans" cxnId="{4C240D7B-718F-4A37-8310-573C63381A2D}">
      <dgm:prSet/>
      <dgm:spPr/>
      <dgm:t>
        <a:bodyPr/>
        <a:lstStyle/>
        <a:p>
          <a:endParaRPr lang="ru-RU"/>
        </a:p>
      </dgm:t>
    </dgm:pt>
    <dgm:pt modelId="{96C44EC1-354D-4120-9A1D-F79A455E4138}">
      <dgm:prSet phldrT="[Текст]" custT="1"/>
      <dgm:spPr>
        <a:solidFill>
          <a:srgbClr val="D7D2B7"/>
        </a:solidFill>
        <a:ln>
          <a:solidFill>
            <a:schemeClr val="tx1">
              <a:lumMod val="50000"/>
              <a:lumOff val="50000"/>
            </a:schemeClr>
          </a:solidFill>
        </a:ln>
      </dgm:spPr>
      <dgm:t>
        <a:bodyPr/>
        <a:lstStyle/>
        <a:p>
          <a:r>
            <a:rPr lang="ru-RU" sz="1400" b="0" i="1">
              <a:solidFill>
                <a:sysClr val="windowText" lastClr="000000"/>
              </a:solidFill>
            </a:rPr>
            <a:t>администрация</a:t>
          </a:r>
        </a:p>
      </dgm:t>
    </dgm:pt>
    <dgm:pt modelId="{233EA6F9-34B8-4951-B2F6-B6334C3049FA}" type="parTrans" cxnId="{056C0C46-34B1-4C1C-A492-8F5EDB9094DD}">
      <dgm:prSet/>
      <dgm:spPr/>
      <dgm:t>
        <a:bodyPr/>
        <a:lstStyle/>
        <a:p>
          <a:endParaRPr lang="ru-RU"/>
        </a:p>
      </dgm:t>
    </dgm:pt>
    <dgm:pt modelId="{780F4BEA-031B-499A-88B1-803BC4186DB4}" type="sibTrans" cxnId="{056C0C46-34B1-4C1C-A492-8F5EDB9094DD}">
      <dgm:prSet/>
      <dgm:spPr/>
      <dgm:t>
        <a:bodyPr/>
        <a:lstStyle/>
        <a:p>
          <a:endParaRPr lang="ru-RU"/>
        </a:p>
      </dgm:t>
    </dgm:pt>
    <dgm:pt modelId="{14E20AAB-B97D-4CE8-8FCB-61DE521C96F7}">
      <dgm:prSet phldrT="[Текст]" custT="1"/>
      <dgm:spPr>
        <a:solidFill>
          <a:srgbClr val="00B0F0"/>
        </a:solidFill>
        <a:ln>
          <a:solidFill>
            <a:schemeClr val="accent1">
              <a:lumMod val="75000"/>
            </a:schemeClr>
          </a:solidFill>
        </a:ln>
      </dgm:spPr>
      <dgm:t>
        <a:bodyPr/>
        <a:lstStyle/>
        <a:p>
          <a:r>
            <a:rPr lang="ru-RU" sz="1400" i="1">
              <a:solidFill>
                <a:sysClr val="windowText" lastClr="000000"/>
              </a:solidFill>
            </a:rPr>
            <a:t>специалисты</a:t>
          </a:r>
        </a:p>
      </dgm:t>
    </dgm:pt>
    <dgm:pt modelId="{5617A372-B1BA-43A4-A284-7E0B257C295E}" type="parTrans" cxnId="{3B04A037-5EC2-4885-9569-712AE465EE29}">
      <dgm:prSet/>
      <dgm:spPr/>
      <dgm:t>
        <a:bodyPr/>
        <a:lstStyle/>
        <a:p>
          <a:endParaRPr lang="ru-RU"/>
        </a:p>
      </dgm:t>
    </dgm:pt>
    <dgm:pt modelId="{EB1FEF4D-25D2-4CB7-94BC-6372FC1CE94A}" type="sibTrans" cxnId="{3B04A037-5EC2-4885-9569-712AE465EE29}">
      <dgm:prSet/>
      <dgm:spPr/>
      <dgm:t>
        <a:bodyPr/>
        <a:lstStyle/>
        <a:p>
          <a:endParaRPr lang="ru-RU"/>
        </a:p>
      </dgm:t>
    </dgm:pt>
    <dgm:pt modelId="{2A252B83-9BBA-44A5-A938-E0D23672F131}">
      <dgm:prSet phldrT="[Текст]" custT="1"/>
      <dgm:spPr>
        <a:solidFill>
          <a:srgbClr val="00B050"/>
        </a:solidFill>
        <a:ln>
          <a:solidFill>
            <a:srgbClr val="078F0D"/>
          </a:solidFill>
        </a:ln>
      </dgm:spPr>
      <dgm:t>
        <a:bodyPr/>
        <a:lstStyle/>
        <a:p>
          <a:r>
            <a:rPr lang="ru-RU" sz="1400" i="1">
              <a:solidFill>
                <a:sysClr val="windowText" lastClr="000000"/>
              </a:solidFill>
            </a:rPr>
            <a:t>родители</a:t>
          </a:r>
        </a:p>
      </dgm:t>
    </dgm:pt>
    <dgm:pt modelId="{07D2CE64-5CE6-46E2-8099-C62F1F8FC88D}" type="parTrans" cxnId="{9F1AFC65-D826-41B7-8398-DF1D051C95BA}">
      <dgm:prSet/>
      <dgm:spPr/>
      <dgm:t>
        <a:bodyPr/>
        <a:lstStyle/>
        <a:p>
          <a:endParaRPr lang="ru-RU"/>
        </a:p>
      </dgm:t>
    </dgm:pt>
    <dgm:pt modelId="{DB667E99-334C-42D1-835B-C7E65E744D62}" type="sibTrans" cxnId="{9F1AFC65-D826-41B7-8398-DF1D051C95BA}">
      <dgm:prSet/>
      <dgm:spPr/>
      <dgm:t>
        <a:bodyPr/>
        <a:lstStyle/>
        <a:p>
          <a:endParaRPr lang="ru-RU"/>
        </a:p>
      </dgm:t>
    </dgm:pt>
    <dgm:pt modelId="{16CCE640-8955-4588-9AAB-65DF0CC1F8E8}" type="pres">
      <dgm:prSet presAssocID="{8F66D41E-9F25-4A71-933D-4A9813740F09}" presName="cycle" presStyleCnt="0">
        <dgm:presLayoutVars>
          <dgm:chMax val="1"/>
          <dgm:dir/>
          <dgm:animLvl val="ctr"/>
          <dgm:resizeHandles val="exact"/>
        </dgm:presLayoutVars>
      </dgm:prSet>
      <dgm:spPr/>
      <dgm:t>
        <a:bodyPr/>
        <a:lstStyle/>
        <a:p>
          <a:endParaRPr lang="ru-RU"/>
        </a:p>
      </dgm:t>
    </dgm:pt>
    <dgm:pt modelId="{CD3B4023-6F89-4109-B759-ECF8FF41C9A6}" type="pres">
      <dgm:prSet presAssocID="{620F8433-5873-4377-A3E8-EA00E1AF84FF}" presName="centerShape" presStyleLbl="node0" presStyleIdx="0" presStyleCnt="1"/>
      <dgm:spPr/>
      <dgm:t>
        <a:bodyPr/>
        <a:lstStyle/>
        <a:p>
          <a:endParaRPr lang="ru-RU"/>
        </a:p>
      </dgm:t>
    </dgm:pt>
    <dgm:pt modelId="{081BFCF7-ED19-47D3-B2DB-B41B8B9B02ED}" type="pres">
      <dgm:prSet presAssocID="{E3DE3A48-F573-4747-A9C5-016A97D504CF}" presName="Name9" presStyleLbl="parChTrans1D2" presStyleIdx="0" presStyleCnt="4"/>
      <dgm:spPr/>
      <dgm:t>
        <a:bodyPr/>
        <a:lstStyle/>
        <a:p>
          <a:endParaRPr lang="ru-RU"/>
        </a:p>
      </dgm:t>
    </dgm:pt>
    <dgm:pt modelId="{3F0DF811-4D7D-44F4-81A3-BCE9C5C2AB84}" type="pres">
      <dgm:prSet presAssocID="{E3DE3A48-F573-4747-A9C5-016A97D504CF}" presName="connTx" presStyleLbl="parChTrans1D2" presStyleIdx="0" presStyleCnt="4"/>
      <dgm:spPr/>
      <dgm:t>
        <a:bodyPr/>
        <a:lstStyle/>
        <a:p>
          <a:endParaRPr lang="ru-RU"/>
        </a:p>
      </dgm:t>
    </dgm:pt>
    <dgm:pt modelId="{9E81769B-9522-48B1-8517-582949B139EE}" type="pres">
      <dgm:prSet presAssocID="{F2F4615E-95D5-4CD7-ABD0-7C6EA5E6815D}" presName="node" presStyleLbl="node1" presStyleIdx="0" presStyleCnt="4" custScaleX="415003" custScaleY="135509">
        <dgm:presLayoutVars>
          <dgm:bulletEnabled val="1"/>
        </dgm:presLayoutVars>
      </dgm:prSet>
      <dgm:spPr/>
      <dgm:t>
        <a:bodyPr/>
        <a:lstStyle/>
        <a:p>
          <a:endParaRPr lang="ru-RU"/>
        </a:p>
      </dgm:t>
    </dgm:pt>
    <dgm:pt modelId="{F51CB68A-1DA1-42E1-B9E1-D0F70277DC46}" type="pres">
      <dgm:prSet presAssocID="{233EA6F9-34B8-4951-B2F6-B6334C3049FA}" presName="Name9" presStyleLbl="parChTrans1D2" presStyleIdx="1" presStyleCnt="4"/>
      <dgm:spPr/>
      <dgm:t>
        <a:bodyPr/>
        <a:lstStyle/>
        <a:p>
          <a:endParaRPr lang="ru-RU"/>
        </a:p>
      </dgm:t>
    </dgm:pt>
    <dgm:pt modelId="{48AC07F8-DDFA-4F0F-A3A4-3CB9F2010FEB}" type="pres">
      <dgm:prSet presAssocID="{233EA6F9-34B8-4951-B2F6-B6334C3049FA}" presName="connTx" presStyleLbl="parChTrans1D2" presStyleIdx="1" presStyleCnt="4"/>
      <dgm:spPr/>
      <dgm:t>
        <a:bodyPr/>
        <a:lstStyle/>
        <a:p>
          <a:endParaRPr lang="ru-RU"/>
        </a:p>
      </dgm:t>
    </dgm:pt>
    <dgm:pt modelId="{3AE3DDCA-6C45-4E37-9ADA-0A12B7BE30F3}" type="pres">
      <dgm:prSet presAssocID="{96C44EC1-354D-4120-9A1D-F79A455E4138}" presName="node" presStyleLbl="node1" presStyleIdx="1" presStyleCnt="4" custScaleX="176777" custScaleY="71297" custRadScaleRad="114079" custRadScaleInc="748">
        <dgm:presLayoutVars>
          <dgm:bulletEnabled val="1"/>
        </dgm:presLayoutVars>
      </dgm:prSet>
      <dgm:spPr/>
      <dgm:t>
        <a:bodyPr/>
        <a:lstStyle/>
        <a:p>
          <a:endParaRPr lang="ru-RU"/>
        </a:p>
      </dgm:t>
    </dgm:pt>
    <dgm:pt modelId="{CBC887AE-E73D-48EC-AC11-03170271F807}" type="pres">
      <dgm:prSet presAssocID="{5617A372-B1BA-43A4-A284-7E0B257C295E}" presName="Name9" presStyleLbl="parChTrans1D2" presStyleIdx="2" presStyleCnt="4"/>
      <dgm:spPr/>
      <dgm:t>
        <a:bodyPr/>
        <a:lstStyle/>
        <a:p>
          <a:endParaRPr lang="ru-RU"/>
        </a:p>
      </dgm:t>
    </dgm:pt>
    <dgm:pt modelId="{22663F2B-85DD-48DC-9261-65283F82C3D6}" type="pres">
      <dgm:prSet presAssocID="{5617A372-B1BA-43A4-A284-7E0B257C295E}" presName="connTx" presStyleLbl="parChTrans1D2" presStyleIdx="2" presStyleCnt="4"/>
      <dgm:spPr/>
      <dgm:t>
        <a:bodyPr/>
        <a:lstStyle/>
        <a:p>
          <a:endParaRPr lang="ru-RU"/>
        </a:p>
      </dgm:t>
    </dgm:pt>
    <dgm:pt modelId="{FA0EFB0F-4BC4-461C-A1B2-11BFD80EE70F}" type="pres">
      <dgm:prSet presAssocID="{14E20AAB-B97D-4CE8-8FCB-61DE521C96F7}" presName="node" presStyleLbl="node1" presStyleIdx="2" presStyleCnt="4" custScaleX="215263" custScaleY="89159">
        <dgm:presLayoutVars>
          <dgm:bulletEnabled val="1"/>
        </dgm:presLayoutVars>
      </dgm:prSet>
      <dgm:spPr/>
      <dgm:t>
        <a:bodyPr/>
        <a:lstStyle/>
        <a:p>
          <a:endParaRPr lang="ru-RU"/>
        </a:p>
      </dgm:t>
    </dgm:pt>
    <dgm:pt modelId="{D9B7474F-963F-440D-9A7A-6489CE6FC7B4}" type="pres">
      <dgm:prSet presAssocID="{07D2CE64-5CE6-46E2-8099-C62F1F8FC88D}" presName="Name9" presStyleLbl="parChTrans1D2" presStyleIdx="3" presStyleCnt="4"/>
      <dgm:spPr/>
      <dgm:t>
        <a:bodyPr/>
        <a:lstStyle/>
        <a:p>
          <a:endParaRPr lang="ru-RU"/>
        </a:p>
      </dgm:t>
    </dgm:pt>
    <dgm:pt modelId="{50C7EB05-72E3-4026-9EA0-1E117A5FA488}" type="pres">
      <dgm:prSet presAssocID="{07D2CE64-5CE6-46E2-8099-C62F1F8FC88D}" presName="connTx" presStyleLbl="parChTrans1D2" presStyleIdx="3" presStyleCnt="4"/>
      <dgm:spPr/>
      <dgm:t>
        <a:bodyPr/>
        <a:lstStyle/>
        <a:p>
          <a:endParaRPr lang="ru-RU"/>
        </a:p>
      </dgm:t>
    </dgm:pt>
    <dgm:pt modelId="{AEDBD906-7D08-4A30-B441-81F20C9E2BCA}" type="pres">
      <dgm:prSet presAssocID="{2A252B83-9BBA-44A5-A938-E0D23672F131}" presName="node" presStyleLbl="node1" presStyleIdx="3" presStyleCnt="4" custScaleX="259436" custScaleY="115945" custRadScaleRad="143784" custRadScaleInc="-594">
        <dgm:presLayoutVars>
          <dgm:bulletEnabled val="1"/>
        </dgm:presLayoutVars>
      </dgm:prSet>
      <dgm:spPr/>
      <dgm:t>
        <a:bodyPr/>
        <a:lstStyle/>
        <a:p>
          <a:endParaRPr lang="ru-RU"/>
        </a:p>
      </dgm:t>
    </dgm:pt>
  </dgm:ptLst>
  <dgm:cxnLst>
    <dgm:cxn modelId="{056C0C46-34B1-4C1C-A492-8F5EDB9094DD}" srcId="{620F8433-5873-4377-A3E8-EA00E1AF84FF}" destId="{96C44EC1-354D-4120-9A1D-F79A455E4138}" srcOrd="1" destOrd="0" parTransId="{233EA6F9-34B8-4951-B2F6-B6334C3049FA}" sibTransId="{780F4BEA-031B-499A-88B1-803BC4186DB4}"/>
    <dgm:cxn modelId="{3B04A037-5EC2-4885-9569-712AE465EE29}" srcId="{620F8433-5873-4377-A3E8-EA00E1AF84FF}" destId="{14E20AAB-B97D-4CE8-8FCB-61DE521C96F7}" srcOrd="2" destOrd="0" parTransId="{5617A372-B1BA-43A4-A284-7E0B257C295E}" sibTransId="{EB1FEF4D-25D2-4CB7-94BC-6372FC1CE94A}"/>
    <dgm:cxn modelId="{E6072588-BF04-42CF-A8EB-7B8C37C7E297}" type="presOf" srcId="{07D2CE64-5CE6-46E2-8099-C62F1F8FC88D}" destId="{50C7EB05-72E3-4026-9EA0-1E117A5FA488}" srcOrd="1" destOrd="0" presId="urn:microsoft.com/office/officeart/2005/8/layout/radial1"/>
    <dgm:cxn modelId="{159A7055-E241-4302-A3EF-D4FE48E15856}" type="presOf" srcId="{2A252B83-9BBA-44A5-A938-E0D23672F131}" destId="{AEDBD906-7D08-4A30-B441-81F20C9E2BCA}" srcOrd="0" destOrd="0" presId="urn:microsoft.com/office/officeart/2005/8/layout/radial1"/>
    <dgm:cxn modelId="{AFA04DC9-4754-420E-9A90-6269B9297B1C}" type="presOf" srcId="{14E20AAB-B97D-4CE8-8FCB-61DE521C96F7}" destId="{FA0EFB0F-4BC4-461C-A1B2-11BFD80EE70F}" srcOrd="0" destOrd="0" presId="urn:microsoft.com/office/officeart/2005/8/layout/radial1"/>
    <dgm:cxn modelId="{0B79B050-D29B-4FDA-872B-4717BC0B260E}" type="presOf" srcId="{5617A372-B1BA-43A4-A284-7E0B257C295E}" destId="{22663F2B-85DD-48DC-9261-65283F82C3D6}" srcOrd="1" destOrd="0" presId="urn:microsoft.com/office/officeart/2005/8/layout/radial1"/>
    <dgm:cxn modelId="{9F1AFC65-D826-41B7-8398-DF1D051C95BA}" srcId="{620F8433-5873-4377-A3E8-EA00E1AF84FF}" destId="{2A252B83-9BBA-44A5-A938-E0D23672F131}" srcOrd="3" destOrd="0" parTransId="{07D2CE64-5CE6-46E2-8099-C62F1F8FC88D}" sibTransId="{DB667E99-334C-42D1-835B-C7E65E744D62}"/>
    <dgm:cxn modelId="{7FE74424-EAE1-4496-B02E-2A2E1FBFF4C3}" type="presOf" srcId="{E3DE3A48-F573-4747-A9C5-016A97D504CF}" destId="{3F0DF811-4D7D-44F4-81A3-BCE9C5C2AB84}" srcOrd="1" destOrd="0" presId="urn:microsoft.com/office/officeart/2005/8/layout/radial1"/>
    <dgm:cxn modelId="{B7D0CB35-3EEE-4FED-994D-7898B019F80C}" type="presOf" srcId="{233EA6F9-34B8-4951-B2F6-B6334C3049FA}" destId="{48AC07F8-DDFA-4F0F-A3A4-3CB9F2010FEB}" srcOrd="1" destOrd="0" presId="urn:microsoft.com/office/officeart/2005/8/layout/radial1"/>
    <dgm:cxn modelId="{793832BD-5B0D-48D5-8326-3CB630794348}" type="presOf" srcId="{233EA6F9-34B8-4951-B2F6-B6334C3049FA}" destId="{F51CB68A-1DA1-42E1-B9E1-D0F70277DC46}" srcOrd="0" destOrd="0" presId="urn:microsoft.com/office/officeart/2005/8/layout/radial1"/>
    <dgm:cxn modelId="{4C240D7B-718F-4A37-8310-573C63381A2D}" srcId="{620F8433-5873-4377-A3E8-EA00E1AF84FF}" destId="{F2F4615E-95D5-4CD7-ABD0-7C6EA5E6815D}" srcOrd="0" destOrd="0" parTransId="{E3DE3A48-F573-4747-A9C5-016A97D504CF}" sibTransId="{6C2FC503-F182-44A0-BF04-30355AB44ABA}"/>
    <dgm:cxn modelId="{0B93B44F-2ACA-4EAD-9E2D-BBF90009F051}" type="presOf" srcId="{96C44EC1-354D-4120-9A1D-F79A455E4138}" destId="{3AE3DDCA-6C45-4E37-9ADA-0A12B7BE30F3}" srcOrd="0" destOrd="0" presId="urn:microsoft.com/office/officeart/2005/8/layout/radial1"/>
    <dgm:cxn modelId="{D55843BB-FAD9-4B45-A048-B046F625E1F5}" type="presOf" srcId="{F2F4615E-95D5-4CD7-ABD0-7C6EA5E6815D}" destId="{9E81769B-9522-48B1-8517-582949B139EE}" srcOrd="0" destOrd="0" presId="urn:microsoft.com/office/officeart/2005/8/layout/radial1"/>
    <dgm:cxn modelId="{BA74B0DB-F68D-4851-AF48-04B9A925E747}" type="presOf" srcId="{E3DE3A48-F573-4747-A9C5-016A97D504CF}" destId="{081BFCF7-ED19-47D3-B2DB-B41B8B9B02ED}" srcOrd="0" destOrd="0" presId="urn:microsoft.com/office/officeart/2005/8/layout/radial1"/>
    <dgm:cxn modelId="{5078B385-048B-477F-B237-03162B9D9EA7}" type="presOf" srcId="{5617A372-B1BA-43A4-A284-7E0B257C295E}" destId="{CBC887AE-E73D-48EC-AC11-03170271F807}" srcOrd="0" destOrd="0" presId="urn:microsoft.com/office/officeart/2005/8/layout/radial1"/>
    <dgm:cxn modelId="{95F0ECEE-053D-432C-A43D-729C4C3AE2C8}" srcId="{8F66D41E-9F25-4A71-933D-4A9813740F09}" destId="{620F8433-5873-4377-A3E8-EA00E1AF84FF}" srcOrd="0" destOrd="0" parTransId="{CD6F68A7-37F3-4B3B-B43D-D080A83C2E74}" sibTransId="{95895EF7-3702-4F90-8076-36A58B117380}"/>
    <dgm:cxn modelId="{4EAA5437-59D0-48E7-A978-BAFFB90C0E3B}" type="presOf" srcId="{620F8433-5873-4377-A3E8-EA00E1AF84FF}" destId="{CD3B4023-6F89-4109-B759-ECF8FF41C9A6}" srcOrd="0" destOrd="0" presId="urn:microsoft.com/office/officeart/2005/8/layout/radial1"/>
    <dgm:cxn modelId="{78B78492-73D7-4024-A3DB-941403DCC762}" type="presOf" srcId="{07D2CE64-5CE6-46E2-8099-C62F1F8FC88D}" destId="{D9B7474F-963F-440D-9A7A-6489CE6FC7B4}" srcOrd="0" destOrd="0" presId="urn:microsoft.com/office/officeart/2005/8/layout/radial1"/>
    <dgm:cxn modelId="{48586FFC-6EF1-4C96-9A7D-6B44EE51D9F1}" type="presOf" srcId="{8F66D41E-9F25-4A71-933D-4A9813740F09}" destId="{16CCE640-8955-4588-9AAB-65DF0CC1F8E8}" srcOrd="0" destOrd="0" presId="urn:microsoft.com/office/officeart/2005/8/layout/radial1"/>
    <dgm:cxn modelId="{CFB31A02-A317-4DEE-A4F8-D8556EC9C062}" type="presParOf" srcId="{16CCE640-8955-4588-9AAB-65DF0CC1F8E8}" destId="{CD3B4023-6F89-4109-B759-ECF8FF41C9A6}" srcOrd="0" destOrd="0" presId="urn:microsoft.com/office/officeart/2005/8/layout/radial1"/>
    <dgm:cxn modelId="{E24B277A-3106-4BDB-8F9B-305F64177BBE}" type="presParOf" srcId="{16CCE640-8955-4588-9AAB-65DF0CC1F8E8}" destId="{081BFCF7-ED19-47D3-B2DB-B41B8B9B02ED}" srcOrd="1" destOrd="0" presId="urn:microsoft.com/office/officeart/2005/8/layout/radial1"/>
    <dgm:cxn modelId="{FF64D276-C895-4285-BBBC-46BC0AF38796}" type="presParOf" srcId="{081BFCF7-ED19-47D3-B2DB-B41B8B9B02ED}" destId="{3F0DF811-4D7D-44F4-81A3-BCE9C5C2AB84}" srcOrd="0" destOrd="0" presId="urn:microsoft.com/office/officeart/2005/8/layout/radial1"/>
    <dgm:cxn modelId="{D32D7AC0-62E6-4C02-9AA8-40550A6C1C3A}" type="presParOf" srcId="{16CCE640-8955-4588-9AAB-65DF0CC1F8E8}" destId="{9E81769B-9522-48B1-8517-582949B139EE}" srcOrd="2" destOrd="0" presId="urn:microsoft.com/office/officeart/2005/8/layout/radial1"/>
    <dgm:cxn modelId="{B42C942D-ACB4-4840-8D73-F4643ABC05E6}" type="presParOf" srcId="{16CCE640-8955-4588-9AAB-65DF0CC1F8E8}" destId="{F51CB68A-1DA1-42E1-B9E1-D0F70277DC46}" srcOrd="3" destOrd="0" presId="urn:microsoft.com/office/officeart/2005/8/layout/radial1"/>
    <dgm:cxn modelId="{F67C2336-3609-49ED-91D7-2F957687F487}" type="presParOf" srcId="{F51CB68A-1DA1-42E1-B9E1-D0F70277DC46}" destId="{48AC07F8-DDFA-4F0F-A3A4-3CB9F2010FEB}" srcOrd="0" destOrd="0" presId="urn:microsoft.com/office/officeart/2005/8/layout/radial1"/>
    <dgm:cxn modelId="{773B4E6C-ED69-427E-9611-21E2D8D7B626}" type="presParOf" srcId="{16CCE640-8955-4588-9AAB-65DF0CC1F8E8}" destId="{3AE3DDCA-6C45-4E37-9ADA-0A12B7BE30F3}" srcOrd="4" destOrd="0" presId="urn:microsoft.com/office/officeart/2005/8/layout/radial1"/>
    <dgm:cxn modelId="{218465D8-750F-4694-96D0-B785FD175D3B}" type="presParOf" srcId="{16CCE640-8955-4588-9AAB-65DF0CC1F8E8}" destId="{CBC887AE-E73D-48EC-AC11-03170271F807}" srcOrd="5" destOrd="0" presId="urn:microsoft.com/office/officeart/2005/8/layout/radial1"/>
    <dgm:cxn modelId="{082EAF6D-4C27-4383-87FA-E16CA7D5B2CD}" type="presParOf" srcId="{CBC887AE-E73D-48EC-AC11-03170271F807}" destId="{22663F2B-85DD-48DC-9261-65283F82C3D6}" srcOrd="0" destOrd="0" presId="urn:microsoft.com/office/officeart/2005/8/layout/radial1"/>
    <dgm:cxn modelId="{A53E5045-7245-4305-BC0A-E9B96D341941}" type="presParOf" srcId="{16CCE640-8955-4588-9AAB-65DF0CC1F8E8}" destId="{FA0EFB0F-4BC4-461C-A1B2-11BFD80EE70F}" srcOrd="6" destOrd="0" presId="urn:microsoft.com/office/officeart/2005/8/layout/radial1"/>
    <dgm:cxn modelId="{00D4A91B-A58B-4031-BE4C-A25F1A99A38F}" type="presParOf" srcId="{16CCE640-8955-4588-9AAB-65DF0CC1F8E8}" destId="{D9B7474F-963F-440D-9A7A-6489CE6FC7B4}" srcOrd="7" destOrd="0" presId="urn:microsoft.com/office/officeart/2005/8/layout/radial1"/>
    <dgm:cxn modelId="{51988804-CE63-4A4A-B8BA-7118E8383462}" type="presParOf" srcId="{D9B7474F-963F-440D-9A7A-6489CE6FC7B4}" destId="{50C7EB05-72E3-4026-9EA0-1E117A5FA488}" srcOrd="0" destOrd="0" presId="urn:microsoft.com/office/officeart/2005/8/layout/radial1"/>
    <dgm:cxn modelId="{CEB50885-A1CB-4808-841F-A9D491A6ED9F}" type="presParOf" srcId="{16CCE640-8955-4588-9AAB-65DF0CC1F8E8}" destId="{AEDBD906-7D08-4A30-B441-81F20C9E2BCA}"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3B4023-6F89-4109-B759-ECF8FF41C9A6}">
      <dsp:nvSpPr>
        <dsp:cNvPr id="0" name=""/>
        <dsp:cNvSpPr/>
      </dsp:nvSpPr>
      <dsp:spPr>
        <a:xfrm>
          <a:off x="3849487" y="1863043"/>
          <a:ext cx="1299463" cy="1299463"/>
        </a:xfrm>
        <a:prstGeom prst="ellipse">
          <a:avLst/>
        </a:prstGeom>
        <a:solidFill>
          <a:srgbClr val="36E653"/>
        </a:solidFill>
        <a:ln w="11429" cap="flat" cmpd="sng" algn="ctr">
          <a:solidFill>
            <a:srgbClr val="078F0D"/>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0" i="1" kern="1200">
              <a:solidFill>
                <a:sysClr val="windowText" lastClr="000000"/>
              </a:solidFill>
            </a:rPr>
            <a:t>педагог</a:t>
          </a:r>
        </a:p>
      </dsp:txBody>
      <dsp:txXfrm>
        <a:off x="3849487" y="1863043"/>
        <a:ext cx="1299463" cy="1299463"/>
      </dsp:txXfrm>
    </dsp:sp>
    <dsp:sp modelId="{081BFCF7-ED19-47D3-B2DB-B41B8B9B02ED}">
      <dsp:nvSpPr>
        <dsp:cNvPr id="0" name=""/>
        <dsp:cNvSpPr/>
      </dsp:nvSpPr>
      <dsp:spPr>
        <a:xfrm rot="16200000">
          <a:off x="4418065" y="1768067"/>
          <a:ext cx="162307" cy="27643"/>
        </a:xfrm>
        <a:custGeom>
          <a:avLst/>
          <a:gdLst/>
          <a:ahLst/>
          <a:cxnLst/>
          <a:rect l="0" t="0" r="0" b="0"/>
          <a:pathLst>
            <a:path>
              <a:moveTo>
                <a:pt x="0" y="13821"/>
              </a:moveTo>
              <a:lnTo>
                <a:pt x="162307" y="13821"/>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6200000">
        <a:off x="4495161" y="1777831"/>
        <a:ext cx="8115" cy="8115"/>
      </dsp:txXfrm>
    </dsp:sp>
    <dsp:sp modelId="{9E81769B-9522-48B1-8517-582949B139EE}">
      <dsp:nvSpPr>
        <dsp:cNvPr id="0" name=""/>
        <dsp:cNvSpPr/>
      </dsp:nvSpPr>
      <dsp:spPr>
        <a:xfrm>
          <a:off x="1802812" y="-60153"/>
          <a:ext cx="5392812" cy="1760889"/>
        </a:xfrm>
        <a:prstGeom prst="ellipse">
          <a:avLst/>
        </a:prstGeom>
        <a:solidFill>
          <a:srgbClr val="FFFF66"/>
        </a:solidFill>
        <a:ln w="11429" cap="flat" cmpd="sng" algn="ctr">
          <a:solidFill>
            <a:schemeClr val="bg2">
              <a:lumMod val="50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0" i="1" kern="1200">
              <a:solidFill>
                <a:sysClr val="windowText" lastClr="000000"/>
              </a:solidFill>
            </a:rPr>
            <a:t>воспитанники</a:t>
          </a:r>
        </a:p>
      </dsp:txBody>
      <dsp:txXfrm>
        <a:off x="1802812" y="-60153"/>
        <a:ext cx="5392812" cy="1760889"/>
      </dsp:txXfrm>
    </dsp:sp>
    <dsp:sp modelId="{F51CB68A-1DA1-42E1-B9E1-D0F70277DC46}">
      <dsp:nvSpPr>
        <dsp:cNvPr id="0" name=""/>
        <dsp:cNvSpPr/>
      </dsp:nvSpPr>
      <dsp:spPr>
        <a:xfrm rot="20196">
          <a:off x="5148938" y="2503159"/>
          <a:ext cx="132562" cy="27643"/>
        </a:xfrm>
        <a:custGeom>
          <a:avLst/>
          <a:gdLst/>
          <a:ahLst/>
          <a:cxnLst/>
          <a:rect l="0" t="0" r="0" b="0"/>
          <a:pathLst>
            <a:path>
              <a:moveTo>
                <a:pt x="0" y="13821"/>
              </a:moveTo>
              <a:lnTo>
                <a:pt x="132562" y="13821"/>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20196">
        <a:off x="5211905" y="2513667"/>
        <a:ext cx="6628" cy="6628"/>
      </dsp:txXfrm>
    </dsp:sp>
    <dsp:sp modelId="{3AE3DDCA-6C45-4E37-9ADA-0A12B7BE30F3}">
      <dsp:nvSpPr>
        <dsp:cNvPr id="0" name=""/>
        <dsp:cNvSpPr/>
      </dsp:nvSpPr>
      <dsp:spPr>
        <a:xfrm>
          <a:off x="5281377" y="2060878"/>
          <a:ext cx="2297152" cy="926478"/>
        </a:xfrm>
        <a:prstGeom prst="ellipse">
          <a:avLst/>
        </a:prstGeom>
        <a:solidFill>
          <a:srgbClr val="D7D2B7"/>
        </a:solidFill>
        <a:ln w="11429" cap="flat" cmpd="sng" algn="ctr">
          <a:solidFill>
            <a:schemeClr val="tx1">
              <a:lumMod val="50000"/>
              <a:lumOff val="50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b="0" i="1" kern="1200">
              <a:solidFill>
                <a:sysClr val="windowText" lastClr="000000"/>
              </a:solidFill>
            </a:rPr>
            <a:t>администрация</a:t>
          </a:r>
        </a:p>
      </dsp:txBody>
      <dsp:txXfrm>
        <a:off x="5281377" y="2060878"/>
        <a:ext cx="2297152" cy="926478"/>
      </dsp:txXfrm>
    </dsp:sp>
    <dsp:sp modelId="{CBC887AE-E73D-48EC-AC11-03170271F807}">
      <dsp:nvSpPr>
        <dsp:cNvPr id="0" name=""/>
        <dsp:cNvSpPr/>
      </dsp:nvSpPr>
      <dsp:spPr>
        <a:xfrm rot="5400000">
          <a:off x="4267489" y="3380413"/>
          <a:ext cx="463457" cy="27643"/>
        </a:xfrm>
        <a:custGeom>
          <a:avLst/>
          <a:gdLst/>
          <a:ahLst/>
          <a:cxnLst/>
          <a:rect l="0" t="0" r="0" b="0"/>
          <a:pathLst>
            <a:path>
              <a:moveTo>
                <a:pt x="0" y="13821"/>
              </a:moveTo>
              <a:lnTo>
                <a:pt x="463457" y="13821"/>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5400000">
        <a:off x="4487632" y="3382649"/>
        <a:ext cx="23172" cy="23172"/>
      </dsp:txXfrm>
    </dsp:sp>
    <dsp:sp modelId="{FA0EFB0F-4BC4-461C-A1B2-11BFD80EE70F}">
      <dsp:nvSpPr>
        <dsp:cNvPr id="0" name=""/>
        <dsp:cNvSpPr/>
      </dsp:nvSpPr>
      <dsp:spPr>
        <a:xfrm>
          <a:off x="3100586" y="3625964"/>
          <a:ext cx="2797263" cy="1158588"/>
        </a:xfrm>
        <a:prstGeom prst="ellipse">
          <a:avLst/>
        </a:prstGeom>
        <a:solidFill>
          <a:srgbClr val="00B0F0"/>
        </a:solidFill>
        <a:ln w="11429" cap="flat" cmpd="sng" algn="ctr">
          <a:solidFill>
            <a:schemeClr val="accent1">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i="1" kern="1200">
              <a:solidFill>
                <a:sysClr val="windowText" lastClr="000000"/>
              </a:solidFill>
            </a:rPr>
            <a:t>специалисты</a:t>
          </a:r>
        </a:p>
      </dsp:txBody>
      <dsp:txXfrm>
        <a:off x="3100586" y="3625964"/>
        <a:ext cx="2797263" cy="1158588"/>
      </dsp:txXfrm>
    </dsp:sp>
    <dsp:sp modelId="{D9B7474F-963F-440D-9A7A-6489CE6FC7B4}">
      <dsp:nvSpPr>
        <dsp:cNvPr id="0" name=""/>
        <dsp:cNvSpPr/>
      </dsp:nvSpPr>
      <dsp:spPr>
        <a:xfrm rot="10783962">
          <a:off x="3751269" y="2502213"/>
          <a:ext cx="98224" cy="27643"/>
        </a:xfrm>
        <a:custGeom>
          <a:avLst/>
          <a:gdLst/>
          <a:ahLst/>
          <a:cxnLst/>
          <a:rect l="0" t="0" r="0" b="0"/>
          <a:pathLst>
            <a:path>
              <a:moveTo>
                <a:pt x="0" y="13821"/>
              </a:moveTo>
              <a:lnTo>
                <a:pt x="98224" y="13821"/>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783962">
        <a:off x="3797926" y="2513579"/>
        <a:ext cx="4911" cy="4911"/>
      </dsp:txXfrm>
    </dsp:sp>
    <dsp:sp modelId="{AEDBD906-7D08-4A30-B441-81F20C9E2BCA}">
      <dsp:nvSpPr>
        <dsp:cNvPr id="0" name=""/>
        <dsp:cNvSpPr/>
      </dsp:nvSpPr>
      <dsp:spPr>
        <a:xfrm>
          <a:off x="380086" y="1770796"/>
          <a:ext cx="3371275" cy="1506662"/>
        </a:xfrm>
        <a:prstGeom prst="ellipse">
          <a:avLst/>
        </a:prstGeom>
        <a:solidFill>
          <a:srgbClr val="00B050"/>
        </a:solidFill>
        <a:ln w="11429" cap="flat" cmpd="sng" algn="ctr">
          <a:solidFill>
            <a:srgbClr val="078F0D"/>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i="1" kern="1200">
              <a:solidFill>
                <a:sysClr val="windowText" lastClr="000000"/>
              </a:solidFill>
            </a:rPr>
            <a:t>родители</a:t>
          </a:r>
        </a:p>
      </dsp:txBody>
      <dsp:txXfrm>
        <a:off x="380086" y="1770796"/>
        <a:ext cx="3371275" cy="150666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2/16/2015</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2/16/2015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2/16/2015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2/16/2015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2/16/2015</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2/16/2015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2/16/2015</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2/16/2015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2/16/2015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2/16/2015</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2/16/2015</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F463A-BC7C-46EE-9F1E-7F377CCA4891}" type="datetimeFigureOut">
              <a:rPr lang="en-US" smtClean="0"/>
              <a:pPr/>
              <a:t>2/16/2015</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slow">
    <p:zoom/>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Текст 2"/>
          <p:cNvSpPr>
            <a:spLocks noGrp="1"/>
          </p:cNvSpPr>
          <p:nvPr>
            <p:ph type="body" idx="2"/>
          </p:nvPr>
        </p:nvSpPr>
        <p:spPr>
          <a:xfrm>
            <a:off x="381000" y="5029200"/>
            <a:ext cx="2362200" cy="1096963"/>
          </a:xfrm>
          <a:solidFill>
            <a:schemeClr val="accent1">
              <a:lumMod val="40000"/>
              <a:lumOff val="60000"/>
            </a:schemeClr>
          </a:solidFill>
        </p:spPr>
        <p:txBody>
          <a:bodyPr/>
          <a:lstStyle/>
          <a:p>
            <a:r>
              <a:rPr lang="ru-RU" dirty="0" smtClean="0">
                <a:solidFill>
                  <a:schemeClr val="tx1"/>
                </a:solidFill>
              </a:rPr>
              <a:t>Составитель: педагог-психолог  Малик Н.М.</a:t>
            </a:r>
          </a:p>
          <a:p>
            <a:endParaRPr lang="ru-RU" dirty="0"/>
          </a:p>
        </p:txBody>
      </p:sp>
      <p:sp>
        <p:nvSpPr>
          <p:cNvPr id="4" name="Содержимое 3"/>
          <p:cNvSpPr>
            <a:spLocks noGrp="1"/>
          </p:cNvSpPr>
          <p:nvPr>
            <p:ph sz="quarter" idx="1"/>
          </p:nvPr>
        </p:nvSpPr>
        <p:spPr>
          <a:solidFill>
            <a:schemeClr val="bg2"/>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a:bodyPr>
          <a:lstStyle/>
          <a:p>
            <a:r>
              <a:rPr lang="ru-RU" sz="3200" i="1" dirty="0" smtClean="0"/>
              <a:t>Психолого-педагогические основы взаимодействия с родителями воспитанников ДОУ  в соответствии  с  требованиями ФГОС.</a:t>
            </a:r>
            <a:br>
              <a:rPr lang="ru-RU" sz="3200" i="1" dirty="0" smtClean="0"/>
            </a:br>
            <a:endParaRPr lang="ru-RU" sz="3200" i="1" dirty="0"/>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689848" cy="1371600"/>
          </a:xfrm>
        </p:spPr>
        <p:txBody>
          <a:bodyPr>
            <a:normAutofit fontScale="90000"/>
          </a:bodyPr>
          <a:lstStyle/>
          <a:p>
            <a:r>
              <a:rPr lang="ru-RU" sz="3100" b="1" i="1" dirty="0" smtClean="0"/>
              <a:t>Модель взаимодействия педагога</a:t>
            </a:r>
            <a:r>
              <a:rPr lang="ru-RU" sz="3100" dirty="0" smtClean="0"/>
              <a:t/>
            </a:r>
            <a:br>
              <a:rPr lang="ru-RU" sz="3100" dirty="0" smtClean="0"/>
            </a:br>
            <a:r>
              <a:rPr lang="ru-RU" sz="3100" b="1" i="1" dirty="0" smtClean="0"/>
              <a:t> с участниками образовательного процесса</a:t>
            </a:r>
            <a:r>
              <a:rPr lang="ru-RU" dirty="0" smtClean="0"/>
              <a:t/>
            </a:r>
            <a:br>
              <a:rPr lang="ru-RU" dirty="0" smtClean="0"/>
            </a:br>
            <a:endParaRPr lang="ru-RU" dirty="0"/>
          </a:p>
        </p:txBody>
      </p:sp>
      <p:graphicFrame>
        <p:nvGraphicFramePr>
          <p:cNvPr id="4" name="Содержимое 3"/>
          <p:cNvGraphicFramePr>
            <a:graphicFrameLocks noGrp="1"/>
          </p:cNvGraphicFramePr>
          <p:nvPr>
            <p:ph sz="quarter" idx="1"/>
          </p:nvPr>
        </p:nvGraphicFramePr>
        <p:xfrm>
          <a:off x="301625" y="1600200"/>
          <a:ext cx="8461376" cy="4724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613648" cy="914400"/>
          </a:xfrm>
        </p:spPr>
        <p:txBody>
          <a:bodyPr>
            <a:noAutofit/>
          </a:bodyPr>
          <a:lstStyle/>
          <a:p>
            <a:r>
              <a:rPr lang="ru-RU" sz="2800" dirty="0" smtClean="0"/>
              <a:t>Эффективность взаимодействия с людьми зависит от умения общаться</a:t>
            </a:r>
            <a:endParaRPr lang="ru-RU" sz="2800" dirty="0"/>
          </a:p>
        </p:txBody>
      </p:sp>
      <p:sp>
        <p:nvSpPr>
          <p:cNvPr id="3" name="Содержимое 2"/>
          <p:cNvSpPr>
            <a:spLocks noGrp="1"/>
          </p:cNvSpPr>
          <p:nvPr>
            <p:ph sz="quarter" idx="1"/>
          </p:nvPr>
        </p:nvSpPr>
        <p:spPr>
          <a:xfrm>
            <a:off x="301752" y="1527048"/>
            <a:ext cx="8613648" cy="5026152"/>
          </a:xfrm>
        </p:spPr>
        <p:txBody>
          <a:bodyPr>
            <a:normAutofit lnSpcReduction="10000"/>
          </a:bodyPr>
          <a:lstStyle/>
          <a:p>
            <a:r>
              <a:rPr lang="ru-RU" dirty="0" smtClean="0"/>
              <a:t>«Общение – это взаимодействие двух или более людей, состоящее в обмене между ними информацией познавательного или аффективно- оценочного характера». </a:t>
            </a:r>
          </a:p>
          <a:p>
            <a:pPr>
              <a:buNone/>
            </a:pPr>
            <a:r>
              <a:rPr lang="ru-RU" sz="2000" dirty="0" smtClean="0"/>
              <a:t>     Психологический словарь</a:t>
            </a:r>
          </a:p>
          <a:p>
            <a:r>
              <a:rPr lang="ru-RU" dirty="0" smtClean="0"/>
              <a:t>Общение- это сложный процесс установления и развития контактов между людьми.</a:t>
            </a:r>
          </a:p>
          <a:p>
            <a:r>
              <a:rPr lang="ru-RU" sz="2400" b="1" i="1" dirty="0" smtClean="0">
                <a:latin typeface="Times New Roman" pitchFamily="18" charset="0"/>
                <a:cs typeface="Times New Roman" pitchFamily="18" charset="0"/>
              </a:rPr>
              <a:t>Самая большая на Земле роскошь –</a:t>
            </a:r>
          </a:p>
          <a:p>
            <a:pPr>
              <a:buNone/>
            </a:pPr>
            <a:r>
              <a:rPr lang="ru-RU" sz="2400" b="1" i="1" dirty="0" smtClean="0">
                <a:latin typeface="Times New Roman" pitchFamily="18" charset="0"/>
                <a:cs typeface="Times New Roman" pitchFamily="18" charset="0"/>
              </a:rPr>
              <a:t> это роскошь человеческого общения </a:t>
            </a:r>
          </a:p>
          <a:p>
            <a:pPr>
              <a:buNone/>
            </a:pPr>
            <a:r>
              <a:rPr lang="ru-RU" sz="2400" b="1" i="1" dirty="0" smtClean="0">
                <a:latin typeface="Times New Roman" pitchFamily="18" charset="0"/>
                <a:cs typeface="Times New Roman" pitchFamily="18" charset="0"/>
              </a:rPr>
              <a:t>А. Сент-Экзюпери</a:t>
            </a:r>
            <a:endParaRPr lang="ru-RU" sz="2400" b="1" dirty="0" smtClean="0">
              <a:latin typeface="Times New Roman" pitchFamily="18" charset="0"/>
              <a:cs typeface="Times New Roman" pitchFamily="18" charset="0"/>
            </a:endParaRPr>
          </a:p>
          <a:p>
            <a:pPr>
              <a:buNone/>
            </a:pPr>
            <a:r>
              <a:rPr lang="ru-RU" dirty="0" smtClean="0"/>
              <a:t> </a:t>
            </a:r>
          </a:p>
          <a:p>
            <a:endParaRPr lang="ru-RU" dirty="0"/>
          </a:p>
        </p:txBody>
      </p:sp>
      <p:pic>
        <p:nvPicPr>
          <p:cNvPr id="4" name="Picture 8" descr="http://im3-tub-ru.yandex.net/i?id=abf3ed020d43a2e40b0f15f790bdab73-13-144&amp;n=21"/>
          <p:cNvPicPr>
            <a:picLocks noChangeAspect="1" noChangeArrowheads="1"/>
          </p:cNvPicPr>
          <p:nvPr/>
        </p:nvPicPr>
        <p:blipFill>
          <a:blip r:embed="rId2" cstate="print"/>
          <a:srcRect/>
          <a:stretch>
            <a:fillRect/>
          </a:stretch>
        </p:blipFill>
        <p:spPr bwMode="auto">
          <a:xfrm>
            <a:off x="6065520" y="4495800"/>
            <a:ext cx="2926080" cy="18288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842248" cy="1447800"/>
          </a:xfrm>
        </p:spPr>
        <p:txBody>
          <a:bodyPr>
            <a:normAutofit fontScale="90000"/>
          </a:bodyPr>
          <a:lstStyle/>
          <a:p>
            <a:r>
              <a:rPr lang="ru-RU" b="1" dirty="0" smtClean="0"/>
              <a:t>Общение является важнейшей профессиональной чертой педагога.</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85000" lnSpcReduction="20000"/>
          </a:bodyPr>
          <a:lstStyle/>
          <a:p>
            <a:pPr>
              <a:buNone/>
            </a:pPr>
            <a:r>
              <a:rPr lang="ru-RU" b="1" dirty="0" smtClean="0"/>
              <a:t>Компоненты </a:t>
            </a:r>
            <a:r>
              <a:rPr lang="ru-RU" b="1" i="1" dirty="0" smtClean="0"/>
              <a:t>коммуникативной культуры</a:t>
            </a:r>
            <a:r>
              <a:rPr lang="ru-RU" b="1" dirty="0" smtClean="0"/>
              <a:t> </a:t>
            </a:r>
            <a:r>
              <a:rPr lang="ru-RU" b="1" i="1" dirty="0" smtClean="0"/>
              <a:t>педагога:</a:t>
            </a:r>
            <a:endParaRPr lang="ru-RU" dirty="0" smtClean="0"/>
          </a:p>
          <a:p>
            <a:r>
              <a:rPr lang="ru-RU" dirty="0" smtClean="0"/>
              <a:t>- умение устанавливать эмоциональный контакт, </a:t>
            </a:r>
          </a:p>
          <a:p>
            <a:r>
              <a:rPr lang="ru-RU" dirty="0" smtClean="0"/>
              <a:t>-завоевывать инициативу в общении, </a:t>
            </a:r>
          </a:p>
          <a:p>
            <a:r>
              <a:rPr lang="ru-RU" dirty="0" smtClean="0"/>
              <a:t>- управлять своими эмоциями, </a:t>
            </a:r>
          </a:p>
          <a:p>
            <a:r>
              <a:rPr lang="ru-RU" dirty="0" smtClean="0"/>
              <a:t>- преодолевать волнение, нерешительность,</a:t>
            </a:r>
          </a:p>
          <a:p>
            <a:r>
              <a:rPr lang="ru-RU" dirty="0" smtClean="0"/>
              <a:t>- сдерживаться, </a:t>
            </a:r>
          </a:p>
          <a:p>
            <a:r>
              <a:rPr lang="ru-RU" dirty="0" smtClean="0"/>
              <a:t>- создавать необходимое настроение, </a:t>
            </a:r>
          </a:p>
          <a:p>
            <a:r>
              <a:rPr lang="ru-RU" dirty="0" smtClean="0"/>
              <a:t>-а также наблюдательность и переключаемость внимания, </a:t>
            </a:r>
          </a:p>
          <a:p>
            <a:r>
              <a:rPr lang="ru-RU" dirty="0" smtClean="0"/>
              <a:t>- понимание психологического состояния человека по внешним признакам,</a:t>
            </a:r>
          </a:p>
          <a:p>
            <a:r>
              <a:rPr lang="ru-RU" dirty="0" smtClean="0"/>
              <a:t>-  речевые (вербальные) и неречевые (невербальные) умения коммуникации и др. </a:t>
            </a:r>
          </a:p>
          <a:p>
            <a:endParaRPr lang="ru-RU" dirty="0"/>
          </a:p>
        </p:txBody>
      </p:sp>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152400"/>
            <a:ext cx="8842248" cy="1905000"/>
          </a:xfrm>
        </p:spPr>
        <p:txBody>
          <a:bodyPr>
            <a:normAutofit/>
          </a:bodyPr>
          <a:lstStyle/>
          <a:p>
            <a:r>
              <a:rPr lang="ru-RU" dirty="0" smtClean="0"/>
              <a:t>Все </a:t>
            </a:r>
            <a:r>
              <a:rPr lang="ru-RU" b="1" dirty="0" smtClean="0"/>
              <a:t>коммуникативные умения </a:t>
            </a:r>
            <a:r>
              <a:rPr lang="ru-RU" dirty="0" smtClean="0"/>
              <a:t>можно объединить в четыре группы:</a:t>
            </a:r>
            <a:br>
              <a:rPr lang="ru-RU" dirty="0" smtClean="0"/>
            </a:br>
            <a:endParaRPr lang="ru-RU" dirty="0"/>
          </a:p>
        </p:txBody>
      </p:sp>
      <p:sp>
        <p:nvSpPr>
          <p:cNvPr id="3" name="Содержимое 2"/>
          <p:cNvSpPr>
            <a:spLocks noGrp="1"/>
          </p:cNvSpPr>
          <p:nvPr>
            <p:ph sz="quarter" idx="1"/>
          </p:nvPr>
        </p:nvSpPr>
        <p:spPr/>
        <p:txBody>
          <a:bodyPr>
            <a:normAutofit/>
          </a:bodyPr>
          <a:lstStyle/>
          <a:p>
            <a:r>
              <a:rPr lang="ru-RU" dirty="0" smtClean="0"/>
              <a:t>- умения быстро и правильно ориентироваться в условиях внешней ситуации общения;</a:t>
            </a:r>
          </a:p>
          <a:p>
            <a:r>
              <a:rPr lang="ru-RU" dirty="0" smtClean="0"/>
              <a:t>- умения правильно планировать свою речь, т.е. содержание акта общения;</a:t>
            </a:r>
          </a:p>
          <a:p>
            <a:r>
              <a:rPr lang="ru-RU" dirty="0" smtClean="0"/>
              <a:t>- умения находить адекватные средства для передачи этого содержания (верный тон, нужные слова и т.д.);</a:t>
            </a:r>
          </a:p>
          <a:p>
            <a:r>
              <a:rPr lang="ru-RU" dirty="0" smtClean="0"/>
              <a:t>-умения обеспечивать обратную связь.</a:t>
            </a:r>
          </a:p>
          <a:p>
            <a:endParaRPr lang="ru-RU" dirty="0" smtClean="0"/>
          </a:p>
          <a:p>
            <a:endParaRPr lang="ru-RU" dirty="0"/>
          </a:p>
        </p:txBody>
      </p:sp>
    </p:spTree>
  </p:cSld>
  <p:clrMapOvr>
    <a:masterClrMapping/>
  </p:clrMapOvr>
  <p:transition spd="slow">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52400" y="2667000"/>
            <a:ext cx="8839200" cy="3810000"/>
          </a:xfrm>
        </p:spPr>
        <p:txBody>
          <a:bodyPr>
            <a:noAutofit/>
          </a:bodyPr>
          <a:lstStyle/>
          <a:p>
            <a:pPr algn="l"/>
            <a:r>
              <a:rPr lang="ru-RU" sz="1400" i="1" dirty="0" smtClean="0">
                <a:solidFill>
                  <a:schemeClr val="tx1"/>
                </a:solidFill>
              </a:rPr>
              <a:t>формы барьеров (Н.И. </a:t>
            </a:r>
            <a:r>
              <a:rPr lang="ru-RU" sz="1400" i="1" dirty="0" err="1" smtClean="0">
                <a:solidFill>
                  <a:schemeClr val="tx1"/>
                </a:solidFill>
              </a:rPr>
              <a:t>Шевандрин</a:t>
            </a:r>
            <a:r>
              <a:rPr lang="ru-RU" sz="1400" i="1" dirty="0" smtClean="0">
                <a:solidFill>
                  <a:schemeClr val="tx1"/>
                </a:solidFill>
              </a:rPr>
              <a:t>):</a:t>
            </a:r>
            <a:r>
              <a:rPr lang="ru-RU" sz="1400" dirty="0" smtClean="0">
                <a:solidFill>
                  <a:schemeClr val="tx1"/>
                </a:solidFill>
              </a:rPr>
              <a:t/>
            </a:r>
            <a:br>
              <a:rPr lang="ru-RU" sz="1400" dirty="0" smtClean="0">
                <a:solidFill>
                  <a:schemeClr val="tx1"/>
                </a:solidFill>
              </a:rPr>
            </a:br>
            <a:r>
              <a:rPr lang="ru-RU" sz="1400" dirty="0" smtClean="0">
                <a:solidFill>
                  <a:schemeClr val="tx1"/>
                </a:solidFill>
              </a:rPr>
              <a:t/>
            </a:r>
            <a:br>
              <a:rPr lang="ru-RU" sz="1400" dirty="0" smtClean="0">
                <a:solidFill>
                  <a:schemeClr val="tx1"/>
                </a:solidFill>
              </a:rPr>
            </a:br>
            <a:r>
              <a:rPr lang="ru-RU" sz="1400" dirty="0" smtClean="0">
                <a:solidFill>
                  <a:schemeClr val="tx1"/>
                </a:solidFill>
              </a:rPr>
              <a:t>1</a:t>
            </a:r>
            <a:r>
              <a:rPr lang="ru-RU" sz="1400" i="1" dirty="0" smtClean="0">
                <a:solidFill>
                  <a:schemeClr val="tx1"/>
                </a:solidFill>
              </a:rPr>
              <a:t>) барьеры понимания:</a:t>
            </a:r>
            <a:br>
              <a:rPr lang="ru-RU" sz="1400" i="1" dirty="0" smtClean="0">
                <a:solidFill>
                  <a:schemeClr val="tx1"/>
                </a:solidFill>
              </a:rPr>
            </a:br>
            <a:r>
              <a:rPr lang="ru-RU" sz="1400" dirty="0" smtClean="0">
                <a:solidFill>
                  <a:schemeClr val="tx1"/>
                </a:solidFill>
              </a:rPr>
              <a:t/>
            </a:r>
            <a:br>
              <a:rPr lang="ru-RU" sz="1400" dirty="0" smtClean="0">
                <a:solidFill>
                  <a:schemeClr val="tx1"/>
                </a:solidFill>
              </a:rPr>
            </a:br>
            <a:r>
              <a:rPr lang="ru-RU" sz="1400" dirty="0" smtClean="0">
                <a:solidFill>
                  <a:schemeClr val="tx1"/>
                </a:solidFill>
              </a:rPr>
              <a:t>- </a:t>
            </a:r>
            <a:r>
              <a:rPr lang="ru-RU" sz="1400" b="0" dirty="0" smtClean="0">
                <a:solidFill>
                  <a:schemeClr val="tx1"/>
                </a:solidFill>
              </a:rPr>
              <a:t>фонетический барьер (невыразительная быстрая или медленная речь, речь-скороговорка, речь с большим количеством звуков-паразитов);</a:t>
            </a:r>
            <a:br>
              <a:rPr lang="ru-RU" sz="1400" b="0" dirty="0" smtClean="0">
                <a:solidFill>
                  <a:schemeClr val="tx1"/>
                </a:solidFill>
              </a:rPr>
            </a:br>
            <a:r>
              <a:rPr lang="ru-RU" sz="1400" b="0" dirty="0" smtClean="0">
                <a:solidFill>
                  <a:schemeClr val="tx1"/>
                </a:solidFill>
              </a:rPr>
              <a:t/>
            </a:r>
            <a:br>
              <a:rPr lang="ru-RU" sz="1400" b="0" dirty="0" smtClean="0">
                <a:solidFill>
                  <a:schemeClr val="tx1"/>
                </a:solidFill>
              </a:rPr>
            </a:br>
            <a:r>
              <a:rPr lang="ru-RU" sz="1400" b="0" dirty="0" smtClean="0">
                <a:solidFill>
                  <a:schemeClr val="tx1"/>
                </a:solidFill>
              </a:rPr>
              <a:t>- стилистический барьер (несоответствие стиля речи коммуникатора и ситуации общения или стиля общения и актуального психологического состояния партнера по общению);</a:t>
            </a:r>
            <a:br>
              <a:rPr lang="ru-RU" sz="1400" b="0" dirty="0" smtClean="0">
                <a:solidFill>
                  <a:schemeClr val="tx1"/>
                </a:solidFill>
              </a:rPr>
            </a:br>
            <a:r>
              <a:rPr lang="ru-RU" sz="1400" b="0" dirty="0" smtClean="0">
                <a:solidFill>
                  <a:schemeClr val="tx1"/>
                </a:solidFill>
              </a:rPr>
              <a:t/>
            </a:r>
            <a:br>
              <a:rPr lang="ru-RU" sz="1400" b="0" dirty="0" smtClean="0">
                <a:solidFill>
                  <a:schemeClr val="tx1"/>
                </a:solidFill>
              </a:rPr>
            </a:br>
            <a:r>
              <a:rPr lang="ru-RU" sz="1400" b="0" dirty="0" smtClean="0">
                <a:solidFill>
                  <a:schemeClr val="tx1"/>
                </a:solidFill>
              </a:rPr>
              <a:t>- семантический барьер (различие в системах значений слов);</a:t>
            </a:r>
            <a:br>
              <a:rPr lang="ru-RU" sz="1400" b="0" dirty="0" smtClean="0">
                <a:solidFill>
                  <a:schemeClr val="tx1"/>
                </a:solidFill>
              </a:rPr>
            </a:br>
            <a:r>
              <a:rPr lang="ru-RU" sz="1400" b="0" dirty="0" smtClean="0">
                <a:solidFill>
                  <a:schemeClr val="tx1"/>
                </a:solidFill>
              </a:rPr>
              <a:t/>
            </a:r>
            <a:br>
              <a:rPr lang="ru-RU" sz="1400" b="0" dirty="0" smtClean="0">
                <a:solidFill>
                  <a:schemeClr val="tx1"/>
                </a:solidFill>
              </a:rPr>
            </a:br>
            <a:r>
              <a:rPr lang="ru-RU" sz="1400" b="0" dirty="0" smtClean="0">
                <a:solidFill>
                  <a:schemeClr val="tx1"/>
                </a:solidFill>
              </a:rPr>
              <a:t>- логический барьер (сложна и непонятна или неправильная логика рассуждений, доказательств);</a:t>
            </a:r>
            <a:r>
              <a:rPr lang="ru-RU" sz="1400" dirty="0" smtClean="0">
                <a:solidFill>
                  <a:schemeClr val="tx1"/>
                </a:solidFill>
              </a:rPr>
              <a:t/>
            </a:r>
            <a:br>
              <a:rPr lang="ru-RU" sz="1400" dirty="0" smtClean="0">
                <a:solidFill>
                  <a:schemeClr val="tx1"/>
                </a:solidFill>
              </a:rPr>
            </a:br>
            <a:r>
              <a:rPr lang="ru-RU" sz="1400" dirty="0" smtClean="0">
                <a:solidFill>
                  <a:schemeClr val="tx1"/>
                </a:solidFill>
              </a:rPr>
              <a:t/>
            </a:r>
            <a:br>
              <a:rPr lang="ru-RU" sz="1400" dirty="0" smtClean="0">
                <a:solidFill>
                  <a:schemeClr val="tx1"/>
                </a:solidFill>
              </a:rPr>
            </a:br>
            <a:endParaRPr lang="ru-RU" sz="1400" dirty="0">
              <a:solidFill>
                <a:schemeClr val="tx1"/>
              </a:solidFill>
            </a:endParaRPr>
          </a:p>
        </p:txBody>
      </p:sp>
      <p:sp>
        <p:nvSpPr>
          <p:cNvPr id="3" name="Заголовок 2"/>
          <p:cNvSpPr>
            <a:spLocks noGrp="1"/>
          </p:cNvSpPr>
          <p:nvPr>
            <p:ph type="ctrTitle"/>
          </p:nvPr>
        </p:nvSpPr>
        <p:spPr>
          <a:xfrm>
            <a:off x="0" y="-381000"/>
            <a:ext cx="8763000" cy="2819400"/>
          </a:xfrm>
        </p:spPr>
        <p:txBody>
          <a:bodyPr>
            <a:normAutofit fontScale="90000"/>
          </a:bodyPr>
          <a:lstStyle/>
          <a:p>
            <a:pPr algn="l"/>
            <a:r>
              <a:rPr lang="ru-RU" sz="2400" dirty="0" smtClean="0">
                <a:solidFill>
                  <a:schemeClr val="tx1"/>
                </a:solidFill>
              </a:rPr>
              <a:t/>
            </a:r>
            <a:br>
              <a:rPr lang="ru-RU" sz="2400" dirty="0" smtClean="0">
                <a:solidFill>
                  <a:schemeClr val="tx1"/>
                </a:solidFill>
              </a:rPr>
            </a:br>
            <a:r>
              <a:rPr lang="ru-RU" sz="2400" dirty="0" smtClean="0">
                <a:solidFill>
                  <a:schemeClr val="tx1"/>
                </a:solidFill>
              </a:rPr>
              <a:t>  Факторы, которые служат причиной </a:t>
            </a:r>
            <a:br>
              <a:rPr lang="ru-RU" sz="2400" dirty="0" smtClean="0">
                <a:solidFill>
                  <a:schemeClr val="tx1"/>
                </a:solidFill>
              </a:rPr>
            </a:br>
            <a:r>
              <a:rPr lang="ru-RU" sz="2400" dirty="0" smtClean="0">
                <a:solidFill>
                  <a:schemeClr val="tx1"/>
                </a:solidFill>
              </a:rPr>
              <a:t>  непонимания собеседников, и, как </a:t>
            </a:r>
            <a:br>
              <a:rPr lang="ru-RU" sz="2400" dirty="0" smtClean="0">
                <a:solidFill>
                  <a:schemeClr val="tx1"/>
                </a:solidFill>
              </a:rPr>
            </a:br>
            <a:r>
              <a:rPr lang="ru-RU" sz="2400" dirty="0" smtClean="0">
                <a:solidFill>
                  <a:schemeClr val="tx1"/>
                </a:solidFill>
              </a:rPr>
              <a:t>  следствие, могут создавать предпосылки</a:t>
            </a:r>
            <a:br>
              <a:rPr lang="ru-RU" sz="2400" dirty="0" smtClean="0">
                <a:solidFill>
                  <a:schemeClr val="tx1"/>
                </a:solidFill>
              </a:rPr>
            </a:br>
            <a:r>
              <a:rPr lang="ru-RU" sz="2400" dirty="0" smtClean="0">
                <a:solidFill>
                  <a:schemeClr val="tx1"/>
                </a:solidFill>
              </a:rPr>
              <a:t>  их конфликтного поведения, называют</a:t>
            </a:r>
            <a:br>
              <a:rPr lang="ru-RU" sz="2400" dirty="0" smtClean="0">
                <a:solidFill>
                  <a:schemeClr val="tx1"/>
                </a:solidFill>
              </a:rPr>
            </a:br>
            <a:r>
              <a:rPr lang="ru-RU" sz="2400" dirty="0" smtClean="0">
                <a:solidFill>
                  <a:schemeClr val="tx1"/>
                </a:solidFill>
              </a:rPr>
              <a:t>               </a:t>
            </a:r>
            <a:r>
              <a:rPr lang="ru-RU" sz="2400" b="1" dirty="0" smtClean="0">
                <a:solidFill>
                  <a:schemeClr val="tx1"/>
                </a:solidFill>
              </a:rPr>
              <a:t>барьерами общения.</a:t>
            </a:r>
            <a:r>
              <a:rPr lang="ru-RU" sz="3600" dirty="0" smtClean="0"/>
              <a:t/>
            </a:r>
            <a:br>
              <a:rPr lang="ru-RU" sz="3600" dirty="0" smtClean="0"/>
            </a:br>
            <a:endParaRPr lang="ru-RU" sz="3600" dirty="0"/>
          </a:p>
        </p:txBody>
      </p:sp>
      <p:pic>
        <p:nvPicPr>
          <p:cNvPr id="4" name="Picture 4" descr="http://im3-tub-ru.yandex.net/i?id=8a9de382f5795a684629c8abf28707b9-117-144&amp;n=21"/>
          <p:cNvPicPr>
            <a:picLocks noChangeAspect="1" noChangeArrowheads="1"/>
          </p:cNvPicPr>
          <p:nvPr/>
        </p:nvPicPr>
        <p:blipFill>
          <a:blip r:embed="rId2" cstate="print"/>
          <a:srcRect/>
          <a:stretch>
            <a:fillRect/>
          </a:stretch>
        </p:blipFill>
        <p:spPr bwMode="auto">
          <a:xfrm>
            <a:off x="6172201" y="152400"/>
            <a:ext cx="2819399" cy="22860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Барьеры общения</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ru-RU" b="1" dirty="0" smtClean="0"/>
              <a:t>2)</a:t>
            </a:r>
            <a:r>
              <a:rPr lang="ru-RU" dirty="0" smtClean="0"/>
              <a:t> </a:t>
            </a:r>
            <a:r>
              <a:rPr lang="ru-RU" b="1" i="1" dirty="0" smtClean="0"/>
              <a:t>барьеры социально-культурного различия</a:t>
            </a:r>
          </a:p>
          <a:p>
            <a:pPr>
              <a:buNone/>
            </a:pPr>
            <a:r>
              <a:rPr lang="ru-RU" dirty="0" smtClean="0"/>
              <a:t> (социальные, политические, религиозные и профессиональные различия, приводящие к разной интерпретации понятий, употребляемых в процессе общения);</a:t>
            </a:r>
          </a:p>
          <a:p>
            <a:pPr>
              <a:buNone/>
            </a:pPr>
            <a:r>
              <a:rPr lang="ru-RU" b="1" i="1" dirty="0" smtClean="0"/>
              <a:t>3) барьеры отношения</a:t>
            </a:r>
          </a:p>
          <a:p>
            <a:pPr>
              <a:buNone/>
            </a:pPr>
            <a:r>
              <a:rPr lang="ru-RU" dirty="0" smtClean="0"/>
              <a:t> (неприязнь, недоверие к коммуникатору, которое распространяется и на передаваемую им информацию).</a:t>
            </a:r>
            <a:br>
              <a:rPr lang="ru-RU" dirty="0" smtClean="0"/>
            </a:br>
            <a:r>
              <a:rPr lang="ru-RU" dirty="0" smtClean="0"/>
              <a:t/>
            </a:r>
            <a:br>
              <a:rPr lang="ru-RU" dirty="0" smtClean="0"/>
            </a:br>
            <a:r>
              <a:rPr lang="ru-RU" dirty="0" smtClean="0"/>
              <a:t>Любая поступающая к человеку информация несет в себе тот или иной элемент воздействия на его поведение, мнения и желания, с целью их частичного или полного изменения. Реализация этой задачи зависит от соответствия внешней информации внутренним факторам.</a:t>
            </a:r>
          </a:p>
          <a:p>
            <a:endParaRPr lang="ru-RU" dirty="0"/>
          </a:p>
        </p:txBody>
      </p:sp>
    </p:spTree>
  </p:cSld>
  <p:clrMapOvr>
    <a:masterClrMapping/>
  </p:clrMapOvr>
  <p:transition spd="slow">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барьер стилей общения</a:t>
            </a:r>
            <a:endParaRPr lang="ru-RU" b="1" i="1" dirty="0"/>
          </a:p>
        </p:txBody>
      </p:sp>
      <p:sp>
        <p:nvSpPr>
          <p:cNvPr id="3" name="Содержимое 2"/>
          <p:cNvSpPr>
            <a:spLocks noGrp="1"/>
          </p:cNvSpPr>
          <p:nvPr>
            <p:ph sz="quarter" idx="1"/>
          </p:nvPr>
        </p:nvSpPr>
        <p:spPr/>
        <p:txBody>
          <a:bodyPr/>
          <a:lstStyle/>
          <a:p>
            <a:r>
              <a:rPr lang="ru-RU" dirty="0" smtClean="0"/>
              <a:t>У каждого человека </a:t>
            </a:r>
            <a:r>
              <a:rPr lang="ru-RU" b="1" dirty="0" smtClean="0"/>
              <a:t>свой стиль общения</a:t>
            </a:r>
            <a:r>
              <a:rPr lang="ru-RU" dirty="0" smtClean="0"/>
              <a:t>.</a:t>
            </a:r>
          </a:p>
          <a:p>
            <a:pPr>
              <a:buNone/>
            </a:pPr>
            <a:r>
              <a:rPr lang="ru-RU" dirty="0" smtClean="0"/>
              <a:t> Он зависит от:</a:t>
            </a:r>
          </a:p>
          <a:p>
            <a:pPr>
              <a:buFontTx/>
              <a:buChar char="-"/>
            </a:pPr>
            <a:r>
              <a:rPr lang="ru-RU" dirty="0" smtClean="0"/>
              <a:t>темперамента, характера,</a:t>
            </a:r>
          </a:p>
          <a:p>
            <a:pPr>
              <a:buFontTx/>
              <a:buChar char="-"/>
            </a:pPr>
            <a:r>
              <a:rPr lang="ru-RU" dirty="0" smtClean="0"/>
              <a:t> мировоззрения,</a:t>
            </a:r>
          </a:p>
          <a:p>
            <a:pPr>
              <a:buFontTx/>
              <a:buChar char="-"/>
            </a:pPr>
            <a:r>
              <a:rPr lang="ru-RU" dirty="0" smtClean="0"/>
              <a:t> формируется под влиянием воспитания, окружения, профессии. </a:t>
            </a:r>
          </a:p>
          <a:p>
            <a:pPr>
              <a:buNone/>
            </a:pPr>
            <a:endParaRPr lang="ru-RU" dirty="0"/>
          </a:p>
        </p:txBody>
      </p:sp>
    </p:spTree>
  </p:cSld>
  <p:clrMapOvr>
    <a:masterClrMapping/>
  </p:clrMapOvr>
  <p:transition spd="slow">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t>Содержание стиля общения составляют:</a:t>
            </a:r>
            <a:endParaRPr lang="ru-RU" b="1" i="1" dirty="0"/>
          </a:p>
        </p:txBody>
      </p:sp>
      <p:sp>
        <p:nvSpPr>
          <p:cNvPr id="3" name="Содержимое 2"/>
          <p:cNvSpPr>
            <a:spLocks noGrp="1"/>
          </p:cNvSpPr>
          <p:nvPr>
            <p:ph sz="quarter" idx="1"/>
          </p:nvPr>
        </p:nvSpPr>
        <p:spPr/>
        <p:txBody>
          <a:bodyPr>
            <a:normAutofit fontScale="85000" lnSpcReduction="10000"/>
          </a:bodyPr>
          <a:lstStyle/>
          <a:p>
            <a:r>
              <a:rPr lang="ru-RU" dirty="0" smtClean="0"/>
              <a:t>        </a:t>
            </a:r>
            <a:r>
              <a:rPr lang="ru-RU" b="1" dirty="0" smtClean="0"/>
              <a:t>преобладающий мотив общения </a:t>
            </a:r>
            <a:r>
              <a:rPr lang="ru-RU" dirty="0" smtClean="0"/>
              <a:t>(взаимодействие, самоутверждение, эмоциональная поддержка собеседника и т.п.);</a:t>
            </a:r>
          </a:p>
          <a:p>
            <a:r>
              <a:rPr lang="ru-RU" dirty="0" smtClean="0"/>
              <a:t>       </a:t>
            </a:r>
            <a:r>
              <a:rPr lang="ru-RU" b="1" dirty="0" smtClean="0"/>
              <a:t>отношение к другим людям </a:t>
            </a:r>
            <a:r>
              <a:rPr lang="ru-RU" dirty="0" smtClean="0"/>
              <a:t>(мягкость, доброжелательность, терпимость, жестокость, рационализм, эгоцентризм, предубежденность и т.п.);</a:t>
            </a:r>
          </a:p>
          <a:p>
            <a:r>
              <a:rPr lang="ru-RU" dirty="0" smtClean="0"/>
              <a:t>       </a:t>
            </a:r>
            <a:r>
              <a:rPr lang="ru-RU" b="1" dirty="0" smtClean="0"/>
              <a:t> отношение к себе </a:t>
            </a:r>
            <a:r>
              <a:rPr lang="ru-RU" dirty="0" smtClean="0"/>
              <a:t>(самолюбование, признание своих недостатков, отстаивание «чести мундира», навязывание своего мнения и т.п.);</a:t>
            </a:r>
          </a:p>
          <a:p>
            <a:r>
              <a:rPr lang="ru-RU" dirty="0" smtClean="0"/>
              <a:t>        </a:t>
            </a:r>
            <a:r>
              <a:rPr lang="ru-RU" b="1" dirty="0" smtClean="0"/>
              <a:t>характер воздействия на людей </a:t>
            </a:r>
            <a:r>
              <a:rPr lang="ru-RU" dirty="0" smtClean="0"/>
              <a:t>(давление, принуждение, манипуляция, сотрудничество, личный пример, невмешательство и т.п.).</a:t>
            </a:r>
          </a:p>
          <a:p>
            <a:endParaRPr lang="ru-RU" dirty="0"/>
          </a:p>
        </p:txBody>
      </p:sp>
    </p:spTree>
  </p:cSld>
  <p:clrMapOvr>
    <a:masterClrMapping/>
  </p:clrMapOvr>
  <p:transition spd="slow">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689848" cy="990600"/>
          </a:xfrm>
        </p:spPr>
        <p:txBody>
          <a:bodyPr>
            <a:normAutofit fontScale="90000"/>
          </a:bodyPr>
          <a:lstStyle/>
          <a:p>
            <a:r>
              <a:rPr lang="ru-RU" b="1" dirty="0" smtClean="0"/>
              <a:t>Типичные ошибки в общении: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85000" lnSpcReduction="10000"/>
          </a:bodyPr>
          <a:lstStyle/>
          <a:p>
            <a:r>
              <a:rPr lang="ru-RU" dirty="0" smtClean="0"/>
              <a:t>        </a:t>
            </a:r>
            <a:r>
              <a:rPr lang="ru-RU" b="1" i="1" dirty="0" smtClean="0"/>
              <a:t>неправильные ожидания в отношении партнера</a:t>
            </a:r>
            <a:r>
              <a:rPr lang="ru-RU" i="1" dirty="0" smtClean="0"/>
              <a:t> </a:t>
            </a:r>
          </a:p>
          <a:p>
            <a:pPr>
              <a:buNone/>
            </a:pPr>
            <a:r>
              <a:rPr lang="ru-RU" i="1" dirty="0" smtClean="0"/>
              <a:t>    </a:t>
            </a:r>
            <a:r>
              <a:rPr lang="ru-RU" dirty="0" smtClean="0"/>
              <a:t>(неправильные ожидания возникают в результате следующей ошибки: если мы знаем человека недостаточно, лишь какую-то его положительную или отрицательную черту, то нередко достраиваем его образ как положительный или отрицательный, а потом связываем свои ожидания с нами же созданным образом)</a:t>
            </a:r>
            <a:r>
              <a:rPr lang="ru-RU" i="1" dirty="0" smtClean="0"/>
              <a:t>;</a:t>
            </a:r>
            <a:endParaRPr lang="ru-RU" dirty="0" smtClean="0"/>
          </a:p>
          <a:p>
            <a:r>
              <a:rPr lang="ru-RU" dirty="0" smtClean="0"/>
              <a:t>        </a:t>
            </a:r>
            <a:r>
              <a:rPr lang="ru-RU" b="1" i="1" dirty="0" smtClean="0"/>
              <a:t>нам кажется, что партнер должен догадываться о том, что мы чувствуем</a:t>
            </a:r>
          </a:p>
          <a:p>
            <a:pPr>
              <a:buNone/>
            </a:pPr>
            <a:r>
              <a:rPr lang="ru-RU" b="1" i="1" dirty="0" smtClean="0"/>
              <a:t>   </a:t>
            </a:r>
            <a:r>
              <a:rPr lang="ru-RU" i="1" dirty="0" smtClean="0"/>
              <a:t> </a:t>
            </a:r>
            <a:r>
              <a:rPr lang="ru-RU" dirty="0" smtClean="0"/>
              <a:t>(лучше сразу четко сформулировать свои ожидания, объяснить причины и т.д.)</a:t>
            </a:r>
            <a:r>
              <a:rPr lang="ru-RU" i="1" dirty="0" smtClean="0"/>
              <a:t>;</a:t>
            </a:r>
            <a:endParaRPr lang="ru-RU" dirty="0" smtClean="0"/>
          </a:p>
          <a:p>
            <a:pPr>
              <a:buNone/>
            </a:pPr>
            <a:r>
              <a:rPr lang="ru-RU" dirty="0" smtClean="0"/>
              <a:t>  </a:t>
            </a:r>
            <a:endParaRPr lang="ru-RU" dirty="0"/>
          </a:p>
        </p:txBody>
      </p:sp>
    </p:spTree>
  </p:cSld>
  <p:clrMapOvr>
    <a:masterClrMapping/>
  </p:clrMapOvr>
  <p:transition spd="slow">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842248" cy="1066800"/>
          </a:xfrm>
        </p:spPr>
        <p:txBody>
          <a:bodyPr>
            <a:normAutofit fontScale="90000"/>
          </a:bodyPr>
          <a:lstStyle/>
          <a:p>
            <a:r>
              <a:rPr lang="ru-RU" b="1" dirty="0" smtClean="0"/>
              <a:t>Типичные ошибки в общении: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  </a:t>
            </a:r>
            <a:r>
              <a:rPr lang="ru-RU" b="1" dirty="0" smtClean="0"/>
              <a:t> </a:t>
            </a:r>
            <a:r>
              <a:rPr lang="ru-RU" b="1" i="1" dirty="0" smtClean="0"/>
              <a:t>не улавливаем подтекст разговора</a:t>
            </a:r>
            <a:r>
              <a:rPr lang="ru-RU" i="1" dirty="0" smtClean="0"/>
              <a:t> </a:t>
            </a:r>
            <a:r>
              <a:rPr lang="ru-RU" dirty="0" smtClean="0"/>
              <a:t>(часто мы не предполагаем, что партнер тоже может прямо не высказывать свои  желания и истинное настроение)</a:t>
            </a:r>
            <a:r>
              <a:rPr lang="ru-RU" i="1" dirty="0" smtClean="0"/>
              <a:t>;</a:t>
            </a:r>
            <a:endParaRPr lang="ru-RU" dirty="0" smtClean="0"/>
          </a:p>
          <a:p>
            <a:r>
              <a:rPr lang="ru-RU" dirty="0" smtClean="0"/>
              <a:t>       </a:t>
            </a:r>
            <a:r>
              <a:rPr lang="ru-RU" b="1" dirty="0" smtClean="0"/>
              <a:t> </a:t>
            </a:r>
            <a:r>
              <a:rPr lang="ru-RU" b="1" i="1" dirty="0" smtClean="0"/>
              <a:t>если поведение человека нам неприятно, нам кажется, что он плохо к нам относится или даже делает это нам назло </a:t>
            </a:r>
            <a:r>
              <a:rPr lang="ru-RU" dirty="0" smtClean="0"/>
              <a:t>(причина же может быть совсем в другом; людей обычно огорчают и раздражают несправедливые обвинения в плохом отношении, получается, что мы сами и провоцируем конфликт)</a:t>
            </a:r>
            <a:r>
              <a:rPr lang="ru-RU" i="1" dirty="0" smtClean="0"/>
              <a:t>;</a:t>
            </a:r>
            <a:endParaRPr lang="ru-RU" dirty="0" smtClean="0"/>
          </a:p>
          <a:p>
            <a:r>
              <a:rPr lang="ru-RU" dirty="0" smtClean="0"/>
              <a:t>        </a:t>
            </a:r>
            <a:r>
              <a:rPr lang="ru-RU" b="1" i="1" dirty="0" smtClean="0"/>
              <a:t>мы стараемся оправдать ожидания собеседника</a:t>
            </a:r>
          </a:p>
          <a:p>
            <a:pPr>
              <a:buNone/>
            </a:pPr>
            <a:r>
              <a:rPr lang="ru-RU" b="1" i="1" dirty="0" smtClean="0"/>
              <a:t>     </a:t>
            </a:r>
            <a:r>
              <a:rPr lang="ru-RU" dirty="0" smtClean="0"/>
              <a:t>(в общении с хорошим человеком это приводит к неестественности отношений, которая нередко обнаруживается в самый неподходящий момент; если же мы идем на поводу у манипулятора, последствия еще хуже)</a:t>
            </a:r>
            <a:r>
              <a:rPr lang="ru-RU" i="1" dirty="0" smtClean="0"/>
              <a:t>.</a:t>
            </a:r>
            <a:endParaRPr lang="ru-RU" dirty="0" smtClean="0"/>
          </a:p>
          <a:p>
            <a:endParaRPr lang="ru-RU" dirty="0" smtClean="0"/>
          </a:p>
          <a:p>
            <a:endParaRPr lang="ru-RU" dirty="0"/>
          </a:p>
        </p:txBody>
      </p:sp>
    </p:spTree>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04800" y="2590800"/>
            <a:ext cx="8686800" cy="3581400"/>
          </a:xfrm>
          <a:noFill/>
          <a:ln>
            <a:noFill/>
          </a:ln>
          <a:effectLst/>
          <a:scene3d>
            <a:camera prst="orthographicFront">
              <a:rot lat="0" lon="0" rev="0"/>
            </a:camera>
            <a:lightRig rig="chilly" dir="t">
              <a:rot lat="0" lon="0" rev="18480000"/>
            </a:lightRig>
          </a:scene3d>
          <a:sp3d prstMaterial="clear">
            <a:bevelT h="63500"/>
          </a:sp3d>
        </p:spPr>
        <p:txBody>
          <a:bodyPr>
            <a:normAutofit/>
          </a:bodyPr>
          <a:lstStyle/>
          <a:p>
            <a:r>
              <a:rPr lang="ru-RU" dirty="0" smtClean="0"/>
              <a:t>основанных на принципах:</a:t>
            </a:r>
          </a:p>
          <a:p>
            <a:pPr algn="l"/>
            <a:r>
              <a:rPr lang="ru-RU" b="0" dirty="0" smtClean="0">
                <a:solidFill>
                  <a:schemeClr val="tx1"/>
                </a:solidFill>
              </a:rPr>
              <a:t>п.5 –</a:t>
            </a:r>
            <a:r>
              <a:rPr lang="ru-RU" dirty="0" smtClean="0">
                <a:solidFill>
                  <a:schemeClr val="tx1"/>
                </a:solidFill>
              </a:rPr>
              <a:t>Объединение обучения и воспитания в целостный </a:t>
            </a:r>
            <a:r>
              <a:rPr lang="ru-RU" b="0" dirty="0" smtClean="0">
                <a:solidFill>
                  <a:schemeClr val="tx1"/>
                </a:solidFill>
              </a:rPr>
              <a:t>образовательный процесс на основе духовно-нравственных и </a:t>
            </a:r>
            <a:r>
              <a:rPr lang="ru-RU" b="0" dirty="0" err="1" smtClean="0">
                <a:solidFill>
                  <a:schemeClr val="tx1"/>
                </a:solidFill>
              </a:rPr>
              <a:t>социокультурных</a:t>
            </a:r>
            <a:r>
              <a:rPr lang="ru-RU" b="0" dirty="0" smtClean="0">
                <a:solidFill>
                  <a:schemeClr val="tx1"/>
                </a:solidFill>
              </a:rPr>
              <a:t> ценностей и принятых в обществе правил и норм поведения в интересах человека, семьи и общества.</a:t>
            </a:r>
          </a:p>
          <a:p>
            <a:pPr algn="l"/>
            <a:r>
              <a:rPr lang="ru-RU" b="0" dirty="0" smtClean="0">
                <a:solidFill>
                  <a:schemeClr val="tx1"/>
                </a:solidFill>
              </a:rPr>
              <a:t>п.9- Обеспечение психолого-педагогической поддержки семьи и </a:t>
            </a:r>
            <a:r>
              <a:rPr lang="ru-RU" dirty="0" smtClean="0">
                <a:solidFill>
                  <a:schemeClr val="tx1"/>
                </a:solidFill>
              </a:rPr>
              <a:t>повышение компетентности родителей </a:t>
            </a:r>
            <a:r>
              <a:rPr lang="ru-RU" b="0" dirty="0" smtClean="0">
                <a:solidFill>
                  <a:schemeClr val="tx1"/>
                </a:solidFill>
              </a:rPr>
              <a:t>(законных представителей) в вопросах  развития и образования, охраны и укрепления здоровья детей.</a:t>
            </a:r>
          </a:p>
          <a:p>
            <a:pPr algn="l"/>
            <a:r>
              <a:rPr lang="ru-RU" dirty="0" smtClean="0">
                <a:solidFill>
                  <a:schemeClr val="tx1"/>
                </a:solidFill>
              </a:rPr>
              <a:t>Образовательная среда  создает  условия для участия родителей (законных представителей) в образовательной деятельности</a:t>
            </a:r>
            <a:r>
              <a:rPr lang="ru-RU" dirty="0" smtClean="0"/>
              <a:t>.</a:t>
            </a:r>
          </a:p>
        </p:txBody>
      </p:sp>
      <p:sp>
        <p:nvSpPr>
          <p:cNvPr id="3" name="Заголовок 2"/>
          <p:cNvSpPr>
            <a:spLocks noGrp="1"/>
          </p:cNvSpPr>
          <p:nvPr>
            <p:ph type="ctrTitle"/>
          </p:nvPr>
        </p:nvSpPr>
        <p:spPr>
          <a:xfrm>
            <a:off x="685800" y="381000"/>
            <a:ext cx="7391400" cy="1828800"/>
          </a:xfr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a:noAutofit/>
          </a:bodyPr>
          <a:lstStyle/>
          <a:p>
            <a:r>
              <a:rPr lang="ru-RU" sz="2400" dirty="0" smtClean="0"/>
              <a:t>ФГОС  разработан на основе Конституции Российской Федерации и законодательства Российской Федерации и с учетом Конвенции ООН о правах ребенка.                            </a:t>
            </a:r>
            <a:br>
              <a:rPr lang="ru-RU" sz="2400" dirty="0" smtClean="0"/>
            </a:br>
            <a:endParaRPr lang="ru-RU" sz="2400" dirty="0"/>
          </a:p>
        </p:txBody>
      </p:sp>
      <p:pic>
        <p:nvPicPr>
          <p:cNvPr id="1026" name="Picture 2" descr="&quot;Album title&quot; 17 фотографий Planeta"/>
          <p:cNvPicPr>
            <a:picLocks noChangeAspect="1" noChangeArrowheads="1"/>
          </p:cNvPicPr>
          <p:nvPr/>
        </p:nvPicPr>
        <p:blipFill>
          <a:blip r:embed="rId2" cstate="print"/>
          <a:srcRect/>
          <a:stretch>
            <a:fillRect/>
          </a:stretch>
        </p:blipFill>
        <p:spPr bwMode="auto">
          <a:xfrm>
            <a:off x="304800" y="457200"/>
            <a:ext cx="2133600" cy="1447799"/>
          </a:xfrm>
          <a:prstGeom prst="rect">
            <a:avLst/>
          </a:prstGeom>
          <a:noFill/>
        </p:spPr>
      </p:pic>
    </p:spTree>
  </p:cSld>
  <p:clrMapOvr>
    <a:masterClrMapping/>
  </p:clrMapOvr>
  <p:transition spd="slow">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smtClean="0"/>
              <a:t>Социальные установки</a:t>
            </a:r>
            <a:endParaRPr lang="ru-RU" sz="3200" b="1" i="1"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286001" y="1310768"/>
            <a:ext cx="4419599" cy="5013831"/>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842248" cy="1295400"/>
          </a:xfrm>
        </p:spPr>
        <p:txBody>
          <a:bodyPr>
            <a:noAutofit/>
          </a:bodyPr>
          <a:lstStyle/>
          <a:p>
            <a:r>
              <a:rPr lang="ru-RU" sz="2800" b="1" dirty="0" smtClean="0"/>
              <a:t>Типология «плохих слушателей»</a:t>
            </a:r>
            <a:br>
              <a:rPr lang="ru-RU" sz="2800" b="1" dirty="0" smtClean="0"/>
            </a:br>
            <a:r>
              <a:rPr lang="ru-RU" sz="2800" b="1" dirty="0" smtClean="0"/>
              <a:t> (Н.В. Казаринова ):</a:t>
            </a:r>
            <a:r>
              <a:rPr lang="ru-RU" sz="2800" dirty="0" smtClean="0"/>
              <a:t/>
            </a:r>
            <a:br>
              <a:rPr lang="ru-RU" sz="2800" dirty="0" smtClean="0"/>
            </a:br>
            <a:endParaRPr lang="ru-RU" sz="2800" dirty="0"/>
          </a:p>
        </p:txBody>
      </p:sp>
      <p:sp>
        <p:nvSpPr>
          <p:cNvPr id="3" name="Содержимое 2"/>
          <p:cNvSpPr>
            <a:spLocks noGrp="1"/>
          </p:cNvSpPr>
          <p:nvPr>
            <p:ph sz="quarter" idx="1"/>
          </p:nvPr>
        </p:nvSpPr>
        <p:spPr/>
        <p:txBody>
          <a:bodyPr>
            <a:normAutofit fontScale="92500" lnSpcReduction="10000"/>
          </a:bodyPr>
          <a:lstStyle/>
          <a:p>
            <a:endParaRPr lang="ru-RU" b="1" dirty="0" smtClean="0"/>
          </a:p>
          <a:p>
            <a:r>
              <a:rPr lang="ru-RU" b="1" dirty="0" smtClean="0"/>
              <a:t>«</a:t>
            </a:r>
            <a:r>
              <a:rPr lang="ru-RU" b="1" dirty="0" err="1" smtClean="0"/>
              <a:t>Псевдослушатель</a:t>
            </a:r>
            <a:r>
              <a:rPr lang="ru-RU" b="1" dirty="0" smtClean="0"/>
              <a:t>»- </a:t>
            </a:r>
            <a:r>
              <a:rPr lang="ru-RU" dirty="0" smtClean="0"/>
              <a:t>делает вид, что слушает, кивает головой, но думает о своем.</a:t>
            </a:r>
          </a:p>
          <a:p>
            <a:r>
              <a:rPr lang="ru-RU" b="1" dirty="0" smtClean="0"/>
              <a:t>«Самовлюбленный»- </a:t>
            </a:r>
            <a:r>
              <a:rPr lang="ru-RU" dirty="0" smtClean="0"/>
              <a:t>хочет, чтобы слушали только его.</a:t>
            </a:r>
          </a:p>
          <a:p>
            <a:r>
              <a:rPr lang="ru-RU" b="1" dirty="0" smtClean="0"/>
              <a:t>«Сочинитель»- </a:t>
            </a:r>
            <a:r>
              <a:rPr lang="ru-RU" dirty="0" smtClean="0"/>
              <a:t>не дослушивает до конца, а составляет свою версию окончания рассказа.</a:t>
            </a:r>
          </a:p>
          <a:p>
            <a:r>
              <a:rPr lang="ru-RU" b="1" dirty="0" smtClean="0"/>
              <a:t>«Пчела»- </a:t>
            </a:r>
            <a:r>
              <a:rPr lang="ru-RU" dirty="0" smtClean="0"/>
              <a:t>слушает только то, что интересно.</a:t>
            </a:r>
          </a:p>
          <a:p>
            <a:r>
              <a:rPr lang="ru-RU" b="1" dirty="0" smtClean="0"/>
              <a:t>«Жало»- </a:t>
            </a:r>
            <a:r>
              <a:rPr lang="ru-RU" dirty="0" smtClean="0"/>
              <a:t>ждет, когда собеседник допустит ошибку, чтобы затем говорить только об этом.</a:t>
            </a:r>
          </a:p>
          <a:p>
            <a:pPr>
              <a:buNone/>
            </a:pPr>
            <a:r>
              <a:rPr lang="ru-RU" dirty="0" smtClean="0"/>
              <a:t> </a:t>
            </a:r>
          </a:p>
          <a:p>
            <a:endParaRPr lang="ru-RU" dirty="0"/>
          </a:p>
        </p:txBody>
      </p:sp>
      <p:pic>
        <p:nvPicPr>
          <p:cNvPr id="4" name="Picture 2" descr="C:\Users\Надежда\Desktop\1.jpg"/>
          <p:cNvPicPr>
            <a:picLocks noChangeAspect="1" noChangeArrowheads="1"/>
          </p:cNvPicPr>
          <p:nvPr/>
        </p:nvPicPr>
        <p:blipFill>
          <a:blip r:embed="rId2" cstate="print"/>
          <a:srcRect/>
          <a:stretch>
            <a:fillRect/>
          </a:stretch>
        </p:blipFill>
        <p:spPr bwMode="auto">
          <a:xfrm>
            <a:off x="0" y="0"/>
            <a:ext cx="1782433" cy="10668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smtClean="0"/>
              <a:t>Стратегии поведения:</a:t>
            </a:r>
            <a:endParaRPr lang="ru-RU" sz="3200" b="1" i="1"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447800" y="1243415"/>
            <a:ext cx="6233481" cy="5157385"/>
          </a:xfrm>
          <a:prstGeom prst="rect">
            <a:avLst/>
          </a:prstGeom>
          <a:noFill/>
          <a:ln w="9525">
            <a:noFill/>
            <a:miter lim="800000"/>
            <a:headEnd/>
            <a:tailEnd/>
          </a:ln>
        </p:spPr>
      </p:pic>
      <p:pic>
        <p:nvPicPr>
          <p:cNvPr id="4" name="Picture 2" descr="C:\Users\Надежда\Desktop\1.jpg"/>
          <p:cNvPicPr>
            <a:picLocks noChangeAspect="1" noChangeArrowheads="1"/>
          </p:cNvPicPr>
          <p:nvPr/>
        </p:nvPicPr>
        <p:blipFill>
          <a:blip r:embed="rId3" cstate="print"/>
          <a:srcRect/>
          <a:stretch>
            <a:fillRect/>
          </a:stretch>
        </p:blipFill>
        <p:spPr bwMode="auto">
          <a:xfrm>
            <a:off x="152400" y="152400"/>
            <a:ext cx="1905000" cy="1140157"/>
          </a:xfrm>
          <a:prstGeom prst="rect">
            <a:avLst/>
          </a:prstGeom>
          <a:noFill/>
        </p:spPr>
      </p:pic>
    </p:spTree>
  </p:cSld>
  <p:clrMapOvr>
    <a:masterClrMapping/>
  </p:clrMapOvr>
  <p:transition spd="slow">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613648" cy="990600"/>
          </a:xfrm>
        </p:spPr>
        <p:txBody>
          <a:bodyPr>
            <a:normAutofit fontScale="90000"/>
          </a:bodyPr>
          <a:lstStyle/>
          <a:p>
            <a:r>
              <a:rPr lang="ru-RU" b="1" i="1" dirty="0" smtClean="0"/>
              <a:t>Способы регулирования конфликтов</a:t>
            </a:r>
            <a:br>
              <a:rPr lang="ru-RU" b="1" i="1" dirty="0" smtClean="0"/>
            </a:br>
            <a:r>
              <a:rPr lang="ru-RU" b="1" i="1" dirty="0" smtClean="0"/>
              <a:t> (К. Томас) :</a:t>
            </a:r>
            <a:endParaRPr lang="ru-RU" b="1" i="1" dirty="0"/>
          </a:p>
        </p:txBody>
      </p:sp>
      <p:sp>
        <p:nvSpPr>
          <p:cNvPr id="3" name="Содержимое 2"/>
          <p:cNvSpPr>
            <a:spLocks noGrp="1"/>
          </p:cNvSpPr>
          <p:nvPr>
            <p:ph sz="quarter" idx="1"/>
          </p:nvPr>
        </p:nvSpPr>
        <p:spPr/>
        <p:txBody>
          <a:bodyPr>
            <a:normAutofit fontScale="92500" lnSpcReduction="20000"/>
          </a:bodyPr>
          <a:lstStyle/>
          <a:p>
            <a:r>
              <a:rPr lang="ru-RU" dirty="0" smtClean="0"/>
              <a:t>1. </a:t>
            </a:r>
            <a:r>
              <a:rPr lang="ru-RU" b="1" dirty="0" smtClean="0"/>
              <a:t>Соперничество</a:t>
            </a:r>
            <a:r>
              <a:rPr lang="ru-RU" dirty="0" smtClean="0"/>
              <a:t> (соревнование, конкуренция) – как стремление добиться своих интересов в ущерб другому.</a:t>
            </a:r>
            <a:br>
              <a:rPr lang="ru-RU" dirty="0" smtClean="0"/>
            </a:br>
            <a:r>
              <a:rPr lang="ru-RU" dirty="0" smtClean="0"/>
              <a:t>2. </a:t>
            </a:r>
            <a:r>
              <a:rPr lang="ru-RU" b="1" dirty="0" smtClean="0"/>
              <a:t>Приспособление</a:t>
            </a:r>
            <a:r>
              <a:rPr lang="ru-RU" dirty="0" smtClean="0"/>
              <a:t>, означающее в противоположность соперничеству, принесение в жертву собственных интересов ради другого.</a:t>
            </a:r>
            <a:br>
              <a:rPr lang="ru-RU" dirty="0" smtClean="0"/>
            </a:br>
            <a:r>
              <a:rPr lang="ru-RU" dirty="0" smtClean="0"/>
              <a:t>3. </a:t>
            </a:r>
            <a:r>
              <a:rPr lang="ru-RU" b="1" dirty="0" smtClean="0"/>
              <a:t>Компромисс</a:t>
            </a:r>
            <a:r>
              <a:rPr lang="ru-RU" dirty="0" smtClean="0"/>
              <a:t>.</a:t>
            </a:r>
            <a:br>
              <a:rPr lang="ru-RU" dirty="0" smtClean="0"/>
            </a:br>
            <a:r>
              <a:rPr lang="ru-RU" dirty="0" smtClean="0"/>
              <a:t>4. </a:t>
            </a:r>
            <a:r>
              <a:rPr lang="ru-RU" b="1" dirty="0" smtClean="0"/>
              <a:t>Избегание</a:t>
            </a:r>
            <a:r>
              <a:rPr lang="ru-RU" dirty="0" smtClean="0"/>
              <a:t>, для которого характерно как отсутствие стремления к кооперации, так и отсутствие тенденции к достижению собственных целей.</a:t>
            </a:r>
            <a:br>
              <a:rPr lang="ru-RU" dirty="0" smtClean="0"/>
            </a:br>
            <a:r>
              <a:rPr lang="ru-RU" dirty="0" smtClean="0"/>
              <a:t>5. </a:t>
            </a:r>
            <a:r>
              <a:rPr lang="ru-RU" b="1" dirty="0" smtClean="0"/>
              <a:t>Сотрудничество</a:t>
            </a:r>
            <a:r>
              <a:rPr lang="ru-RU" dirty="0" smtClean="0"/>
              <a:t>, когда участники ситуации приходят к альтернативе, полностью удовлетворяющей интересы обеих сторон.</a:t>
            </a:r>
          </a:p>
          <a:p>
            <a:endParaRPr lang="ru-RU" dirty="0"/>
          </a:p>
        </p:txBody>
      </p:sp>
    </p:spTree>
  </p:cSld>
  <p:clrMapOvr>
    <a:masterClrMapping/>
  </p:clrMapOvr>
  <p:transition spd="slow">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7448" cy="914400"/>
          </a:xfrm>
        </p:spPr>
        <p:txBody>
          <a:bodyPr>
            <a:noAutofit/>
          </a:bodyPr>
          <a:lstStyle/>
          <a:p>
            <a:r>
              <a:rPr lang="ru-RU" sz="2800" b="1" i="1" dirty="0" smtClean="0"/>
              <a:t>КОНФЛИКТНЫЕ ТИПЫ ЛИЧНОСТИ </a:t>
            </a:r>
            <a:br>
              <a:rPr lang="ru-RU" sz="2800" b="1" i="1" dirty="0" smtClean="0"/>
            </a:br>
            <a:r>
              <a:rPr lang="ru-RU" sz="2800" b="1" i="1" dirty="0" smtClean="0"/>
              <a:t>И СТРАТЕГИИ ВЗАИМОДЕЙСТВИЯ С НИМИ:</a:t>
            </a:r>
            <a:endParaRPr lang="ru-RU" sz="2800" i="1" dirty="0"/>
          </a:p>
        </p:txBody>
      </p:sp>
      <p:sp>
        <p:nvSpPr>
          <p:cNvPr id="3" name="Содержимое 2"/>
          <p:cNvSpPr>
            <a:spLocks noGrp="1"/>
          </p:cNvSpPr>
          <p:nvPr>
            <p:ph sz="quarter" idx="1"/>
          </p:nvPr>
        </p:nvSpPr>
        <p:spPr/>
        <p:txBody>
          <a:bodyPr/>
          <a:lstStyle/>
          <a:p>
            <a:r>
              <a:rPr lang="ru-RU" b="1" dirty="0" smtClean="0"/>
              <a:t>«Паровой каток»</a:t>
            </a:r>
            <a:r>
              <a:rPr lang="ru-RU" dirty="0" smtClean="0"/>
              <a:t>.</a:t>
            </a:r>
          </a:p>
          <a:p>
            <a:r>
              <a:rPr lang="ru-RU" dirty="0" smtClean="0"/>
              <a:t>при общении с таким партнером, если предмет спора не очень для вас важен, лучше использовать такие способы выхода из конфликта, как уклонение или приспособление.</a:t>
            </a:r>
            <a:endParaRPr lang="ru-RU" dirty="0"/>
          </a:p>
        </p:txBody>
      </p:sp>
      <p:pic>
        <p:nvPicPr>
          <p:cNvPr id="4" name="Picture 6" descr="http://im3-tub-ru.yandex.net/i?id=05d9b6e0cdcd511a4583225579a560c3-77-144&amp;n=21"/>
          <p:cNvPicPr>
            <a:picLocks noChangeAspect="1" noChangeArrowheads="1"/>
          </p:cNvPicPr>
          <p:nvPr/>
        </p:nvPicPr>
        <p:blipFill>
          <a:blip r:embed="rId2" cstate="print"/>
          <a:srcRect/>
          <a:stretch>
            <a:fillRect/>
          </a:stretch>
        </p:blipFill>
        <p:spPr bwMode="auto">
          <a:xfrm>
            <a:off x="3048000" y="4343400"/>
            <a:ext cx="2895600" cy="17100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613648" cy="990600"/>
          </a:xfrm>
        </p:spPr>
        <p:txBody>
          <a:bodyPr>
            <a:normAutofit fontScale="90000"/>
          </a:bodyPr>
          <a:lstStyle/>
          <a:p>
            <a:r>
              <a:rPr lang="ru-RU" b="1" dirty="0" smtClean="0"/>
              <a:t>«Скрытый агрессор»</a:t>
            </a:r>
            <a:br>
              <a:rPr lang="ru-RU" b="1" dirty="0" smtClean="0"/>
            </a:br>
            <a:endParaRPr lang="ru-RU" dirty="0"/>
          </a:p>
        </p:txBody>
      </p:sp>
      <p:sp>
        <p:nvSpPr>
          <p:cNvPr id="3" name="Содержимое 2"/>
          <p:cNvSpPr>
            <a:spLocks noGrp="1"/>
          </p:cNvSpPr>
          <p:nvPr>
            <p:ph sz="quarter" idx="1"/>
          </p:nvPr>
        </p:nvSpPr>
        <p:spPr/>
        <p:txBody>
          <a:bodyPr>
            <a:normAutofit lnSpcReduction="10000"/>
          </a:bodyPr>
          <a:lstStyle/>
          <a:p>
            <a:r>
              <a:rPr lang="ru-RU" dirty="0" smtClean="0"/>
              <a:t>лучше уклониться от общения с ним, но в случае необходимости взаимодействия желательно выявить конкретный факт причинения и сказать такому человеку, что вам известно, что именно он совершил то или иное действие против вас. Приведите ему доказательства, если он будет оспаривать ваши факты. Однако сохраняйте при этом спокойствие, не давайте ему повод для агрессивного нападения. После того как вы разоблачили его, попытайтесь определить скрытые причины подобного поведения.</a:t>
            </a:r>
            <a:endParaRPr lang="ru-RU" dirty="0"/>
          </a:p>
        </p:txBody>
      </p:sp>
      <p:pic>
        <p:nvPicPr>
          <p:cNvPr id="4" name="Picture 16" descr="http://im0-tub-ru.yandex.net/i?id=cedbc5cfd3b8ce1e7d02e39ee9e7f46d-78-144&amp;n=21"/>
          <p:cNvPicPr>
            <a:picLocks noChangeAspect="1" noChangeArrowheads="1"/>
          </p:cNvPicPr>
          <p:nvPr/>
        </p:nvPicPr>
        <p:blipFill>
          <a:blip r:embed="rId2" cstate="print"/>
          <a:srcRect/>
          <a:stretch>
            <a:fillRect/>
          </a:stretch>
        </p:blipFill>
        <p:spPr bwMode="auto">
          <a:xfrm>
            <a:off x="0" y="0"/>
            <a:ext cx="1933575" cy="142875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«Разгневанный ребенок»</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Лучше всего в момент вспышки не перечить ему, дать накричаться, убедить его в том, что вы слушаете его. То есть он должен быть уверен, что по-прежнему контролирует ситуацию, это его успокоит. После вспышки он, скорее всего, будет ощущать дискомфорт, смущение, раскаяние, поэтому лучше всего не заостряйте внимание на случившемся, не напоминайте и не упрекайте его в содеянном. Переведите разговор на решение проблемы, не настаивайте на извинении перед вами, а если извинения последовали без вашей просьбы, примите их тут же, без </a:t>
            </a:r>
            <a:r>
              <a:rPr lang="ru-RU" dirty="0" err="1" smtClean="0"/>
              <a:t>анализирования</a:t>
            </a:r>
            <a:r>
              <a:rPr lang="ru-RU" dirty="0" smtClean="0"/>
              <a:t> случившегося. Помогая «разгневанному ребенку» вновь почувствовать себя спокойно, уверенно, вы тем самым приблизите обоих к моменту конструктивного решения проблемы. </a:t>
            </a:r>
            <a:endParaRPr lang="ru-RU" dirty="0"/>
          </a:p>
        </p:txBody>
      </p:sp>
      <p:pic>
        <p:nvPicPr>
          <p:cNvPr id="4" name="Picture 14" descr="http://im3-tub-ru.yandex.net/i?id=e44fbb9fe64e8d4dc73b974aac218ebc-100-144&amp;n=21"/>
          <p:cNvPicPr>
            <a:picLocks noChangeAspect="1" noChangeArrowheads="1"/>
          </p:cNvPicPr>
          <p:nvPr/>
        </p:nvPicPr>
        <p:blipFill>
          <a:blip r:embed="rId2" cstate="print"/>
          <a:srcRect/>
          <a:stretch>
            <a:fillRect/>
          </a:stretch>
        </p:blipFill>
        <p:spPr bwMode="auto">
          <a:xfrm>
            <a:off x="0" y="0"/>
            <a:ext cx="1836928" cy="12954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«Жалобщик»</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Если «жалобщик» говорит вам о ком-то другом, можно </a:t>
            </a:r>
            <a:r>
              <a:rPr lang="ru-RU" b="1" dirty="0" smtClean="0"/>
              <a:t>либо поддакивать, либо возразить ему</a:t>
            </a:r>
            <a:r>
              <a:rPr lang="ru-RU" dirty="0" smtClean="0"/>
              <a:t>. Но лучше сначала </a:t>
            </a:r>
            <a:r>
              <a:rPr lang="ru-RU" b="1" dirty="0" smtClean="0"/>
              <a:t>просто его выслушать</a:t>
            </a:r>
            <a:r>
              <a:rPr lang="ru-RU" dirty="0" smtClean="0"/>
              <a:t>, причем совсем не обязательно соглашаться с тем, что он говорит. Может, единственное, что ему необходимо, — быть выслушанным, и вы тем самым возвратите ему ощущение собственной значимости.</a:t>
            </a:r>
          </a:p>
          <a:p>
            <a:r>
              <a:rPr lang="ru-RU" dirty="0" smtClean="0"/>
              <a:t> Выслушав, используйте </a:t>
            </a:r>
            <a:r>
              <a:rPr lang="ru-RU" b="1" dirty="0" smtClean="0"/>
              <a:t>технику </a:t>
            </a:r>
            <a:r>
              <a:rPr lang="ru-RU" b="1" dirty="0" err="1" smtClean="0"/>
              <a:t>резюмирования</a:t>
            </a:r>
            <a:r>
              <a:rPr lang="ru-RU" b="1" dirty="0" smtClean="0"/>
              <a:t>: изложите кратко суть его жалобы, дайте ему понять, что вы услышали его слова.</a:t>
            </a:r>
            <a:r>
              <a:rPr lang="ru-RU" dirty="0" smtClean="0"/>
              <a:t> Затем лучше всего перевести разговор на другую тему. Если же он вновь и вновь будет возвращаться к теме своей жалобы, спокойно и уважительно прервите его, переключите на решение проблемы, а не на ее описание. Можно спросить его: </a:t>
            </a:r>
            <a:r>
              <a:rPr lang="ru-RU" b="1" dirty="0" smtClean="0"/>
              <a:t>«Что бы вы хотели сделать в данной ситуации?» </a:t>
            </a:r>
            <a:endParaRPr lang="ru-RU" b="1" dirty="0"/>
          </a:p>
        </p:txBody>
      </p:sp>
      <p:pic>
        <p:nvPicPr>
          <p:cNvPr id="4" name="Picture 20" descr="http://im0-tub-ru.yandex.net/i?id=d0190b5106b1bfcd7438ec454dd3d9af-80-144&amp;n=21"/>
          <p:cNvPicPr>
            <a:picLocks noChangeAspect="1" noChangeArrowheads="1"/>
          </p:cNvPicPr>
          <p:nvPr/>
        </p:nvPicPr>
        <p:blipFill>
          <a:blip r:embed="rId2" cstate="print"/>
          <a:srcRect/>
          <a:stretch>
            <a:fillRect/>
          </a:stretch>
        </p:blipFill>
        <p:spPr bwMode="auto">
          <a:xfrm>
            <a:off x="0" y="0"/>
            <a:ext cx="2314575" cy="142875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«Молчун»</a:t>
            </a:r>
            <a:endParaRPr lang="ru-RU" dirty="0"/>
          </a:p>
        </p:txBody>
      </p:sp>
      <p:sp>
        <p:nvSpPr>
          <p:cNvPr id="3" name="Содержимое 2"/>
          <p:cNvSpPr>
            <a:spLocks noGrp="1"/>
          </p:cNvSpPr>
          <p:nvPr>
            <p:ph sz="quarter" idx="1"/>
          </p:nvPr>
        </p:nvSpPr>
        <p:spPr/>
        <p:txBody>
          <a:bodyPr>
            <a:normAutofit fontScale="85000" lnSpcReduction="20000"/>
          </a:bodyPr>
          <a:lstStyle/>
          <a:p>
            <a:r>
              <a:rPr lang="ru-RU" dirty="0" smtClean="0"/>
              <a:t>Если этот человек заговорил с вами, не старайтесь тут же заполнять возможные в этом случае паузы в разговоре. Не торопите его, дайте обдумать и высказать ему все, что он хочет, в удобном для него темпе.</a:t>
            </a:r>
          </a:p>
          <a:p>
            <a:endParaRPr lang="ru-RU" dirty="0" smtClean="0"/>
          </a:p>
          <a:p>
            <a:r>
              <a:rPr lang="ru-RU" dirty="0" smtClean="0"/>
              <a:t>Главное при взаимодействии с такими людьми — доброжелательное отношение к ним. </a:t>
            </a:r>
          </a:p>
          <a:p>
            <a:pPr>
              <a:buNone/>
            </a:pPr>
            <a:r>
              <a:rPr lang="ru-RU" dirty="0" smtClean="0"/>
              <a:t/>
            </a:r>
            <a:br>
              <a:rPr lang="ru-RU" dirty="0" smtClean="0"/>
            </a:br>
            <a:r>
              <a:rPr lang="ru-RU" dirty="0" smtClean="0"/>
              <a:t>Соблюдайте чувство меры: если вы видите, что общение с вами тяготит «молчуна», не настаивайте, не вовлекайте его в разговор против его воли. </a:t>
            </a:r>
            <a:br>
              <a:rPr lang="ru-RU" dirty="0" smtClean="0"/>
            </a:br>
            <a:r>
              <a:rPr lang="ru-RU" dirty="0" smtClean="0"/>
              <a:t/>
            </a:r>
            <a:br>
              <a:rPr lang="ru-RU" dirty="0" smtClean="0"/>
            </a:br>
            <a:endParaRPr lang="ru-RU" dirty="0"/>
          </a:p>
        </p:txBody>
      </p:sp>
      <p:pic>
        <p:nvPicPr>
          <p:cNvPr id="4" name="Picture 18" descr="http://im3-tub-ru.yandex.net/i?id=ca3d8329ace7727a746a5fbb94f5f096-74-144&amp;n=21"/>
          <p:cNvPicPr>
            <a:picLocks noChangeAspect="1" noChangeArrowheads="1"/>
          </p:cNvPicPr>
          <p:nvPr/>
        </p:nvPicPr>
        <p:blipFill>
          <a:blip r:embed="rId2" cstate="print"/>
          <a:srcRect/>
          <a:stretch>
            <a:fillRect/>
          </a:stretch>
        </p:blipFill>
        <p:spPr bwMode="auto">
          <a:xfrm>
            <a:off x="0" y="0"/>
            <a:ext cx="1727200" cy="12954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a:t>
            </a:r>
            <a:r>
              <a:rPr lang="ru-RU" b="1" dirty="0" err="1" smtClean="0"/>
              <a:t>Сверхпокладистый</a:t>
            </a:r>
            <a:r>
              <a:rPr lang="ru-RU" b="1" dirty="0" smtClean="0"/>
              <a:t>»</a:t>
            </a:r>
            <a:endParaRPr lang="ru-RU" dirty="0"/>
          </a:p>
        </p:txBody>
      </p:sp>
      <p:sp>
        <p:nvSpPr>
          <p:cNvPr id="3" name="Содержимое 2"/>
          <p:cNvSpPr>
            <a:spLocks noGrp="1"/>
          </p:cNvSpPr>
          <p:nvPr>
            <p:ph sz="quarter" idx="1"/>
          </p:nvPr>
        </p:nvSpPr>
        <p:spPr/>
        <p:txBody>
          <a:bodyPr/>
          <a:lstStyle/>
          <a:p>
            <a:r>
              <a:rPr lang="ru-RU" dirty="0" smtClean="0"/>
              <a:t>Если вы вынуждены общаться с таким человеком, скажите ему, что для вас самое главное — правдивость. </a:t>
            </a:r>
          </a:p>
          <a:p>
            <a:endParaRPr lang="ru-RU" dirty="0" smtClean="0"/>
          </a:p>
          <a:p>
            <a:r>
              <a:rPr lang="ru-RU" b="1" dirty="0" smtClean="0"/>
              <a:t>«Не принимайте на свой личный счет оскорбления, не попадите под влияние трудного человека». </a:t>
            </a:r>
            <a:br>
              <a:rPr lang="ru-RU" b="1" dirty="0" smtClean="0"/>
            </a:br>
            <a:r>
              <a:rPr lang="ru-RU" b="1" dirty="0" smtClean="0"/>
              <a:t> </a:t>
            </a:r>
            <a:r>
              <a:rPr lang="ru-RU" dirty="0" smtClean="0"/>
              <a:t/>
            </a:r>
            <a:br>
              <a:rPr lang="ru-RU" dirty="0" smtClean="0"/>
            </a:br>
            <a:endParaRPr lang="ru-RU" dirty="0"/>
          </a:p>
        </p:txBody>
      </p:sp>
      <p:pic>
        <p:nvPicPr>
          <p:cNvPr id="4" name="Picture 8" descr="http://im3-tub-ru.yandex.net/i?id=abf3ed020d43a2e40b0f15f790bdab73-13-144&amp;n=21"/>
          <p:cNvPicPr>
            <a:picLocks noChangeAspect="1" noChangeArrowheads="1"/>
          </p:cNvPicPr>
          <p:nvPr/>
        </p:nvPicPr>
        <p:blipFill>
          <a:blip r:embed="rId2" cstate="print"/>
          <a:srcRect/>
          <a:stretch>
            <a:fillRect/>
          </a:stretch>
        </p:blipFill>
        <p:spPr bwMode="auto">
          <a:xfrm>
            <a:off x="0" y="0"/>
            <a:ext cx="2072640" cy="1295400"/>
          </a:xfrm>
          <a:prstGeom prst="rect">
            <a:avLst/>
          </a:prstGeom>
          <a:noFill/>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b="1" dirty="0" smtClean="0"/>
              <a:t>Психолого-педагогические условия, необходимые для успешной реализации  Программы:</a:t>
            </a:r>
            <a:endParaRPr lang="ru-RU" dirty="0" smtClean="0"/>
          </a:p>
          <a:p>
            <a:r>
              <a:rPr lang="ru-RU" dirty="0" smtClean="0"/>
              <a:t>п.8- Поддержка родителей (законных представителей) в воспитании детей, охране и укреплении их здоровья,  </a:t>
            </a:r>
            <a:r>
              <a:rPr lang="ru-RU" b="1" dirty="0" smtClean="0"/>
              <a:t>вовлечение семей непосредственно в образовательную деятельность.</a:t>
            </a:r>
            <a:endParaRPr lang="ru-RU" dirty="0" smtClean="0"/>
          </a:p>
          <a:p>
            <a:endParaRPr lang="ru-RU" dirty="0"/>
          </a:p>
        </p:txBody>
      </p:sp>
      <p:pic>
        <p:nvPicPr>
          <p:cNvPr id="4" name="Рисунок 3" descr="http://im0-tub-ru.yandex.net/i?id=25b0153a2ab9c48716c2b91996ca372d-26-144&amp;n=21"/>
          <p:cNvPicPr/>
          <p:nvPr/>
        </p:nvPicPr>
        <p:blipFill>
          <a:blip r:embed="rId2" cstate="print"/>
          <a:srcRect/>
          <a:stretch>
            <a:fillRect/>
          </a:stretch>
        </p:blipFill>
        <p:spPr bwMode="auto">
          <a:xfrm>
            <a:off x="228600" y="228600"/>
            <a:ext cx="1524000" cy="1143000"/>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a:t>
            </a:r>
            <a:r>
              <a:rPr lang="ru-RU" b="1" dirty="0" err="1" smtClean="0"/>
              <a:t>Я-высказывания</a:t>
            </a:r>
            <a:r>
              <a:rPr lang="ru-RU" b="1" dirty="0" smtClean="0"/>
              <a:t>»:</a:t>
            </a:r>
            <a:endParaRPr lang="ru-RU" dirty="0"/>
          </a:p>
        </p:txBody>
      </p:sp>
      <p:sp>
        <p:nvSpPr>
          <p:cNvPr id="3" name="Содержимое 2"/>
          <p:cNvSpPr>
            <a:spLocks noGrp="1"/>
          </p:cNvSpPr>
          <p:nvPr>
            <p:ph sz="quarter" idx="1"/>
          </p:nvPr>
        </p:nvSpPr>
        <p:spPr/>
        <p:txBody>
          <a:bodyPr>
            <a:normAutofit fontScale="70000" lnSpcReduction="20000"/>
          </a:bodyPr>
          <a:lstStyle/>
          <a:p>
            <a:endParaRPr lang="ru-RU" dirty="0" smtClean="0"/>
          </a:p>
          <a:p>
            <a:pPr lvl="0"/>
            <a:r>
              <a:rPr lang="ru-RU" b="1" dirty="0" smtClean="0"/>
              <a:t>Объективное описание произошедшего</a:t>
            </a:r>
            <a:r>
              <a:rPr lang="ru-RU" dirty="0" smtClean="0"/>
              <a:t> (без собственной оценки происходящего). Например: «Когда на мою просьбу начинать одеваться на прогулку Витя разбросал вещи по раздевалке…» сравните «Когда Витя назло мне с агрессией </a:t>
            </a:r>
            <a:r>
              <a:rPr lang="ru-RU" dirty="0" err="1" smtClean="0"/>
              <a:t>расшвирял</a:t>
            </a:r>
            <a:r>
              <a:rPr lang="ru-RU" dirty="0" smtClean="0"/>
              <a:t> вещи по раздевалке…».</a:t>
            </a:r>
          </a:p>
          <a:p>
            <a:pPr lvl="0"/>
            <a:r>
              <a:rPr lang="ru-RU" b="1" dirty="0" smtClean="0"/>
              <a:t>Точная вербализация своих чувств, возникших у говорящего в напряженной ситуации.</a:t>
            </a:r>
            <a:r>
              <a:rPr lang="ru-RU" dirty="0" smtClean="0"/>
              <a:t> Если Вам необходимо рассказать родителям о конфликте, возникшем у вас с ребенком, постарайтесь не обвинять ни родителей, ни ребенка (это может вызвать «сопротивление» и нежелание решать проблему совместно), а выразить свои чувства: «Я расстроилась…», «Я рассердилась…».</a:t>
            </a:r>
          </a:p>
          <a:p>
            <a:pPr lvl="0"/>
            <a:r>
              <a:rPr lang="ru-RU" b="1" dirty="0" smtClean="0"/>
              <a:t>Описание причины возникновения чувства.</a:t>
            </a:r>
            <a:r>
              <a:rPr lang="ru-RU" dirty="0" smtClean="0"/>
              <a:t> Например: «Ведь мы собирались на прогулку и ребята одетые ждали…».</a:t>
            </a:r>
          </a:p>
          <a:p>
            <a:pPr lvl="0"/>
            <a:r>
              <a:rPr lang="ru-RU" b="1" dirty="0" smtClean="0"/>
              <a:t>Выражение просьбы.</a:t>
            </a:r>
            <a:r>
              <a:rPr lang="ru-RU" dirty="0" smtClean="0"/>
              <a:t> « Я прошу Вас внимательно подбирать удобную одежду для Вити» .</a:t>
            </a:r>
          </a:p>
          <a:p>
            <a:endParaRPr lang="ru-RU" dirty="0"/>
          </a:p>
        </p:txBody>
      </p:sp>
    </p:spTree>
  </p:cSld>
  <p:clrMapOvr>
    <a:masterClrMapping/>
  </p:clrMapOvr>
  <p:transition spd="slow">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7448" cy="914400"/>
          </a:xfrm>
        </p:spPr>
        <p:txBody>
          <a:bodyPr>
            <a:normAutofit fontScale="90000"/>
          </a:bodyPr>
          <a:lstStyle/>
          <a:p>
            <a:r>
              <a:rPr lang="ru-RU" b="1" i="1" dirty="0" smtClean="0"/>
              <a:t>Секреты продуктивного общения</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a:bodyPr>
          <a:lstStyle/>
          <a:p>
            <a:r>
              <a:rPr lang="ru-RU" b="1" dirty="0" smtClean="0"/>
              <a:t>Первый секрет</a:t>
            </a:r>
            <a:endParaRPr lang="ru-RU" dirty="0" smtClean="0"/>
          </a:p>
          <a:p>
            <a:pPr>
              <a:buNone/>
            </a:pPr>
            <a:r>
              <a:rPr lang="ru-RU" dirty="0" smtClean="0"/>
              <a:t>    - не начинать разговор со своих проблем; </a:t>
            </a:r>
          </a:p>
          <a:p>
            <a:pPr>
              <a:buNone/>
            </a:pPr>
            <a:r>
              <a:rPr lang="ru-RU" dirty="0" smtClean="0"/>
              <a:t>     -никогда не критиковать, не похвалив перед этим за что - </a:t>
            </a:r>
            <a:r>
              <a:rPr lang="ru-RU" dirty="0" err="1" smtClean="0"/>
              <a:t>нибудь</a:t>
            </a:r>
            <a:r>
              <a:rPr lang="ru-RU" dirty="0" smtClean="0"/>
              <a:t>.</a:t>
            </a:r>
          </a:p>
          <a:p>
            <a:r>
              <a:rPr lang="ru-RU" b="1" dirty="0" smtClean="0"/>
              <a:t>Второй секрет</a:t>
            </a:r>
            <a:r>
              <a:rPr lang="ru-RU" dirty="0" smtClean="0"/>
              <a:t>: не спешите сказать «нет».</a:t>
            </a:r>
          </a:p>
          <a:p>
            <a:r>
              <a:rPr lang="ru-RU" b="1" dirty="0" smtClean="0"/>
              <a:t>Третий секрет</a:t>
            </a:r>
            <a:r>
              <a:rPr lang="ru-RU" dirty="0" smtClean="0"/>
              <a:t>: избегайте повелительного наклонения.</a:t>
            </a:r>
          </a:p>
          <a:p>
            <a:pPr>
              <a:buNone/>
            </a:pPr>
            <a:r>
              <a:rPr lang="ru-RU" dirty="0" smtClean="0"/>
              <a:t>   </a:t>
            </a:r>
          </a:p>
          <a:p>
            <a:pPr>
              <a:buNone/>
            </a:pPr>
            <a:r>
              <a:rPr lang="ru-RU" dirty="0" smtClean="0"/>
              <a:t>    </a:t>
            </a:r>
            <a:endParaRPr lang="ru-RU" dirty="0"/>
          </a:p>
        </p:txBody>
      </p:sp>
    </p:spTree>
  </p:cSld>
  <p:clrMapOvr>
    <a:masterClrMapping/>
  </p:clrMapOvr>
  <p:transition spd="slow">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1371600"/>
          </a:xfrm>
        </p:spPr>
        <p:txBody>
          <a:bodyPr>
            <a:normAutofit fontScale="90000"/>
          </a:bodyPr>
          <a:lstStyle/>
          <a:p>
            <a:r>
              <a:rPr lang="ru-RU" b="1" i="1" dirty="0" smtClean="0"/>
              <a:t>Способы успокоить возмущенного собеседника:</a:t>
            </a:r>
            <a:r>
              <a:rPr lang="ru-RU" dirty="0" smtClean="0"/>
              <a:t/>
            </a:r>
            <a:br>
              <a:rPr lang="ru-RU" dirty="0" smtClean="0"/>
            </a:br>
            <a:endParaRPr lang="ru-RU" dirty="0"/>
          </a:p>
        </p:txBody>
      </p:sp>
      <p:sp>
        <p:nvSpPr>
          <p:cNvPr id="3" name="Содержимое 2"/>
          <p:cNvSpPr>
            <a:spLocks noGrp="1"/>
          </p:cNvSpPr>
          <p:nvPr>
            <p:ph sz="quarter" idx="1"/>
          </p:nvPr>
        </p:nvSpPr>
        <p:spPr>
          <a:xfrm>
            <a:off x="301752" y="1600200"/>
            <a:ext cx="8842248" cy="4876800"/>
          </a:xfrm>
        </p:spPr>
        <p:txBody>
          <a:bodyPr>
            <a:normAutofit fontScale="70000" lnSpcReduction="20000"/>
          </a:bodyPr>
          <a:lstStyle/>
          <a:p>
            <a:r>
              <a:rPr lang="ru-RU" dirty="0" smtClean="0"/>
              <a:t>        </a:t>
            </a:r>
            <a:r>
              <a:rPr lang="ru-RU" b="1" i="1" dirty="0" smtClean="0"/>
              <a:t>прием «чужая роль»:</a:t>
            </a:r>
            <a:r>
              <a:rPr lang="ru-RU" dirty="0" smtClean="0"/>
              <a:t> если собеседник возмущается или кричит, попробуйте войти в его положение, посмотреть на ситуацию его глазами; стоит сказать человеку «Понимаю Вас» - и появляется возможность конструктивно повести разговор;</a:t>
            </a:r>
          </a:p>
          <a:p>
            <a:r>
              <a:rPr lang="ru-RU" dirty="0" smtClean="0"/>
              <a:t>       </a:t>
            </a:r>
            <a:r>
              <a:rPr lang="ru-RU" b="1" i="1" dirty="0" smtClean="0"/>
              <a:t>сочувственное отношение к партнеру</a:t>
            </a:r>
            <a:r>
              <a:rPr lang="ru-RU" b="1" dirty="0" smtClean="0"/>
              <a:t>: </a:t>
            </a:r>
            <a:r>
              <a:rPr lang="ru-RU" dirty="0" smtClean="0"/>
              <a:t>помните, что признание правоты собеседника и сочувствие ему обычно гасят огонь возмущения;</a:t>
            </a:r>
          </a:p>
          <a:p>
            <a:r>
              <a:rPr lang="ru-RU" dirty="0" smtClean="0"/>
              <a:t>        напряженную обстановку можно разрядить и</a:t>
            </a:r>
            <a:r>
              <a:rPr lang="ru-RU" b="1" i="1" dirty="0" smtClean="0"/>
              <a:t> шуткой</a:t>
            </a:r>
            <a:r>
              <a:rPr lang="ru-RU" dirty="0" smtClean="0"/>
              <a:t>, но она даст нужный эффект лишь тогда, когда вы уверены в том, что у вашего партнера </a:t>
            </a:r>
            <a:r>
              <a:rPr lang="ru-RU" b="1" dirty="0" smtClean="0"/>
              <a:t>есть чувство юмора</a:t>
            </a:r>
            <a:r>
              <a:rPr lang="ru-RU" dirty="0" smtClean="0"/>
              <a:t>;</a:t>
            </a:r>
          </a:p>
          <a:p>
            <a:r>
              <a:rPr lang="ru-RU" dirty="0" smtClean="0"/>
              <a:t>       </a:t>
            </a:r>
            <a:r>
              <a:rPr lang="ru-RU" b="1" i="1" dirty="0" smtClean="0"/>
              <a:t>прием отстранения:</a:t>
            </a:r>
            <a:r>
              <a:rPr lang="ru-RU" dirty="0" smtClean="0"/>
              <a:t> можно ненавязчиво рассматривать кричащего, сосредоточившись на какой-нибудь мелочи в его костюме или прическе; можно размышлять о его возрасте, семейном положении, любимом занятии; полезно также анализировать речь: особенности произношения слов, богатство лексики, интонации, удачные речевые обороты, ошибки в произношении слов и построении фраз.</a:t>
            </a:r>
          </a:p>
          <a:p>
            <a:endParaRPr lang="ru-RU" dirty="0"/>
          </a:p>
        </p:txBody>
      </p:sp>
    </p:spTree>
  </p:cSld>
  <p:clrMapOvr>
    <a:masterClrMapping/>
  </p:clrMapOvr>
  <p:transition spd="slow">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689848" cy="990600"/>
          </a:xfrm>
        </p:spPr>
        <p:txBody>
          <a:bodyPr>
            <a:normAutofit fontScale="90000"/>
          </a:bodyPr>
          <a:lstStyle/>
          <a:p>
            <a:r>
              <a:rPr lang="ru-RU" b="1" dirty="0" smtClean="0"/>
              <a:t>Способы поведения с «трудными людьми»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smtClean="0"/>
              <a:t>Способ снятия напряжения. </a:t>
            </a:r>
          </a:p>
          <a:p>
            <a:r>
              <a:rPr lang="ru-RU" dirty="0" smtClean="0"/>
              <a:t>1. Сделайте вдох ртом в течение двух секунд.</a:t>
            </a:r>
          </a:p>
          <a:p>
            <a:r>
              <a:rPr lang="ru-RU" dirty="0" smtClean="0"/>
              <a:t>2. Задержите дыхание на две секунды, пока думаете о вредном человеке.</a:t>
            </a:r>
          </a:p>
          <a:p>
            <a:r>
              <a:rPr lang="ru-RU" dirty="0" smtClean="0"/>
              <a:t>3. Продолжайте думать о нем и буквально выдувайте его из себя изо всей силы, пока весь воздух не выйдет из легких.</a:t>
            </a:r>
          </a:p>
          <a:p>
            <a:r>
              <a:rPr lang="ru-RU" dirty="0" smtClean="0"/>
              <a:t>4. Задержите дыхание на две секунды.</a:t>
            </a:r>
          </a:p>
          <a:p>
            <a:r>
              <a:rPr lang="ru-RU" dirty="0" smtClean="0"/>
              <a:t>5. Повторите шаги с первого по четвертый, вспоминая ядовитые действия и слова и выдувая их из себя до тех пор, пока вы полностью не отбросите мыслей о «трудном человеке».</a:t>
            </a:r>
          </a:p>
          <a:p>
            <a:r>
              <a:rPr lang="ru-RU" dirty="0" smtClean="0"/>
              <a:t>6. Повторите процедуру еще раз. После третьего шага сделайте очень глубокий вдох ртом, а затем перейдите на обычное дыхание.</a:t>
            </a:r>
          </a:p>
        </p:txBody>
      </p:sp>
    </p:spTree>
  </p:cSld>
  <p:clrMapOvr>
    <a:masterClrMapping/>
  </p:clrMapOvr>
  <p:transition spd="slow">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842248" cy="838200"/>
          </a:xfrm>
        </p:spPr>
        <p:txBody>
          <a:bodyPr>
            <a:normAutofit fontScale="90000"/>
          </a:bodyPr>
          <a:lstStyle/>
          <a:p>
            <a:r>
              <a:rPr lang="ru-RU" b="1" dirty="0" smtClean="0"/>
              <a:t>Способы поведения с «трудными людьми»</a:t>
            </a:r>
            <a:endParaRPr lang="ru-RU" dirty="0"/>
          </a:p>
        </p:txBody>
      </p:sp>
      <p:sp>
        <p:nvSpPr>
          <p:cNvPr id="3" name="Содержимое 2"/>
          <p:cNvSpPr>
            <a:spLocks noGrp="1"/>
          </p:cNvSpPr>
          <p:nvPr>
            <p:ph sz="quarter" idx="1"/>
          </p:nvPr>
        </p:nvSpPr>
        <p:spPr/>
        <p:txBody>
          <a:bodyPr/>
          <a:lstStyle/>
          <a:p>
            <a:r>
              <a:rPr lang="ru-RU" b="1" dirty="0" smtClean="0"/>
              <a:t>Юмористический способ.</a:t>
            </a:r>
            <a:r>
              <a:rPr lang="ru-RU" dirty="0" smtClean="0"/>
              <a:t> </a:t>
            </a:r>
          </a:p>
          <a:p>
            <a:r>
              <a:rPr lang="ru-RU" b="1" dirty="0" smtClean="0"/>
              <a:t>Способ “Я не буду об этом думать”</a:t>
            </a:r>
            <a:r>
              <a:rPr lang="ru-RU" dirty="0" smtClean="0"/>
              <a:t>. </a:t>
            </a:r>
          </a:p>
          <a:p>
            <a:r>
              <a:rPr lang="ru-RU" b="1" dirty="0" smtClean="0"/>
              <a:t>Способ зеркала.</a:t>
            </a:r>
            <a:r>
              <a:rPr lang="ru-RU" dirty="0" smtClean="0"/>
              <a:t> </a:t>
            </a:r>
          </a:p>
          <a:p>
            <a:r>
              <a:rPr lang="ru-RU" b="1" dirty="0" smtClean="0"/>
              <a:t>Способ открытого протеста.</a:t>
            </a:r>
          </a:p>
          <a:p>
            <a:r>
              <a:rPr lang="ru-RU" b="1" dirty="0" smtClean="0"/>
              <a:t>Способ спокойных вопросов</a:t>
            </a:r>
            <a:r>
              <a:rPr lang="ru-RU" dirty="0" smtClean="0"/>
              <a:t>.</a:t>
            </a:r>
          </a:p>
          <a:p>
            <a:r>
              <a:rPr lang="ru-RU" dirty="0" smtClean="0"/>
              <a:t> </a:t>
            </a:r>
            <a:r>
              <a:rPr lang="ru-RU" b="1" dirty="0" smtClean="0"/>
              <a:t>Способ отступления</a:t>
            </a:r>
            <a:r>
              <a:rPr lang="ru-RU" dirty="0" smtClean="0"/>
              <a:t>. </a:t>
            </a:r>
          </a:p>
          <a:p>
            <a:endParaRPr lang="ru-RU" dirty="0"/>
          </a:p>
        </p:txBody>
      </p:sp>
    </p:spTree>
  </p:cSld>
  <p:clrMapOvr>
    <a:masterClrMapping/>
  </p:clrMapOvr>
  <p:transition spd="slow">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763000" cy="1143000"/>
          </a:xfrm>
        </p:spPr>
        <p:txBody>
          <a:bodyPr>
            <a:normAutofit fontScale="90000"/>
          </a:bodyPr>
          <a:lstStyle/>
          <a:p>
            <a:r>
              <a:rPr lang="ru-RU" sz="2400" b="1" dirty="0" smtClean="0"/>
              <a:t>доверительные отношения между родителями и педагогом- решающее условие в эффективном взаимодействии</a:t>
            </a:r>
            <a:endParaRPr lang="ru-RU" sz="2400" b="1" dirty="0"/>
          </a:p>
        </p:txBody>
      </p:sp>
      <p:sp>
        <p:nvSpPr>
          <p:cNvPr id="3" name="Содержимое 2"/>
          <p:cNvSpPr>
            <a:spLocks noGrp="1"/>
          </p:cNvSpPr>
          <p:nvPr>
            <p:ph sz="quarter" idx="1"/>
          </p:nvPr>
        </p:nvSpPr>
        <p:spPr/>
        <p:txBody>
          <a:bodyPr/>
          <a:lstStyle/>
          <a:p>
            <a:endParaRPr lang="ru-RU" dirty="0" smtClean="0"/>
          </a:p>
          <a:p>
            <a:endParaRPr lang="ru-RU" dirty="0"/>
          </a:p>
        </p:txBody>
      </p:sp>
      <p:pic>
        <p:nvPicPr>
          <p:cNvPr id="5" name="Содержимое 4" descr="http://dob.1september.ru/2003/04/2.jpg"/>
          <p:cNvPicPr>
            <a:picLocks/>
          </p:cNvPicPr>
          <p:nvPr/>
        </p:nvPicPr>
        <p:blipFill>
          <a:blip r:embed="rId2" cstate="print"/>
          <a:srcRect/>
          <a:stretch>
            <a:fillRect/>
          </a:stretch>
        </p:blipFill>
        <p:spPr bwMode="auto">
          <a:xfrm>
            <a:off x="1600200" y="2286000"/>
            <a:ext cx="6096000" cy="3428999"/>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Users\Надежда\Desktop\39645178.gif"/>
          <p:cNvPicPr>
            <a:picLocks noGrp="1" noChangeAspect="1" noChangeArrowheads="1" noCrop="1"/>
          </p:cNvPicPr>
          <p:nvPr>
            <p:ph sz="quarter" idx="1"/>
          </p:nvPr>
        </p:nvPicPr>
        <p:blipFill>
          <a:blip r:embed="rId2" cstate="print"/>
          <a:srcRect/>
          <a:stretch>
            <a:fillRect/>
          </a:stretch>
        </p:blipFill>
        <p:spPr bwMode="auto">
          <a:xfrm>
            <a:off x="1524000" y="1821794"/>
            <a:ext cx="6271033" cy="4121806"/>
          </a:xfrm>
          <a:prstGeom prst="rect">
            <a:avLst/>
          </a:prstGeom>
          <a:noFill/>
        </p:spPr>
      </p:pic>
    </p:spTree>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8600"/>
            <a:ext cx="9144000" cy="1219200"/>
          </a:xfrm>
        </p:spPr>
        <p:txBody>
          <a:bodyPr>
            <a:noAutofit/>
          </a:bodyPr>
          <a:lstStyle/>
          <a:p>
            <a:pPr algn="l"/>
            <a:r>
              <a:rPr lang="ru-RU" sz="1600" b="1" dirty="0" smtClean="0"/>
              <a:t/>
            </a:r>
            <a:br>
              <a:rPr lang="ru-RU" sz="1600" b="1" dirty="0" smtClean="0"/>
            </a:br>
            <a:r>
              <a:rPr lang="ru-RU" sz="1600" b="1" dirty="0" smtClean="0"/>
              <a:t/>
            </a:r>
            <a:br>
              <a:rPr lang="ru-RU" sz="1600" b="1" dirty="0" smtClean="0"/>
            </a:br>
            <a:endParaRPr lang="ru-RU" sz="1400" dirty="0"/>
          </a:p>
        </p:txBody>
      </p:sp>
      <p:sp>
        <p:nvSpPr>
          <p:cNvPr id="3" name="Содержимое 2"/>
          <p:cNvSpPr>
            <a:spLocks noGrp="1"/>
          </p:cNvSpPr>
          <p:nvPr>
            <p:ph sz="quarter" idx="1"/>
          </p:nvPr>
        </p:nvSpPr>
        <p:spPr/>
        <p:txBody>
          <a:bodyPr>
            <a:normAutofit fontScale="92500" lnSpcReduction="10000"/>
          </a:bodyPr>
          <a:lstStyle/>
          <a:p>
            <a:r>
              <a:rPr lang="ru-RU" dirty="0" smtClean="0"/>
              <a:t>3.2.5- </a:t>
            </a:r>
            <a:r>
              <a:rPr lang="ru-RU" b="1" dirty="0" smtClean="0"/>
              <a:t>Условия, необходимые для создания социальной ситуации развития детей, </a:t>
            </a:r>
            <a:r>
              <a:rPr lang="ru-RU" dirty="0" smtClean="0"/>
              <a:t>соответствующей специфики дошкольного возраста, предполагают:</a:t>
            </a:r>
          </a:p>
          <a:p>
            <a:r>
              <a:rPr lang="ru-RU" dirty="0" smtClean="0"/>
              <a:t>п.5- </a:t>
            </a:r>
            <a:r>
              <a:rPr lang="ru-RU" b="1" dirty="0" smtClean="0"/>
              <a:t>Взаимодействие с родителями </a:t>
            </a:r>
            <a:r>
              <a:rPr lang="ru-RU" dirty="0" smtClean="0"/>
              <a:t>(законными представителями) по вопросам образования ребенка, непосредственного вовлечения их в образовательную деятельность,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a:t>
            </a:r>
          </a:p>
          <a:p>
            <a:endParaRPr lang="ru-RU" dirty="0"/>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http://dob.1september.ru/2003/04/2.jpg"/>
          <p:cNvPicPr>
            <a:picLocks noGrp="1"/>
          </p:cNvPicPr>
          <p:nvPr>
            <p:ph sz="quarter" idx="1"/>
          </p:nvPr>
        </p:nvPicPr>
        <p:blipFill>
          <a:blip r:embed="rId2" cstate="print"/>
          <a:srcRect/>
          <a:stretch>
            <a:fillRect/>
          </a:stretch>
        </p:blipFill>
        <p:spPr bwMode="auto">
          <a:xfrm>
            <a:off x="2895600" y="1752600"/>
            <a:ext cx="6096000" cy="3428999"/>
          </a:xfrm>
          <a:prstGeom prst="rect">
            <a:avLst/>
          </a:prstGeom>
          <a:noFill/>
          <a:ln w="9525">
            <a:noFill/>
            <a:miter lim="800000"/>
            <a:headEnd/>
            <a:tailEnd/>
          </a:ln>
        </p:spPr>
      </p:pic>
      <p:pic>
        <p:nvPicPr>
          <p:cNvPr id="3" name="Содержимое 4" descr="http://dob.1september.ru/2003/04/2.jpg"/>
          <p:cNvPicPr>
            <a:picLocks/>
          </p:cNvPicPr>
          <p:nvPr/>
        </p:nvPicPr>
        <p:blipFill>
          <a:blip r:embed="rId2" cstate="print"/>
          <a:srcRect/>
          <a:stretch>
            <a:fillRect/>
          </a:stretch>
        </p:blipFill>
        <p:spPr bwMode="auto">
          <a:xfrm>
            <a:off x="3048000" y="1752600"/>
            <a:ext cx="6096000" cy="3428999"/>
          </a:xfrm>
          <a:prstGeom prst="rect">
            <a:avLst/>
          </a:prstGeom>
          <a:noFill/>
          <a:ln w="9525">
            <a:noFill/>
            <a:miter lim="800000"/>
            <a:headEnd/>
            <a:tailEnd/>
          </a:ln>
        </p:spPr>
      </p:pic>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28600"/>
            <a:ext cx="8607552" cy="914400"/>
          </a:xfrm>
        </p:spPr>
        <p:txBody>
          <a:bodyPr>
            <a:normAutofit fontScale="90000"/>
          </a:bodyPr>
          <a:lstStyle/>
          <a:p>
            <a:r>
              <a:rPr lang="ru-RU" dirty="0" smtClean="0"/>
              <a:t/>
            </a:r>
            <a:br>
              <a:rPr lang="ru-RU" dirty="0" smtClean="0"/>
            </a:br>
            <a:r>
              <a:rPr lang="ru-RU" dirty="0" smtClean="0"/>
              <a:t>Взгляд на воспитание ребенка:</a:t>
            </a:r>
            <a:br>
              <a:rPr lang="ru-RU" dirty="0" smtClean="0"/>
            </a:br>
            <a:endParaRPr lang="ru-RU" dirty="0"/>
          </a:p>
        </p:txBody>
      </p:sp>
      <p:sp>
        <p:nvSpPr>
          <p:cNvPr id="3" name="Содержимое 2"/>
          <p:cNvSpPr>
            <a:spLocks noGrp="1"/>
          </p:cNvSpPr>
          <p:nvPr>
            <p:ph sz="quarter" idx="1"/>
          </p:nvPr>
        </p:nvSpPr>
        <p:spPr/>
        <p:txBody>
          <a:bodyPr>
            <a:normAutofit fontScale="92500" lnSpcReduction="10000"/>
          </a:bodyPr>
          <a:lstStyle/>
          <a:p>
            <a:pPr>
              <a:buFont typeface="Wingdings" pitchFamily="2" charset="2"/>
              <a:buChar char="Ø"/>
            </a:pPr>
            <a:r>
              <a:rPr lang="ru-RU" i="1" dirty="0" smtClean="0"/>
              <a:t>Общество воспитывает:</a:t>
            </a:r>
          </a:p>
          <a:p>
            <a:pPr algn="ctr">
              <a:buNone/>
            </a:pPr>
            <a:r>
              <a:rPr lang="ru-RU" dirty="0" smtClean="0"/>
              <a:t>    отношения между родителем и педагогом : </a:t>
            </a:r>
            <a:r>
              <a:rPr lang="ru-RU" dirty="0" err="1" smtClean="0"/>
              <a:t>объект-субъектные</a:t>
            </a:r>
            <a:endParaRPr lang="ru-RU" dirty="0" smtClean="0"/>
          </a:p>
          <a:p>
            <a:pPr algn="ctr">
              <a:buNone/>
            </a:pPr>
            <a:endParaRPr lang="ru-RU" dirty="0" smtClean="0"/>
          </a:p>
          <a:p>
            <a:pPr>
              <a:buFont typeface="Wingdings" pitchFamily="2" charset="2"/>
              <a:buChar char="Ø"/>
            </a:pPr>
            <a:r>
              <a:rPr lang="ru-RU" i="1" dirty="0" smtClean="0"/>
              <a:t>Личностно-ориентированная модель</a:t>
            </a:r>
          </a:p>
          <a:p>
            <a:pPr>
              <a:buNone/>
            </a:pPr>
            <a:r>
              <a:rPr lang="ru-RU" dirty="0" smtClean="0"/>
              <a:t>Приоритет семейного воспитания над общественным</a:t>
            </a:r>
          </a:p>
          <a:p>
            <a:pPr>
              <a:buNone/>
            </a:pPr>
            <a:endParaRPr lang="ru-RU" dirty="0" smtClean="0"/>
          </a:p>
          <a:p>
            <a:pPr>
              <a:buNone/>
            </a:pPr>
            <a:r>
              <a:rPr lang="ru-RU" dirty="0" smtClean="0"/>
              <a:t> </a:t>
            </a:r>
            <a:r>
              <a:rPr lang="ru-RU" b="1" dirty="0" smtClean="0">
                <a:latin typeface="Times New Roman" pitchFamily="18" charset="0"/>
              </a:rPr>
              <a:t>«Культура и богатство страны могут быть измерены простым критерием: в какой мере семья занимается  воспитанием своих детей»  (Возчиков В. 1995, с.33).</a:t>
            </a:r>
          </a:p>
          <a:p>
            <a:pPr>
              <a:buNone/>
            </a:pPr>
            <a:endParaRPr lang="ru-RU" dirty="0"/>
          </a:p>
        </p:txBody>
      </p: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28600" y="2590800"/>
            <a:ext cx="8686800" cy="3733800"/>
          </a:xfrm>
        </p:spPr>
        <p:txBody>
          <a:bodyPr>
            <a:normAutofit fontScale="92500" lnSpcReduction="10000"/>
          </a:bodyPr>
          <a:lstStyle/>
          <a:p>
            <a:r>
              <a:rPr lang="ru-RU" sz="2000" i="1" dirty="0" smtClean="0">
                <a:solidFill>
                  <a:schemeClr val="tx1"/>
                </a:solidFill>
                <a:latin typeface="Cambria Math" pitchFamily="18" charset="0"/>
                <a:ea typeface="Cambria Math" pitchFamily="18" charset="0"/>
              </a:rPr>
              <a:t>Виды взаимодействия педагога и родителя:</a:t>
            </a:r>
          </a:p>
          <a:p>
            <a:endParaRPr lang="ru-RU" sz="2000" i="1" dirty="0" smtClean="0">
              <a:solidFill>
                <a:schemeClr val="tx1"/>
              </a:solidFill>
              <a:latin typeface="Cambria Math" pitchFamily="18" charset="0"/>
              <a:ea typeface="Cambria Math" pitchFamily="18" charset="0"/>
            </a:endParaRPr>
          </a:p>
          <a:p>
            <a:pPr lvl="0" algn="l">
              <a:buFont typeface="Wingdings" pitchFamily="2" charset="2"/>
              <a:buChar char="Ø"/>
            </a:pPr>
            <a:r>
              <a:rPr lang="ru-RU" sz="2000" i="1" dirty="0" smtClean="0">
                <a:solidFill>
                  <a:schemeClr val="tx1"/>
                </a:solidFill>
                <a:latin typeface="Cambria Math" pitchFamily="18" charset="0"/>
                <a:ea typeface="Cambria Math" pitchFamily="18" charset="0"/>
              </a:rPr>
              <a:t>Кризисное взаимодействие </a:t>
            </a:r>
          </a:p>
          <a:p>
            <a:pPr lvl="0" algn="l"/>
            <a:r>
              <a:rPr lang="ru-RU" sz="2000" dirty="0" smtClean="0">
                <a:solidFill>
                  <a:schemeClr val="tx1"/>
                </a:solidFill>
                <a:latin typeface="Cambria Math" pitchFamily="18" charset="0"/>
                <a:ea typeface="Cambria Math" pitchFamily="18" charset="0"/>
              </a:rPr>
              <a:t>Повод- может быть вызвано обсуждением проблем поведения ребенка, разбором ситуации . Часто, одна сторона предъявляет претензии другой. (Цель: снять напряжение- спокойно обсудить проблему- придти к решению)</a:t>
            </a:r>
          </a:p>
          <a:p>
            <a:pPr lvl="0" algn="l"/>
            <a:endParaRPr lang="ru-RU" sz="2000" dirty="0" smtClean="0">
              <a:solidFill>
                <a:schemeClr val="tx1"/>
              </a:solidFill>
              <a:latin typeface="Cambria Math" pitchFamily="18" charset="0"/>
              <a:ea typeface="Cambria Math" pitchFamily="18" charset="0"/>
            </a:endParaRPr>
          </a:p>
          <a:p>
            <a:pPr algn="l">
              <a:buFont typeface="Wingdings" pitchFamily="2" charset="2"/>
              <a:buChar char="Ø"/>
            </a:pPr>
            <a:r>
              <a:rPr lang="ru-RU" sz="2000" i="1" dirty="0" smtClean="0">
                <a:solidFill>
                  <a:schemeClr val="tx1"/>
                </a:solidFill>
                <a:latin typeface="Cambria Math" pitchFamily="18" charset="0"/>
                <a:ea typeface="Cambria Math" pitchFamily="18" charset="0"/>
              </a:rPr>
              <a:t>Профилактическое</a:t>
            </a:r>
          </a:p>
          <a:p>
            <a:pPr algn="l"/>
            <a:r>
              <a:rPr lang="ru-RU" sz="2000" dirty="0" smtClean="0">
                <a:solidFill>
                  <a:schemeClr val="tx1"/>
                </a:solidFill>
                <a:latin typeface="Cambria Math" pitchFamily="18" charset="0"/>
                <a:ea typeface="Cambria Math" pitchFamily="18" charset="0"/>
              </a:rPr>
              <a:t> Поиск в решении существующих проблем или их профилактика. </a:t>
            </a:r>
            <a:endParaRPr lang="ru-RU" dirty="0"/>
          </a:p>
        </p:txBody>
      </p:sp>
      <p:sp>
        <p:nvSpPr>
          <p:cNvPr id="3" name="Заголовок 2"/>
          <p:cNvSpPr>
            <a:spLocks noGrp="1"/>
          </p:cNvSpPr>
          <p:nvPr>
            <p:ph type="ctrTitle"/>
          </p:nvPr>
        </p:nvSpPr>
        <p:spPr/>
        <p:txBody>
          <a:bodyPr>
            <a:normAutofit fontScale="90000"/>
          </a:bodyPr>
          <a:lstStyle/>
          <a:p>
            <a:r>
              <a:rPr lang="ru-RU" sz="2400" b="1" i="1" dirty="0" smtClean="0">
                <a:solidFill>
                  <a:schemeClr val="tx1"/>
                </a:solidFill>
              </a:rPr>
              <a:t>Цель совместной работы с родителями:</a:t>
            </a:r>
            <a:r>
              <a:rPr lang="ru-RU" sz="2400" dirty="0" smtClean="0">
                <a:solidFill>
                  <a:schemeClr val="tx1"/>
                </a:solidFill>
              </a:rPr>
              <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создания единой воспитательной среды  для  раскрытия </a:t>
            </a:r>
            <a:r>
              <a:rPr lang="ru-RU" sz="2400" b="1" dirty="0" smtClean="0">
                <a:solidFill>
                  <a:schemeClr val="tx1"/>
                </a:solidFill>
              </a:rPr>
              <a:t>потенциальных возможностей </a:t>
            </a:r>
            <a:r>
              <a:rPr lang="ru-RU" sz="2400" dirty="0" smtClean="0">
                <a:solidFill>
                  <a:schemeClr val="tx1"/>
                </a:solidFill>
              </a:rPr>
              <a:t>ребенка.</a:t>
            </a:r>
            <a:endParaRPr lang="ru-RU" sz="2400" dirty="0">
              <a:solidFill>
                <a:schemeClr val="tx1"/>
              </a:solidFill>
            </a:endParaRPr>
          </a:p>
        </p:txBody>
      </p:sp>
    </p:spTree>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0"/>
            <a:ext cx="8610600" cy="1371600"/>
          </a:xfrm>
        </p:spPr>
        <p:txBody>
          <a:bodyPr>
            <a:normAutofit fontScale="90000"/>
          </a:bodyPr>
          <a:lstStyle/>
          <a:p>
            <a:r>
              <a:rPr lang="ru-RU" b="1" dirty="0" smtClean="0"/>
              <a:t/>
            </a:r>
            <a:br>
              <a:rPr lang="ru-RU" b="1" dirty="0" smtClean="0"/>
            </a:br>
            <a:r>
              <a:rPr lang="ru-RU" b="1" dirty="0" smtClean="0"/>
              <a:t>Формы работы с родителями: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77500" lnSpcReduction="20000"/>
          </a:bodyPr>
          <a:lstStyle/>
          <a:p>
            <a:pPr lvl="0"/>
            <a:r>
              <a:rPr lang="ru-RU" dirty="0" smtClean="0"/>
              <a:t>Родительские собрания, где мамы, дедушки обмениваются своим жизненным опытом, профессиональными навыками.</a:t>
            </a:r>
          </a:p>
          <a:p>
            <a:pPr lvl="0">
              <a:buNone/>
            </a:pPr>
            <a:endParaRPr lang="ru-RU" dirty="0" smtClean="0"/>
          </a:p>
          <a:p>
            <a:pPr lvl="0"/>
            <a:r>
              <a:rPr lang="ru-RU" dirty="0" smtClean="0"/>
              <a:t>Мастер-классы.</a:t>
            </a:r>
          </a:p>
          <a:p>
            <a:pPr lvl="0"/>
            <a:endParaRPr lang="ru-RU" dirty="0" smtClean="0"/>
          </a:p>
          <a:p>
            <a:pPr lvl="0"/>
            <a:r>
              <a:rPr lang="ru-RU" dirty="0" smtClean="0"/>
              <a:t>Встречи в гостиной.</a:t>
            </a:r>
          </a:p>
          <a:p>
            <a:pPr lvl="0">
              <a:buNone/>
            </a:pPr>
            <a:endParaRPr lang="ru-RU" dirty="0" smtClean="0"/>
          </a:p>
          <a:p>
            <a:pPr lvl="0"/>
            <a:r>
              <a:rPr lang="ru-RU" dirty="0" smtClean="0"/>
              <a:t>Настенные информационные стенды, </a:t>
            </a:r>
            <a:r>
              <a:rPr lang="ru-RU" dirty="0" err="1" smtClean="0"/>
              <a:t>лифлет</a:t>
            </a:r>
            <a:r>
              <a:rPr lang="ru-RU" dirty="0" smtClean="0"/>
              <a:t>- </a:t>
            </a:r>
            <a:r>
              <a:rPr lang="ru-RU" dirty="0" err="1" smtClean="0"/>
              <a:t>холдеры</a:t>
            </a:r>
            <a:r>
              <a:rPr lang="ru-RU" dirty="0" smtClean="0"/>
              <a:t>(модульные сообщения, объединенные одной темой). </a:t>
            </a:r>
          </a:p>
          <a:p>
            <a:pPr>
              <a:buNone/>
            </a:pPr>
            <a:r>
              <a:rPr lang="ru-RU" dirty="0" smtClean="0"/>
              <a:t>Цель: пропагандировать средства и методы дошкольного воспитания</a:t>
            </a:r>
          </a:p>
          <a:p>
            <a:pPr>
              <a:buNone/>
            </a:pPr>
            <a:r>
              <a:rPr lang="ru-RU" dirty="0" smtClean="0"/>
              <a:t>Материал должен обладать не только познавательной, но и практической ценностью.</a:t>
            </a:r>
          </a:p>
          <a:p>
            <a:endParaRPr lang="ru-RU" dirty="0"/>
          </a:p>
        </p:txBody>
      </p:sp>
    </p:spTree>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842248" cy="1143000"/>
          </a:xfrm>
        </p:spPr>
        <p:txBody>
          <a:bodyPr>
            <a:normAutofit/>
          </a:bodyPr>
          <a:lstStyle/>
          <a:p>
            <a:r>
              <a:rPr lang="ru-RU" b="1" dirty="0" smtClean="0"/>
              <a:t>Формы работы с родителями:</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92500" lnSpcReduction="10000"/>
          </a:bodyPr>
          <a:lstStyle/>
          <a:p>
            <a:pPr lvl="0"/>
            <a:r>
              <a:rPr lang="ru-RU" dirty="0" smtClean="0"/>
              <a:t>Игротека. Буклеты. Мини библиотека.</a:t>
            </a:r>
          </a:p>
          <a:p>
            <a:pPr lvl="0"/>
            <a:endParaRPr lang="ru-RU" dirty="0" smtClean="0"/>
          </a:p>
          <a:p>
            <a:pPr lvl="0"/>
            <a:r>
              <a:rPr lang="ru-RU" dirty="0" smtClean="0"/>
              <a:t>Групповые консультации. Встречи со специалистами.</a:t>
            </a:r>
          </a:p>
          <a:p>
            <a:pPr lvl="0"/>
            <a:endParaRPr lang="ru-RU" dirty="0" smtClean="0"/>
          </a:p>
          <a:p>
            <a:pPr lvl="0"/>
            <a:r>
              <a:rPr lang="ru-RU" dirty="0" smtClean="0"/>
              <a:t>Родительский клуб                                                                        «От счастья ключи - в семье ищи!»</a:t>
            </a:r>
          </a:p>
          <a:p>
            <a:pPr lvl="0"/>
            <a:endParaRPr lang="ru-RU" dirty="0" smtClean="0"/>
          </a:p>
          <a:p>
            <a:pPr lvl="0"/>
            <a:r>
              <a:rPr lang="ru-RU" dirty="0" smtClean="0"/>
              <a:t>Переписка на заборе «Погода в доме».</a:t>
            </a:r>
          </a:p>
          <a:p>
            <a:pPr lvl="0"/>
            <a:endParaRPr lang="ru-RU" dirty="0" smtClean="0"/>
          </a:p>
          <a:p>
            <a:r>
              <a:rPr lang="ru-RU" dirty="0" smtClean="0"/>
              <a:t>Аптечка для души.</a:t>
            </a:r>
          </a:p>
          <a:p>
            <a:endParaRPr lang="ru-RU" dirty="0"/>
          </a:p>
        </p:txBody>
      </p:sp>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591</TotalTime>
  <Words>1494</Words>
  <Application>Microsoft Office PowerPoint</Application>
  <PresentationFormat>Экран (4:3)</PresentationFormat>
  <Paragraphs>173</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Официальная</vt:lpstr>
      <vt:lpstr>Слайд 1</vt:lpstr>
      <vt:lpstr>ФГОС  разработан на основе Конституции Российской Федерации и законодательства Российской Федерации и с учетом Конвенции ООН о правах ребенка.                             </vt:lpstr>
      <vt:lpstr>Слайд 3</vt:lpstr>
      <vt:lpstr>  </vt:lpstr>
      <vt:lpstr>Слайд 5</vt:lpstr>
      <vt:lpstr> Взгляд на воспитание ребенка: </vt:lpstr>
      <vt:lpstr>Цель совместной работы с родителями:  создания единой воспитательной среды  для  раскрытия потенциальных возможностей ребенка.</vt:lpstr>
      <vt:lpstr> Формы работы с родителями: </vt:lpstr>
      <vt:lpstr>Формы работы с родителями: </vt:lpstr>
      <vt:lpstr>Модель взаимодействия педагога  с участниками образовательного процесса </vt:lpstr>
      <vt:lpstr>Эффективность взаимодействия с людьми зависит от умения общаться</vt:lpstr>
      <vt:lpstr>Общение является важнейшей профессиональной чертой педагога. </vt:lpstr>
      <vt:lpstr>Все коммуникативные умения можно объединить в четыре группы: </vt:lpstr>
      <vt:lpstr>   Факторы, которые служат причиной    непонимания собеседников, и, как    следствие, могут создавать предпосылки   их конфликтного поведения, называют                барьерами общения. </vt:lpstr>
      <vt:lpstr>Барьеры общения</vt:lpstr>
      <vt:lpstr>барьер стилей общения</vt:lpstr>
      <vt:lpstr>Содержание стиля общения составляют:</vt:lpstr>
      <vt:lpstr>Типичные ошибки в общении: </vt:lpstr>
      <vt:lpstr>Типичные ошибки в общении: </vt:lpstr>
      <vt:lpstr>Социальные установки</vt:lpstr>
      <vt:lpstr>Типология «плохих слушателей»  (Н.В. Казаринова ): </vt:lpstr>
      <vt:lpstr>Стратегии поведения:</vt:lpstr>
      <vt:lpstr>Способы регулирования конфликтов  (К. Томас) :</vt:lpstr>
      <vt:lpstr>КОНФЛИКТНЫЕ ТИПЫ ЛИЧНОСТИ  И СТРАТЕГИИ ВЗАИМОДЕЙСТВИЯ С НИМИ:</vt:lpstr>
      <vt:lpstr>«Скрытый агрессор» </vt:lpstr>
      <vt:lpstr>«Разгневанный ребенок»</vt:lpstr>
      <vt:lpstr>«Жалобщик»</vt:lpstr>
      <vt:lpstr>«Молчун»</vt:lpstr>
      <vt:lpstr>«Сверхпокладистый»</vt:lpstr>
      <vt:lpstr>«Я-высказывания»:</vt:lpstr>
      <vt:lpstr>Секреты продуктивного общения </vt:lpstr>
      <vt:lpstr>Способы успокоить возмущенного собеседника: </vt:lpstr>
      <vt:lpstr>Способы поведения с «трудными людьми» </vt:lpstr>
      <vt:lpstr>Способы поведения с «трудными людьми»</vt:lpstr>
      <vt:lpstr>доверительные отношения между родителями и педагогом- решающее условие в эффективном взаимодействии</vt:lpstr>
      <vt:lpstr>Слайд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Психолого-педагогические основы взаимодействия с родителями воспитанников ДОУ  в соответствии  с  требованиями ФГОС. </dc:title>
  <dc:creator>Надежда</dc:creator>
  <cp:lastModifiedBy>Надежда</cp:lastModifiedBy>
  <cp:revision>56</cp:revision>
  <dcterms:created xsi:type="dcterms:W3CDTF">2015-02-11T17:50:54Z</dcterms:created>
  <dcterms:modified xsi:type="dcterms:W3CDTF">2015-02-16T17:43:08Z</dcterms:modified>
</cp:coreProperties>
</file>