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7875" autoAdjust="0"/>
    <p:restoredTop sz="94569" autoAdjust="0"/>
  </p:normalViewPr>
  <p:slideViewPr>
    <p:cSldViewPr>
      <p:cViewPr varScale="1">
        <p:scale>
          <a:sx n="69" d="100"/>
          <a:sy n="69" d="100"/>
        </p:scale>
        <p:origin x="-11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2F1DB-2772-474F-92F4-BC458AC88358}" type="datetimeFigureOut">
              <a:rPr lang="ru-RU" smtClean="0"/>
              <a:pPr/>
              <a:t>28.08.2014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A7506-B022-46C2-8361-CB147394706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6A7506-B022-46C2-8361-CB147394706D}"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2947894-88F3-4B08-85F8-D8214DF1528F}" type="datetimeFigureOut">
              <a:rPr lang="ru-RU" smtClean="0"/>
              <a:pPr/>
              <a:t>28.08.2014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53632C1-2CAD-4320-8A6C-AEF05807202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2947894-88F3-4B08-85F8-D8214DF1528F}" type="datetimeFigureOut">
              <a:rPr lang="ru-RU" smtClean="0"/>
              <a:pPr/>
              <a:t>28.08.2014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3632C1-2CAD-4320-8A6C-AEF05807202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2947894-88F3-4B08-85F8-D8214DF1528F}" type="datetimeFigureOut">
              <a:rPr lang="ru-RU" smtClean="0"/>
              <a:pPr/>
              <a:t>28.08.2014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3632C1-2CAD-4320-8A6C-AEF05807202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2947894-88F3-4B08-85F8-D8214DF1528F}" type="datetimeFigureOut">
              <a:rPr lang="ru-RU" smtClean="0"/>
              <a:pPr/>
              <a:t>28.08.2014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53632C1-2CAD-4320-8A6C-AEF05807202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2947894-88F3-4B08-85F8-D8214DF1528F}" type="datetimeFigureOut">
              <a:rPr lang="ru-RU" smtClean="0"/>
              <a:pPr/>
              <a:t>28.08.2014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53632C1-2CAD-4320-8A6C-AEF05807202E}"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2947894-88F3-4B08-85F8-D8214DF1528F}" type="datetimeFigureOut">
              <a:rPr lang="ru-RU" smtClean="0"/>
              <a:pPr/>
              <a:t>28.08.2014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53632C1-2CAD-4320-8A6C-AEF05807202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2947894-88F3-4B08-85F8-D8214DF1528F}" type="datetimeFigureOut">
              <a:rPr lang="ru-RU" smtClean="0"/>
              <a:pPr/>
              <a:t>28.08.2014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53632C1-2CAD-4320-8A6C-AEF05807202E}"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2947894-88F3-4B08-85F8-D8214DF1528F}" type="datetimeFigureOut">
              <a:rPr lang="ru-RU" smtClean="0"/>
              <a:pPr/>
              <a:t>28.08.2014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3632C1-2CAD-4320-8A6C-AEF05807202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2947894-88F3-4B08-85F8-D8214DF1528F}" type="datetimeFigureOut">
              <a:rPr lang="ru-RU" smtClean="0"/>
              <a:pPr/>
              <a:t>28.08.2014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3632C1-2CAD-4320-8A6C-AEF05807202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2947894-88F3-4B08-85F8-D8214DF1528F}" type="datetimeFigureOut">
              <a:rPr lang="ru-RU" smtClean="0"/>
              <a:pPr/>
              <a:t>28.08.2014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3632C1-2CAD-4320-8A6C-AEF05807202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2947894-88F3-4B08-85F8-D8214DF1528F}" type="datetimeFigureOut">
              <a:rPr lang="ru-RU" smtClean="0"/>
              <a:pPr/>
              <a:t>28.08.2014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53632C1-2CAD-4320-8A6C-AEF05807202E}"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2947894-88F3-4B08-85F8-D8214DF1528F}" type="datetimeFigureOut">
              <a:rPr lang="ru-RU" smtClean="0"/>
              <a:pPr/>
              <a:t>28.08.2014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53632C1-2CAD-4320-8A6C-AEF05807202E}"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785795"/>
            <a:ext cx="8429684" cy="2571768"/>
          </a:xfrm>
        </p:spPr>
        <p:txBody>
          <a:bodyPr>
            <a:normAutofit/>
          </a:bodyPr>
          <a:lstStyle/>
          <a:p>
            <a:r>
              <a:rPr lang="ru-RU" b="1" dirty="0" smtClean="0">
                <a:solidFill>
                  <a:srgbClr val="7030A0"/>
                </a:solidFill>
                <a:latin typeface="Times New Roman" pitchFamily="18" charset="0"/>
                <a:cs typeface="Times New Roman" pitchFamily="18" charset="0"/>
              </a:rPr>
              <a:t>презентация</a:t>
            </a:r>
            <a:r>
              <a:rPr lang="en-US" sz="3600" b="1" dirty="0" smtClean="0">
                <a:solidFill>
                  <a:srgbClr val="7030A0"/>
                </a:solidFill>
                <a:latin typeface="Times New Roman" pitchFamily="18" charset="0"/>
                <a:cs typeface="Times New Roman" pitchFamily="18" charset="0"/>
              </a:rPr>
              <a:t>  </a:t>
            </a:r>
            <a:r>
              <a:rPr lang="ru-RU" sz="3600" b="1" smtClean="0">
                <a:solidFill>
                  <a:srgbClr val="7030A0"/>
                </a:solidFill>
                <a:latin typeface="Times New Roman" pitchFamily="18" charset="0"/>
                <a:cs typeface="Times New Roman" pitchFamily="18" charset="0"/>
              </a:rPr>
              <a:t>к докладу</a:t>
            </a:r>
            <a:r>
              <a:rPr lang="en-US" sz="3600" b="1" smtClean="0">
                <a:solidFill>
                  <a:srgbClr val="7030A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
            </a:r>
            <a:br>
              <a:rPr lang="en-US" sz="3600" b="1" dirty="0" smtClean="0">
                <a:solidFill>
                  <a:srgbClr val="7030A0"/>
                </a:solidFill>
                <a:latin typeface="Times New Roman" pitchFamily="18" charset="0"/>
                <a:cs typeface="Times New Roman" pitchFamily="18" charset="0"/>
              </a:rPr>
            </a:br>
            <a:r>
              <a:rPr lang="ru-RU" sz="3600" dirty="0" smtClean="0">
                <a:solidFill>
                  <a:srgbClr val="7030A0"/>
                </a:solidFill>
                <a:latin typeface="Times New Roman" pitchFamily="18" charset="0"/>
                <a:cs typeface="Times New Roman" pitchFamily="18" charset="0"/>
              </a:rPr>
              <a:t>по </a:t>
            </a:r>
            <a:r>
              <a:rPr lang="ru-RU" sz="3600" dirty="0">
                <a:solidFill>
                  <a:srgbClr val="7030A0"/>
                </a:solidFill>
                <a:latin typeface="Times New Roman" pitchFamily="18" charset="0"/>
                <a:cs typeface="Times New Roman" pitchFamily="18" charset="0"/>
              </a:rPr>
              <a:t>теме </a:t>
            </a:r>
            <a:r>
              <a:rPr lang="ru-RU" sz="3600" b="1" dirty="0">
                <a:solidFill>
                  <a:srgbClr val="7030A0"/>
                </a:solidFill>
                <a:latin typeface="Times New Roman" pitchFamily="18" charset="0"/>
                <a:cs typeface="Times New Roman" pitchFamily="18" charset="0"/>
              </a:rPr>
              <a:t>”ИГРА В ЖИЗНИ ДОШКОЛЬНИКА С УЧЕТОМ </a:t>
            </a:r>
            <a:r>
              <a:rPr lang="ru-RU" sz="3600" b="1" dirty="0" smtClean="0">
                <a:solidFill>
                  <a:srgbClr val="7030A0"/>
                </a:solidFill>
                <a:latin typeface="Times New Roman" pitchFamily="18" charset="0"/>
                <a:cs typeface="Times New Roman" pitchFamily="18" charset="0"/>
              </a:rPr>
              <a:t>ФГ0с”</a:t>
            </a:r>
            <a:endParaRPr lang="ru-RU" sz="3600"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000892" y="3357562"/>
            <a:ext cx="2143108" cy="2843226"/>
          </a:xfrm>
        </p:spPr>
        <p:txBody>
          <a:bodyPr>
            <a:noAutofit/>
          </a:bodyPr>
          <a:lstStyle/>
          <a:p>
            <a:r>
              <a:rPr lang="ru-RU" sz="2000" dirty="0" smtClean="0">
                <a:solidFill>
                  <a:srgbClr val="7030A0"/>
                </a:solidFill>
                <a:latin typeface="Times New Roman" pitchFamily="18" charset="0"/>
                <a:cs typeface="Times New Roman" pitchFamily="18" charset="0"/>
              </a:rPr>
              <a:t>Выполнил</a:t>
            </a:r>
          </a:p>
          <a:p>
            <a:r>
              <a:rPr lang="ru-RU" sz="2000" dirty="0" smtClean="0">
                <a:solidFill>
                  <a:srgbClr val="7030A0"/>
                </a:solidFill>
                <a:latin typeface="Times New Roman" pitchFamily="18" charset="0"/>
                <a:cs typeface="Times New Roman" pitchFamily="18" charset="0"/>
              </a:rPr>
              <a:t>Воспитатель</a:t>
            </a:r>
          </a:p>
          <a:p>
            <a:r>
              <a:rPr lang="ru-RU" sz="2000" dirty="0" smtClean="0">
                <a:solidFill>
                  <a:srgbClr val="7030A0"/>
                </a:solidFill>
                <a:latin typeface="Times New Roman" pitchFamily="18" charset="0"/>
                <a:cs typeface="Times New Roman" pitchFamily="18" charset="0"/>
              </a:rPr>
              <a:t>ГБОУ СОШ №5</a:t>
            </a:r>
          </a:p>
          <a:p>
            <a:r>
              <a:rPr lang="ru-RU" sz="2000" dirty="0" smtClean="0">
                <a:solidFill>
                  <a:srgbClr val="7030A0"/>
                </a:solidFill>
                <a:latin typeface="Times New Roman" pitchFamily="18" charset="0"/>
                <a:cs typeface="Times New Roman" pitchFamily="18" charset="0"/>
              </a:rPr>
              <a:t>Г.о. Сызрань</a:t>
            </a:r>
          </a:p>
          <a:p>
            <a:r>
              <a:rPr lang="ru-RU" sz="2000" dirty="0" smtClean="0">
                <a:solidFill>
                  <a:srgbClr val="7030A0"/>
                </a:solidFill>
                <a:latin typeface="Times New Roman" pitchFamily="18" charset="0"/>
                <a:cs typeface="Times New Roman" pitchFamily="18" charset="0"/>
              </a:rPr>
              <a:t>Вдовина Ирина </a:t>
            </a:r>
          </a:p>
          <a:p>
            <a:r>
              <a:rPr lang="ru-RU" sz="2000" dirty="0" smtClean="0">
                <a:solidFill>
                  <a:srgbClr val="7030A0"/>
                </a:solidFill>
                <a:latin typeface="Times New Roman" pitchFamily="18" charset="0"/>
                <a:cs typeface="Times New Roman" pitchFamily="18" charset="0"/>
              </a:rPr>
              <a:t>Павловна</a:t>
            </a:r>
            <a:endParaRPr lang="ru-RU" sz="2000" dirty="0">
              <a:solidFill>
                <a:srgbClr val="7030A0"/>
              </a:solidFill>
              <a:latin typeface="Times New Roman" pitchFamily="18" charset="0"/>
              <a:cs typeface="Times New Roman" pitchFamily="18" charset="0"/>
            </a:endParaRPr>
          </a:p>
        </p:txBody>
      </p:sp>
      <p:pic>
        <p:nvPicPr>
          <p:cNvPr id="1027" name="Picture 3" descr="C:\Users\ТехноСила\Desktop\Новая папка (5)\6.jpg"/>
          <p:cNvPicPr>
            <a:picLocks noChangeAspect="1" noChangeArrowheads="1" noCrop="1"/>
          </p:cNvPicPr>
          <p:nvPr/>
        </p:nvPicPr>
        <p:blipFill>
          <a:blip r:embed="rId2"/>
          <a:srcRect/>
          <a:stretch>
            <a:fillRect/>
          </a:stretch>
        </p:blipFill>
        <p:spPr bwMode="auto">
          <a:xfrm>
            <a:off x="7429520" y="0"/>
            <a:ext cx="1428760" cy="1928802"/>
          </a:xfrm>
          <a:prstGeom prst="rect">
            <a:avLst/>
          </a:prstGeom>
          <a:noFill/>
        </p:spPr>
      </p:pic>
      <p:pic>
        <p:nvPicPr>
          <p:cNvPr id="1030" name="Picture 6" descr="C:\Users\ТехноСила\Desktop\Новая папка\i (1).jpg"/>
          <p:cNvPicPr>
            <a:picLocks noChangeAspect="1" noChangeArrowheads="1"/>
          </p:cNvPicPr>
          <p:nvPr/>
        </p:nvPicPr>
        <p:blipFill>
          <a:blip r:embed="rId3"/>
          <a:srcRect/>
          <a:stretch>
            <a:fillRect/>
          </a:stretch>
        </p:blipFill>
        <p:spPr bwMode="auto">
          <a:xfrm>
            <a:off x="1071538" y="2714624"/>
            <a:ext cx="4786346" cy="3429019"/>
          </a:xfrm>
          <a:prstGeom prst="roundRect">
            <a:avLst>
              <a:gd name="adj" fmla="val 16667"/>
            </a:avLst>
          </a:prstGeom>
          <a:ln>
            <a:noFill/>
          </a:ln>
          <a:effectLst>
            <a:glow rad="228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Управляющая кнопка: далее 5">
            <a:hlinkClick r:id="" action="ppaction://hlinkshowjump?jump=nextslide" highlightClick="1"/>
          </p:cNvPr>
          <p:cNvSpPr/>
          <p:nvPr/>
        </p:nvSpPr>
        <p:spPr>
          <a:xfrm>
            <a:off x="8572496" y="6357934"/>
            <a:ext cx="571504"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0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Развивающие игры.</a:t>
            </a:r>
            <a:br>
              <a:rPr lang="ru-RU" dirty="0" smtClean="0">
                <a:latin typeface="Times New Roman" pitchFamily="18" charset="0"/>
                <a:cs typeface="Times New Roman" pitchFamily="18" charset="0"/>
              </a:rPr>
            </a:br>
            <a:r>
              <a:rPr lang="ru-RU" dirty="0" smtClean="0"/>
              <a:t> </a:t>
            </a:r>
            <a:endParaRPr lang="ru-RU" dirty="0"/>
          </a:p>
        </p:txBody>
      </p:sp>
      <p:sp>
        <p:nvSpPr>
          <p:cNvPr id="22529" name="Rectangle 1"/>
          <p:cNvSpPr>
            <a:spLocks noChangeArrowheads="1"/>
          </p:cNvSpPr>
          <p:nvPr/>
        </p:nvSpPr>
        <p:spPr bwMode="auto">
          <a:xfrm>
            <a:off x="428596" y="1142984"/>
            <a:ext cx="328614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Для того чтобы знать с какой игры начинать,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чем ее дополнить, когда и какую игру вводить,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т.е. иметь представление о каждой игре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мы сначала сами знакомимся с игрой, пробуем поиграть в нее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и только после этого  знакомим ребенка с развивающими играми.</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22530" name="Picture 2" descr="C:\Users\ТехноСила\Desktop\Новая папка (3)\P1010113.JPG"/>
          <p:cNvPicPr>
            <a:picLocks noChangeAspect="1" noChangeArrowheads="1"/>
          </p:cNvPicPr>
          <p:nvPr/>
        </p:nvPicPr>
        <p:blipFill>
          <a:blip r:embed="rId2" cstate="print"/>
          <a:srcRect/>
          <a:stretch>
            <a:fillRect/>
          </a:stretch>
        </p:blipFill>
        <p:spPr bwMode="auto">
          <a:xfrm>
            <a:off x="5500694" y="2285992"/>
            <a:ext cx="2357454" cy="2214578"/>
          </a:xfrm>
          <a:prstGeom prst="rect">
            <a:avLst/>
          </a:prstGeom>
          <a:ln>
            <a:noFill/>
          </a:ln>
          <a:effectLst>
            <a:glow rad="228600">
              <a:schemeClr val="accent4">
                <a:satMod val="175000"/>
                <a:alpha val="40000"/>
              </a:schemeClr>
            </a:glow>
            <a:softEdge rad="112500"/>
          </a:effectLst>
        </p:spPr>
      </p:pic>
      <p:sp>
        <p:nvSpPr>
          <p:cNvPr id="5" name="Управляющая кнопка: далее 4">
            <a:hlinkClick r:id="" action="ppaction://hlinkshowjump?jump=nextslide" highlightClick="1"/>
          </p:cNvPr>
          <p:cNvSpPr/>
          <p:nvPr/>
        </p:nvSpPr>
        <p:spPr>
          <a:xfrm>
            <a:off x="8458742" y="6286520"/>
            <a:ext cx="685258"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7715272" y="6286520"/>
            <a:ext cx="714380" cy="5714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Подвижные игры.</a:t>
            </a:r>
            <a:endParaRPr lang="ru-RU" sz="3200" dirty="0">
              <a:latin typeface="Times New Roman" pitchFamily="18" charset="0"/>
              <a:cs typeface="Times New Roman" pitchFamily="18" charset="0"/>
            </a:endParaRPr>
          </a:p>
        </p:txBody>
      </p:sp>
      <p:sp>
        <p:nvSpPr>
          <p:cNvPr id="23553" name="Rectangle 1"/>
          <p:cNvSpPr>
            <a:spLocks noChangeArrowheads="1"/>
          </p:cNvSpPr>
          <p:nvPr/>
        </p:nvSpPr>
        <p:spPr bwMode="auto">
          <a:xfrm>
            <a:off x="714348" y="1857364"/>
            <a:ext cx="550072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учитываем условия работы в каждой группе,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общий уровень физического и умственного развития,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уровень развития двигательных умений (состояние здоровья каждого ребенка,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время года, особенности режима дня, место проведения игры и интересы детей).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 средней группе мы вводим игру с простейшими соревнованиями, как индивидуальными,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так и коллективными. Это придает эмоциональную окраску и приучает к ответственности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за свои действия в коллективе.</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23554" name="Picture 2" descr="C:\Users\ТехноСила\Desktop\Новая папка (5)\20.jpg"/>
          <p:cNvPicPr>
            <a:picLocks noChangeAspect="1" noChangeArrowheads="1"/>
          </p:cNvPicPr>
          <p:nvPr/>
        </p:nvPicPr>
        <p:blipFill>
          <a:blip r:embed="rId2"/>
          <a:srcRect/>
          <a:stretch>
            <a:fillRect/>
          </a:stretch>
        </p:blipFill>
        <p:spPr bwMode="auto">
          <a:xfrm>
            <a:off x="6072198" y="3357562"/>
            <a:ext cx="2428892" cy="2286008"/>
          </a:xfrm>
          <a:prstGeom prst="rect">
            <a:avLst/>
          </a:prstGeom>
          <a:solidFill>
            <a:srgbClr val="FFFFFF">
              <a:shade val="85000"/>
            </a:srgbClr>
          </a:solidFill>
          <a:ln w="190500" cap="rnd">
            <a:solidFill>
              <a:schemeClr val="tx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Управляющая кнопка: далее 4">
            <a:hlinkClick r:id="" action="ppaction://hlinkshowjump?jump=nextslide" highlightClick="1"/>
          </p:cNvPr>
          <p:cNvSpPr/>
          <p:nvPr/>
        </p:nvSpPr>
        <p:spPr>
          <a:xfrm>
            <a:off x="8387304" y="6286520"/>
            <a:ext cx="756696"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7572396" y="6286520"/>
            <a:ext cx="756664" cy="5714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071538" y="1643050"/>
            <a:ext cx="300039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Одним из условий для игровой деятельности является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правильно организованное предметно-развивающее пространство.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При организации предметно-развивающего пространства мы стараемся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учитывать развивающий характер игры; особенности коллектива и каждого ребенка</a:t>
            </a:r>
            <a:r>
              <a:rPr kumimoji="0" lang="ru-RU" sz="2000" b="0" i="0" u="none" strike="noStrike" cap="none" normalizeH="0" baseline="0" dirty="0" smtClean="0">
                <a:ln>
                  <a:noFill/>
                </a:ln>
                <a:solidFill>
                  <a:srgbClr val="FF0000"/>
                </a:solidFill>
                <a:effectLst/>
                <a:latin typeface="Times New Roman" pitchFamily="18" charset="0"/>
                <a:cs typeface="Times New Roman" pitchFamily="18" charset="0"/>
              </a:rPr>
              <a:t> </a:t>
            </a:r>
          </a:p>
        </p:txBody>
      </p:sp>
      <p:pic>
        <p:nvPicPr>
          <p:cNvPr id="24578" name="Picture 2" descr="C:\Users\ТехноСила\Desktop\P5300504.JPG"/>
          <p:cNvPicPr>
            <a:picLocks noChangeAspect="1" noChangeArrowheads="1"/>
          </p:cNvPicPr>
          <p:nvPr/>
        </p:nvPicPr>
        <p:blipFill>
          <a:blip r:embed="rId2" cstate="print"/>
          <a:srcRect/>
          <a:stretch>
            <a:fillRect/>
          </a:stretch>
        </p:blipFill>
        <p:spPr bwMode="auto">
          <a:xfrm rot="16391374">
            <a:off x="3836784" y="2553137"/>
            <a:ext cx="5392662" cy="3055413"/>
          </a:xfrm>
          <a:prstGeom prst="ellipse">
            <a:avLst/>
          </a:prstGeom>
          <a:ln>
            <a:noFill/>
          </a:ln>
          <a:effectLst>
            <a:softEdge rad="112500"/>
          </a:effectLst>
        </p:spPr>
      </p:pic>
      <p:sp>
        <p:nvSpPr>
          <p:cNvPr id="4" name="Заголовок 3"/>
          <p:cNvSpPr>
            <a:spLocks noGrp="1"/>
          </p:cNvSpPr>
          <p:nvPr>
            <p:ph type="title"/>
          </p:nvPr>
        </p:nvSpPr>
        <p:spPr/>
        <p:txBody>
          <a:bodyPr>
            <a:normAutofit fontScale="90000"/>
          </a:bodyPr>
          <a:lstStyle/>
          <a:p>
            <a:r>
              <a:rPr lang="ru-RU" dirty="0" smtClean="0">
                <a:solidFill>
                  <a:srgbClr val="7030A0"/>
                </a:solidFill>
                <a:latin typeface="Times New Roman" pitchFamily="18" charset="0"/>
                <a:cs typeface="Times New Roman" pitchFamily="18" charset="0"/>
              </a:rPr>
              <a:t>предметно-развивающее пространство</a:t>
            </a:r>
            <a:r>
              <a:rPr lang="ru-RU" dirty="0" smtClean="0"/>
              <a:t>.</a:t>
            </a:r>
            <a:endParaRPr lang="ru-RU" dirty="0"/>
          </a:p>
        </p:txBody>
      </p:sp>
      <p:sp>
        <p:nvSpPr>
          <p:cNvPr id="5" name="Управляющая кнопка: далее 4">
            <a:hlinkClick r:id="" action="ppaction://hlinkshowjump?jump=nextslide" highlightClick="1"/>
          </p:cNvPr>
          <p:cNvSpPr/>
          <p:nvPr/>
        </p:nvSpPr>
        <p:spPr>
          <a:xfrm>
            <a:off x="8601586" y="6286520"/>
            <a:ext cx="542414"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8001024" y="6286520"/>
            <a:ext cx="542350" cy="5714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7030A0"/>
                </a:solidFill>
                <a:latin typeface="Times New Roman" pitchFamily="18" charset="0"/>
                <a:cs typeface="Times New Roman" pitchFamily="18" charset="0"/>
              </a:rPr>
              <a:t>предметно-развивающее пространство.</a:t>
            </a:r>
            <a:endParaRPr lang="ru-RU" dirty="0">
              <a:solidFill>
                <a:srgbClr val="7030A0"/>
              </a:solidFill>
              <a:latin typeface="Times New Roman" pitchFamily="18" charset="0"/>
              <a:cs typeface="Times New Roman" pitchFamily="18" charset="0"/>
            </a:endParaRPr>
          </a:p>
        </p:txBody>
      </p:sp>
      <p:sp>
        <p:nvSpPr>
          <p:cNvPr id="25601" name="Rectangle 1"/>
          <p:cNvSpPr>
            <a:spLocks noChangeArrowheads="1"/>
          </p:cNvSpPr>
          <p:nvPr/>
        </p:nvSpPr>
        <p:spPr bwMode="auto">
          <a:xfrm>
            <a:off x="928662" y="1643050"/>
            <a:ext cx="664370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При оформлении групповой комнаты мы стараемся,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чтобы в ней присутствовали все виды игр и  игрушек –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сюжетные, дидактические, театрализованные и т. д.; игрушки для мальчиков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 девочек; игрушки для совместных и самостоятельных игр; личные игрушки детей (из дома).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Также создаем игровые уголки</a:t>
            </a:r>
            <a:r>
              <a:rPr kumimoji="0" lang="ru-RU" sz="2000" b="0" i="0" u="none" strike="noStrike" cap="none" normalizeH="0" baseline="0" dirty="0" smtClean="0">
                <a:ln>
                  <a:noFill/>
                </a:ln>
                <a:solidFill>
                  <a:srgbClr val="FF0000"/>
                </a:solidFill>
                <a:effectLst/>
                <a:latin typeface="Times New Roman" pitchFamily="18" charset="0"/>
                <a:cs typeface="Times New Roman" pitchFamily="18" charset="0"/>
              </a:rPr>
              <a:t> </a:t>
            </a:r>
          </a:p>
        </p:txBody>
      </p:sp>
      <p:pic>
        <p:nvPicPr>
          <p:cNvPr id="25602" name="Picture 2" descr="C:\Users\ТехноСила\Desktop\Новая папка (3)\PICT0166.JPG"/>
          <p:cNvPicPr>
            <a:picLocks noChangeAspect="1" noChangeArrowheads="1"/>
          </p:cNvPicPr>
          <p:nvPr/>
        </p:nvPicPr>
        <p:blipFill>
          <a:blip r:embed="rId2" cstate="print"/>
          <a:srcRect/>
          <a:stretch>
            <a:fillRect/>
          </a:stretch>
        </p:blipFill>
        <p:spPr bwMode="auto">
          <a:xfrm>
            <a:off x="5143504" y="3857628"/>
            <a:ext cx="3600000" cy="2700000"/>
          </a:xfrm>
          <a:prstGeom prst="rect">
            <a:avLst/>
          </a:prstGeom>
          <a:ln>
            <a:noFill/>
          </a:ln>
          <a:effectLst>
            <a:glow rad="228600">
              <a:schemeClr val="accent6">
                <a:satMod val="175000"/>
                <a:alpha val="40000"/>
              </a:schemeClr>
            </a:glow>
            <a:softEdge rad="112500"/>
          </a:effectLst>
        </p:spPr>
      </p:pic>
      <p:pic>
        <p:nvPicPr>
          <p:cNvPr id="25603" name="Picture 3" descr="C:\Users\ТехноСила\Desktop\Новая папка (5)\8.jpg"/>
          <p:cNvPicPr>
            <a:picLocks noChangeAspect="1" noChangeArrowheads="1" noCrop="1"/>
          </p:cNvPicPr>
          <p:nvPr/>
        </p:nvPicPr>
        <p:blipFill>
          <a:blip r:embed="rId3"/>
          <a:srcRect/>
          <a:stretch>
            <a:fillRect/>
          </a:stretch>
        </p:blipFill>
        <p:spPr bwMode="auto">
          <a:xfrm rot="19897097">
            <a:off x="7072330" y="857232"/>
            <a:ext cx="1619250" cy="1381125"/>
          </a:xfrm>
          <a:prstGeom prst="rect">
            <a:avLst/>
          </a:prstGeom>
          <a:noFill/>
        </p:spPr>
      </p:pic>
      <p:sp>
        <p:nvSpPr>
          <p:cNvPr id="6" name="Управляющая кнопка: далее 5">
            <a:hlinkClick r:id="" action="ppaction://hlinkshowjump?jump=nextslide" highlightClick="1"/>
          </p:cNvPr>
          <p:cNvSpPr/>
          <p:nvPr/>
        </p:nvSpPr>
        <p:spPr>
          <a:xfrm>
            <a:off x="8501058" y="6357958"/>
            <a:ext cx="642942" cy="50004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7858148" y="6357958"/>
            <a:ext cx="685226" cy="50004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6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7030A0"/>
                </a:solidFill>
                <a:latin typeface="Times New Roman" pitchFamily="18" charset="0"/>
                <a:cs typeface="Times New Roman" pitchFamily="18" charset="0"/>
              </a:rPr>
              <a:t>Игры  на участке </a:t>
            </a:r>
            <a:endParaRPr lang="ru-RU" sz="3200" dirty="0">
              <a:solidFill>
                <a:srgbClr val="7030A0"/>
              </a:solidFill>
              <a:latin typeface="Times New Roman" pitchFamily="18" charset="0"/>
              <a:cs typeface="Times New Roman" pitchFamily="18" charset="0"/>
            </a:endParaRPr>
          </a:p>
        </p:txBody>
      </p:sp>
      <p:sp>
        <p:nvSpPr>
          <p:cNvPr id="26625" name="Rectangle 1"/>
          <p:cNvSpPr>
            <a:spLocks noChangeArrowheads="1"/>
          </p:cNvSpPr>
          <p:nvPr/>
        </p:nvSpPr>
        <p:spPr bwMode="auto">
          <a:xfrm>
            <a:off x="571473" y="2285992"/>
            <a:ext cx="3929089"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Для игр на участке мы даем детям все виды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игрушек, но при этом учитываем особенности сезона.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Перед выходом на прогулку, мы предлагаем детям подумать,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как они хотят играть 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что им с собой взять. В летнее время у детей средней группы любимые игры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это игры 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песком и игры с предметами.</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26626" name="Picture 2" descr="C:\Users\ТехноСила\Desktop\Новая папка (5)\23.gif"/>
          <p:cNvPicPr>
            <a:picLocks noChangeAspect="1" noChangeArrowheads="1"/>
          </p:cNvPicPr>
          <p:nvPr/>
        </p:nvPicPr>
        <p:blipFill>
          <a:blip r:embed="rId2"/>
          <a:srcRect/>
          <a:stretch>
            <a:fillRect/>
          </a:stretch>
        </p:blipFill>
        <p:spPr bwMode="auto">
          <a:xfrm>
            <a:off x="7643834" y="0"/>
            <a:ext cx="1500166" cy="1643090"/>
          </a:xfrm>
          <a:prstGeom prst="rect">
            <a:avLst/>
          </a:prstGeom>
          <a:noFill/>
        </p:spPr>
      </p:pic>
      <p:pic>
        <p:nvPicPr>
          <p:cNvPr id="26628" name="Picture 4" descr="C:\Users\ТехноСила\Desktop\Новая папка (5)\19.jpg"/>
          <p:cNvPicPr>
            <a:picLocks noChangeAspect="1" noChangeArrowheads="1"/>
          </p:cNvPicPr>
          <p:nvPr/>
        </p:nvPicPr>
        <p:blipFill>
          <a:blip r:embed="rId3"/>
          <a:srcRect/>
          <a:stretch>
            <a:fillRect/>
          </a:stretch>
        </p:blipFill>
        <p:spPr bwMode="auto">
          <a:xfrm>
            <a:off x="4786314" y="2500306"/>
            <a:ext cx="3929058" cy="2857520"/>
          </a:xfrm>
          <a:prstGeom prst="ellipse">
            <a:avLst/>
          </a:prstGeom>
          <a:ln>
            <a:noFill/>
          </a:ln>
          <a:effectLst>
            <a:glow rad="228600">
              <a:schemeClr val="accent1">
                <a:satMod val="175000"/>
                <a:alpha val="40000"/>
              </a:schemeClr>
            </a:glow>
            <a:softEdge rad="112500"/>
          </a:effectLst>
        </p:spPr>
      </p:pic>
      <p:sp>
        <p:nvSpPr>
          <p:cNvPr id="6" name="Управляющая кнопка: далее 5">
            <a:hlinkClick r:id="" action="ppaction://hlinkshowjump?jump=nextslide" highlightClick="1"/>
          </p:cNvPr>
          <p:cNvSpPr/>
          <p:nvPr/>
        </p:nvSpPr>
        <p:spPr>
          <a:xfrm>
            <a:off x="8458742" y="6286520"/>
            <a:ext cx="685258"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назад 7">
            <a:hlinkClick r:id="" action="ppaction://hlinkshowjump?jump=previousslide" highlightClick="1"/>
          </p:cNvPr>
          <p:cNvSpPr/>
          <p:nvPr/>
        </p:nvSpPr>
        <p:spPr>
          <a:xfrm>
            <a:off x="7715272" y="6286520"/>
            <a:ext cx="756664" cy="5714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785786" y="571480"/>
            <a:ext cx="421484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 игре ребенок приобретает и новые знания; играя, ребенок на практике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учится различать предметы по форме, величине, окраске, правильно использовать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их в зависимости от их качеств, игра служит толчком к расширению знаний – ребенок задумывается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над тем, что видел, у него возникают вопросы. Вот именно этими вопросами и пытаемся воспользоваться мы,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педагоги, чтобы расширить и углубить знания детей.</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27650" name="Picture 2" descr="C:\Users\ТехноСила\Desktop\Новая папка (3)\P1010114.JPG"/>
          <p:cNvPicPr>
            <a:picLocks noChangeAspect="1" noChangeArrowheads="1"/>
          </p:cNvPicPr>
          <p:nvPr/>
        </p:nvPicPr>
        <p:blipFill>
          <a:blip r:embed="rId2" cstate="print"/>
          <a:srcRect/>
          <a:stretch>
            <a:fillRect/>
          </a:stretch>
        </p:blipFill>
        <p:spPr bwMode="auto">
          <a:xfrm>
            <a:off x="5429256" y="1928802"/>
            <a:ext cx="2857520" cy="2500330"/>
          </a:xfrm>
          <a:prstGeom prst="rect">
            <a:avLst/>
          </a:prstGeom>
          <a:solidFill>
            <a:srgbClr val="FFFFFF">
              <a:shade val="85000"/>
            </a:srgbClr>
          </a:solidFill>
          <a:ln w="190500" cap="rnd">
            <a:solidFill>
              <a:schemeClr val="tx2">
                <a:lumMod val="60000"/>
                <a:lumOff val="40000"/>
              </a:schemeClr>
            </a:solidFill>
          </a:ln>
          <a:effectLst>
            <a:glow rad="228600">
              <a:schemeClr val="accent3">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Управляющая кнопка: далее 3">
            <a:hlinkClick r:id="" action="ppaction://hlinkshowjump?jump=nextslide" highlightClick="1"/>
          </p:cNvPr>
          <p:cNvSpPr/>
          <p:nvPr/>
        </p:nvSpPr>
        <p:spPr>
          <a:xfrm>
            <a:off x="8429652" y="6357958"/>
            <a:ext cx="714348" cy="50004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786710" y="6357958"/>
            <a:ext cx="642942" cy="50004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500042"/>
            <a:ext cx="4572000" cy="1015663"/>
          </a:xfrm>
          <a:prstGeom prst="rect">
            <a:avLst/>
          </a:prstGeom>
        </p:spPr>
        <p:txBody>
          <a:bodyPr>
            <a:spAutoFit/>
          </a:bodyPr>
          <a:lstStyle/>
          <a:p>
            <a:r>
              <a:rPr lang="ru-RU" dirty="0"/>
              <a:t> </a:t>
            </a:r>
            <a:r>
              <a:rPr lang="ru-RU" sz="2000" dirty="0">
                <a:solidFill>
                  <a:srgbClr val="FF0000"/>
                </a:solidFill>
                <a:latin typeface="Times New Roman" pitchFamily="18" charset="0"/>
                <a:cs typeface="Times New Roman" pitchFamily="18" charset="0"/>
              </a:rPr>
              <a:t>Одно из преимуществ игры – то, что она всегда требует активных действий каждого ребенка</a:t>
            </a:r>
          </a:p>
        </p:txBody>
      </p:sp>
      <p:pic>
        <p:nvPicPr>
          <p:cNvPr id="28674" name="Picture 2" descr="C:\Users\ТехноСила\Desktop\Новая папка (3)\PICT0118.JPG"/>
          <p:cNvPicPr>
            <a:picLocks noChangeAspect="1" noChangeArrowheads="1"/>
          </p:cNvPicPr>
          <p:nvPr/>
        </p:nvPicPr>
        <p:blipFill>
          <a:blip r:embed="rId2" cstate="print"/>
          <a:srcRect/>
          <a:stretch>
            <a:fillRect/>
          </a:stretch>
        </p:blipFill>
        <p:spPr bwMode="auto">
          <a:xfrm>
            <a:off x="5214942" y="1357298"/>
            <a:ext cx="3360000" cy="2520000"/>
          </a:xfrm>
          <a:prstGeom prst="ellipse">
            <a:avLst/>
          </a:prstGeom>
          <a:ln>
            <a:noFill/>
          </a:ln>
          <a:effectLst>
            <a:softEdge rad="112500"/>
          </a:effectLst>
        </p:spPr>
      </p:pic>
      <p:pic>
        <p:nvPicPr>
          <p:cNvPr id="28675" name="Picture 3" descr="C:\Users\ТехноСила\Desktop\Новая папка (3)\P1010123.JPG"/>
          <p:cNvPicPr>
            <a:picLocks noChangeAspect="1" noChangeArrowheads="1"/>
          </p:cNvPicPr>
          <p:nvPr/>
        </p:nvPicPr>
        <p:blipFill>
          <a:blip r:embed="rId3" cstate="print"/>
          <a:srcRect/>
          <a:stretch>
            <a:fillRect/>
          </a:stretch>
        </p:blipFill>
        <p:spPr bwMode="auto">
          <a:xfrm>
            <a:off x="3428992" y="3857628"/>
            <a:ext cx="3360000" cy="2520000"/>
          </a:xfrm>
          <a:prstGeom prst="ellipse">
            <a:avLst/>
          </a:prstGeom>
          <a:ln>
            <a:noFill/>
          </a:ln>
          <a:effectLst>
            <a:softEdge rad="112500"/>
          </a:effectLst>
        </p:spPr>
      </p:pic>
      <p:pic>
        <p:nvPicPr>
          <p:cNvPr id="28676" name="Picture 4" descr="C:\Users\ТехноСила\Desktop\Новая папка (3)\SN851066.JPG"/>
          <p:cNvPicPr>
            <a:picLocks noChangeAspect="1" noChangeArrowheads="1"/>
          </p:cNvPicPr>
          <p:nvPr/>
        </p:nvPicPr>
        <p:blipFill>
          <a:blip r:embed="rId4" cstate="print"/>
          <a:srcRect/>
          <a:stretch>
            <a:fillRect/>
          </a:stretch>
        </p:blipFill>
        <p:spPr bwMode="auto">
          <a:xfrm>
            <a:off x="642910" y="1714488"/>
            <a:ext cx="3360000" cy="2520000"/>
          </a:xfrm>
          <a:prstGeom prst="ellipse">
            <a:avLst/>
          </a:prstGeom>
          <a:ln>
            <a:noFill/>
          </a:ln>
          <a:effectLst>
            <a:softEdge rad="112500"/>
          </a:effectLst>
        </p:spPr>
      </p:pic>
      <p:sp>
        <p:nvSpPr>
          <p:cNvPr id="6" name="Управляющая кнопка: далее 5">
            <a:hlinkClick r:id="" action="ppaction://hlinkshowjump?jump=nextslide" highlightClick="1"/>
          </p:cNvPr>
          <p:cNvSpPr/>
          <p:nvPr/>
        </p:nvSpPr>
        <p:spPr>
          <a:xfrm>
            <a:off x="8429652" y="6357958"/>
            <a:ext cx="714348" cy="50004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назад 7">
            <a:hlinkClick r:id="" action="ppaction://hlinkshowjump?jump=previousslide" highlightClick="1"/>
          </p:cNvPr>
          <p:cNvSpPr/>
          <p:nvPr/>
        </p:nvSpPr>
        <p:spPr>
          <a:xfrm>
            <a:off x="7786710" y="6357958"/>
            <a:ext cx="613788" cy="50004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FF0000"/>
                </a:solidFill>
                <a:latin typeface="Times New Roman" pitchFamily="18" charset="0"/>
                <a:cs typeface="Times New Roman" pitchFamily="18" charset="0"/>
              </a:rPr>
              <a:t> руководство  играми </a:t>
            </a:r>
            <a:endParaRPr lang="ru-RU" sz="3200" dirty="0">
              <a:solidFill>
                <a:srgbClr val="FF0000"/>
              </a:solidFill>
              <a:latin typeface="Times New Roman" pitchFamily="18" charset="0"/>
              <a:cs typeface="Times New Roman" pitchFamily="18" charset="0"/>
            </a:endParaRPr>
          </a:p>
        </p:txBody>
      </p:sp>
      <p:sp>
        <p:nvSpPr>
          <p:cNvPr id="29697" name="Rectangle 1"/>
          <p:cNvSpPr>
            <a:spLocks noChangeArrowheads="1"/>
          </p:cNvSpPr>
          <p:nvPr/>
        </p:nvSpPr>
        <p:spPr bwMode="auto">
          <a:xfrm>
            <a:off x="2071670" y="1714488"/>
            <a:ext cx="534832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Подготовка – проведение – анализ результатов.</a:t>
            </a:r>
            <a:endParaRPr kumimoji="0" lang="ru-RU" sz="2000" b="0"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29698" name="Picture 2" descr="C:\Users\ТехноСила\Desktop\P2160158.JPG"/>
          <p:cNvPicPr>
            <a:picLocks noChangeAspect="1" noChangeArrowheads="1"/>
          </p:cNvPicPr>
          <p:nvPr/>
        </p:nvPicPr>
        <p:blipFill>
          <a:blip r:embed="rId2" cstate="print"/>
          <a:srcRect/>
          <a:stretch>
            <a:fillRect/>
          </a:stretch>
        </p:blipFill>
        <p:spPr bwMode="auto">
          <a:xfrm>
            <a:off x="5715008" y="2857496"/>
            <a:ext cx="2928958" cy="2428892"/>
          </a:xfrm>
          <a:prstGeom prst="ellipse">
            <a:avLst/>
          </a:prstGeom>
          <a:ln>
            <a:noFill/>
          </a:ln>
          <a:effectLst>
            <a:softEdge rad="112500"/>
          </a:effectLst>
        </p:spPr>
      </p:pic>
      <p:pic>
        <p:nvPicPr>
          <p:cNvPr id="29699" name="Picture 3" descr="C:\Users\ТехноСила\Desktop\P2160137.JPG"/>
          <p:cNvPicPr>
            <a:picLocks noChangeAspect="1" noChangeArrowheads="1"/>
          </p:cNvPicPr>
          <p:nvPr/>
        </p:nvPicPr>
        <p:blipFill>
          <a:blip r:embed="rId3" cstate="print"/>
          <a:srcRect/>
          <a:stretch>
            <a:fillRect/>
          </a:stretch>
        </p:blipFill>
        <p:spPr bwMode="auto">
          <a:xfrm>
            <a:off x="2643174" y="4286232"/>
            <a:ext cx="3286149" cy="2571768"/>
          </a:xfrm>
          <a:prstGeom prst="ellipse">
            <a:avLst/>
          </a:prstGeom>
          <a:ln>
            <a:noFill/>
          </a:ln>
          <a:effectLst>
            <a:softEdge rad="112500"/>
          </a:effectLst>
        </p:spPr>
      </p:pic>
      <p:pic>
        <p:nvPicPr>
          <p:cNvPr id="29700" name="Picture 4" descr="C:\Users\ТехноСила\Desktop\Новая папка (3)\P1010120.JPG"/>
          <p:cNvPicPr>
            <a:picLocks noChangeAspect="1" noChangeArrowheads="1"/>
          </p:cNvPicPr>
          <p:nvPr/>
        </p:nvPicPr>
        <p:blipFill>
          <a:blip r:embed="rId4" cstate="print"/>
          <a:srcRect/>
          <a:stretch>
            <a:fillRect/>
          </a:stretch>
        </p:blipFill>
        <p:spPr bwMode="auto">
          <a:xfrm>
            <a:off x="500034" y="2357430"/>
            <a:ext cx="2859934" cy="2143140"/>
          </a:xfrm>
          <a:prstGeom prst="ellipse">
            <a:avLst/>
          </a:prstGeom>
          <a:ln>
            <a:noFill/>
          </a:ln>
          <a:effectLst>
            <a:softEdge rad="112500"/>
          </a:effectLst>
        </p:spPr>
      </p:pic>
      <p:sp>
        <p:nvSpPr>
          <p:cNvPr id="7" name="Управляющая кнопка: далее 6">
            <a:hlinkClick r:id="" action="ppaction://hlinkshowjump?jump=nextslide" highlightClick="1"/>
          </p:cNvPr>
          <p:cNvSpPr/>
          <p:nvPr/>
        </p:nvSpPr>
        <p:spPr>
          <a:xfrm>
            <a:off x="8358214" y="6357958"/>
            <a:ext cx="785786" cy="50004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назад 7">
            <a:hlinkClick r:id="" action="ppaction://hlinkshowjump?jump=previousslide" highlightClick="1"/>
          </p:cNvPr>
          <p:cNvSpPr/>
          <p:nvPr/>
        </p:nvSpPr>
        <p:spPr>
          <a:xfrm>
            <a:off x="7643834" y="6357958"/>
            <a:ext cx="714380" cy="50004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114412"/>
          </a:xfrm>
        </p:spPr>
        <p:txBody>
          <a:bodyPr>
            <a:normAutofit fontScale="90000"/>
          </a:bodyPr>
          <a:lstStyle/>
          <a:p>
            <a:r>
              <a:rPr lang="ru-RU" dirty="0" smtClean="0"/>
              <a:t> </a:t>
            </a:r>
            <a:r>
              <a:rPr lang="ru-RU" dirty="0" smtClean="0">
                <a:solidFill>
                  <a:srgbClr val="FF0000"/>
                </a:solidFill>
                <a:latin typeface="Times New Roman" pitchFamily="18" charset="0"/>
                <a:cs typeface="Times New Roman" pitchFamily="18" charset="0"/>
              </a:rPr>
              <a:t>Для воспитания навыков и умений самостоятельной организации игры</a:t>
            </a:r>
            <a:r>
              <a:rPr lang="ru-RU" dirty="0" smtClean="0"/>
              <a:t> </a:t>
            </a:r>
            <a:endParaRPr lang="ru-RU" dirty="0"/>
          </a:p>
        </p:txBody>
      </p:sp>
      <p:sp>
        <p:nvSpPr>
          <p:cNvPr id="4" name="Стрелка вправо с вырезом 3"/>
          <p:cNvSpPr/>
          <p:nvPr/>
        </p:nvSpPr>
        <p:spPr>
          <a:xfrm>
            <a:off x="642910" y="2357430"/>
            <a:ext cx="3071834" cy="1928826"/>
          </a:xfrm>
          <a:prstGeom prst="notchedRightArrow">
            <a:avLst>
              <a:gd name="adj1" fmla="val 38006"/>
              <a:gd name="adj2" fmla="val 9407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5" name="Прямоугольник 4"/>
          <p:cNvSpPr/>
          <p:nvPr/>
        </p:nvSpPr>
        <p:spPr>
          <a:xfrm>
            <a:off x="4429124" y="2428868"/>
            <a:ext cx="1969434" cy="1323439"/>
          </a:xfrm>
          <a:prstGeom prst="rect">
            <a:avLst/>
          </a:prstGeom>
        </p:spPr>
        <p:txBody>
          <a:bodyPr wrap="square">
            <a:spAutoFit/>
          </a:bodyPr>
          <a:lstStyle/>
          <a:p>
            <a:pPr>
              <a:buFont typeface="Arial" pitchFamily="34" charset="0"/>
              <a:buChar char="•"/>
            </a:pPr>
            <a:r>
              <a:rPr lang="ru-RU" dirty="0"/>
              <a:t> </a:t>
            </a:r>
            <a:r>
              <a:rPr lang="ru-RU" sz="2000" dirty="0">
                <a:solidFill>
                  <a:srgbClr val="7030A0"/>
                </a:solidFill>
                <a:latin typeface="Times New Roman" pitchFamily="18" charset="0"/>
                <a:cs typeface="Times New Roman" pitchFamily="18" charset="0"/>
              </a:rPr>
              <a:t>поручения, </a:t>
            </a:r>
            <a:endParaRPr lang="ru-RU" sz="2000" dirty="0" smtClean="0">
              <a:solidFill>
                <a:srgbClr val="7030A0"/>
              </a:solidFill>
              <a:latin typeface="Times New Roman" pitchFamily="18" charset="0"/>
              <a:cs typeface="Times New Roman" pitchFamily="18" charset="0"/>
            </a:endParaRPr>
          </a:p>
          <a:p>
            <a:pPr>
              <a:buFont typeface="Arial" pitchFamily="34" charset="0"/>
              <a:buChar char="•"/>
            </a:pPr>
            <a:r>
              <a:rPr lang="ru-RU" sz="2000" dirty="0" smtClean="0">
                <a:solidFill>
                  <a:srgbClr val="7030A0"/>
                </a:solidFill>
                <a:latin typeface="Times New Roman" pitchFamily="18" charset="0"/>
                <a:cs typeface="Times New Roman" pitchFamily="18" charset="0"/>
              </a:rPr>
              <a:t>задания</a:t>
            </a:r>
            <a:r>
              <a:rPr lang="ru-RU" sz="2000" dirty="0">
                <a:solidFill>
                  <a:srgbClr val="7030A0"/>
                </a:solidFill>
                <a:latin typeface="Times New Roman" pitchFamily="18" charset="0"/>
                <a:cs typeface="Times New Roman" pitchFamily="18" charset="0"/>
              </a:rPr>
              <a:t>, </a:t>
            </a:r>
            <a:endParaRPr lang="ru-RU" sz="2000" dirty="0" smtClean="0">
              <a:solidFill>
                <a:srgbClr val="7030A0"/>
              </a:solidFill>
              <a:latin typeface="Times New Roman" pitchFamily="18" charset="0"/>
              <a:cs typeface="Times New Roman" pitchFamily="18" charset="0"/>
            </a:endParaRPr>
          </a:p>
          <a:p>
            <a:pPr>
              <a:buFont typeface="Arial" pitchFamily="34" charset="0"/>
              <a:buChar char="•"/>
            </a:pPr>
            <a:r>
              <a:rPr lang="ru-RU" sz="2000" dirty="0" smtClean="0">
                <a:solidFill>
                  <a:srgbClr val="7030A0"/>
                </a:solidFill>
                <a:latin typeface="Times New Roman" pitchFamily="18" charset="0"/>
                <a:cs typeface="Times New Roman" pitchFamily="18" charset="0"/>
              </a:rPr>
              <a:t>беседы,</a:t>
            </a:r>
          </a:p>
          <a:p>
            <a:pPr>
              <a:buFont typeface="Arial" pitchFamily="34" charset="0"/>
              <a:buChar char="•"/>
            </a:pPr>
            <a:r>
              <a:rPr lang="ru-RU" sz="2000" dirty="0" smtClean="0">
                <a:solidFill>
                  <a:srgbClr val="7030A0"/>
                </a:solidFill>
                <a:latin typeface="Times New Roman" pitchFamily="18" charset="0"/>
                <a:cs typeface="Times New Roman" pitchFamily="18" charset="0"/>
              </a:rPr>
              <a:t> </a:t>
            </a:r>
            <a:r>
              <a:rPr lang="ru-RU" sz="2000" dirty="0">
                <a:solidFill>
                  <a:srgbClr val="7030A0"/>
                </a:solidFill>
                <a:latin typeface="Times New Roman" pitchFamily="18" charset="0"/>
                <a:cs typeface="Times New Roman" pitchFamily="18" charset="0"/>
              </a:rPr>
              <a:t>поощрения.</a:t>
            </a:r>
          </a:p>
        </p:txBody>
      </p:sp>
      <p:sp>
        <p:nvSpPr>
          <p:cNvPr id="6" name="Управляющая кнопка: далее 5">
            <a:hlinkClick r:id="" action="ppaction://hlinkshowjump?jump=nextslide" highlightClick="1"/>
          </p:cNvPr>
          <p:cNvSpPr/>
          <p:nvPr/>
        </p:nvSpPr>
        <p:spPr>
          <a:xfrm>
            <a:off x="8358214" y="6286520"/>
            <a:ext cx="785786"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7643834" y="6286520"/>
            <a:ext cx="714380" cy="5714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C:\Users\ТехноСила\Desktop\Новая папка (5)\4.gif"/>
          <p:cNvPicPr>
            <a:picLocks noChangeAspect="1" noChangeArrowheads="1" noCrop="1"/>
          </p:cNvPicPr>
          <p:nvPr/>
        </p:nvPicPr>
        <p:blipFill>
          <a:blip r:embed="rId2"/>
          <a:srcRect/>
          <a:stretch>
            <a:fillRect/>
          </a:stretch>
        </p:blipFill>
        <p:spPr bwMode="auto">
          <a:xfrm>
            <a:off x="6000760" y="1857364"/>
            <a:ext cx="1714500" cy="1666875"/>
          </a:xfrm>
          <a:prstGeom prst="rect">
            <a:avLst/>
          </a:prstGeom>
          <a:noFill/>
        </p:spPr>
      </p:pic>
      <p:pic>
        <p:nvPicPr>
          <p:cNvPr id="30724" name="Picture 4" descr="C:\Users\ТехноСила\Desktop\Новая папка (5)\24.gif"/>
          <p:cNvPicPr>
            <a:picLocks noChangeAspect="1" noChangeArrowheads="1"/>
          </p:cNvPicPr>
          <p:nvPr/>
        </p:nvPicPr>
        <p:blipFill>
          <a:blip r:embed="rId3"/>
          <a:srcRect/>
          <a:stretch>
            <a:fillRect/>
          </a:stretch>
        </p:blipFill>
        <p:spPr bwMode="auto">
          <a:xfrm>
            <a:off x="7500958" y="1285860"/>
            <a:ext cx="914400" cy="1143000"/>
          </a:xfrm>
          <a:prstGeom prst="rect">
            <a:avLst/>
          </a:prstGeom>
          <a:noFill/>
        </p:spPr>
      </p:pic>
      <p:sp>
        <p:nvSpPr>
          <p:cNvPr id="5" name="6-конечная звезда 4"/>
          <p:cNvSpPr/>
          <p:nvPr/>
        </p:nvSpPr>
        <p:spPr>
          <a:xfrm>
            <a:off x="0" y="0"/>
            <a:ext cx="5429288" cy="6286520"/>
          </a:xfrm>
          <a:prstGeom prst="star6">
            <a:avLst>
              <a:gd name="adj" fmla="val 32784"/>
              <a:gd name="hf" fmla="val 115470"/>
            </a:avLst>
          </a:prstGeom>
          <a:ln w="7620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30725" name="Rectangle 5"/>
          <p:cNvSpPr>
            <a:spLocks noChangeArrowheads="1"/>
          </p:cNvSpPr>
          <p:nvPr/>
        </p:nvSpPr>
        <p:spPr bwMode="auto">
          <a:xfrm>
            <a:off x="714348" y="857232"/>
            <a:ext cx="3786214"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Чтобы дети играли,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мы должны играть вместе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 детьми на протяжении всего дошкольного детства.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Чем разнообразнее, интереснее игры детей, тем богаче и шире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для них окружающий мир, светлее и радостнее их жизнь. Без увлекательной игры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не может быть страны детства.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rot="20469256">
            <a:off x="3715262" y="4640047"/>
            <a:ext cx="5058888" cy="1323439"/>
          </a:xfrm>
          <a:prstGeom prst="rect">
            <a:avLst/>
          </a:prstGeom>
          <a:noFill/>
          <a:ln>
            <a:solidFill>
              <a:srgbClr val="FFFF00"/>
            </a:solid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Спасибо за внимание</a:t>
            </a:r>
            <a:endParaRPr lang="ru-RU" sz="4000" b="1" cap="all" spc="0"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8" name="Управляющая кнопка: далее 7">
            <a:hlinkClick r:id="" action="ppaction://hlinkshowjump?jump=nextslide" highlightClick="1"/>
          </p:cNvPr>
          <p:cNvSpPr/>
          <p:nvPr/>
        </p:nvSpPr>
        <p:spPr>
          <a:xfrm>
            <a:off x="8315866" y="6286520"/>
            <a:ext cx="828134"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омой 8">
            <a:hlinkClick r:id="" action="ppaction://hlinkshowjump?jump=firstslide" highlightClick="1"/>
          </p:cNvPr>
          <p:cNvSpPr/>
          <p:nvPr/>
        </p:nvSpPr>
        <p:spPr>
          <a:xfrm>
            <a:off x="7429520" y="6286520"/>
            <a:ext cx="857256" cy="5714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7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457200"/>
            <a:ext cx="7429552" cy="841248"/>
          </a:xfrm>
        </p:spPr>
        <p:txBody>
          <a:bodyPr>
            <a:normAutofit/>
          </a:bodyPr>
          <a:lstStyle/>
          <a:p>
            <a:r>
              <a:rPr lang="ru-RU" sz="3200" dirty="0" smtClean="0">
                <a:solidFill>
                  <a:srgbClr val="7030A0"/>
                </a:solidFill>
                <a:latin typeface="Times New Roman" pitchFamily="18" charset="0"/>
                <a:cs typeface="Times New Roman" pitchFamily="18" charset="0"/>
              </a:rPr>
              <a:t>актуальность игры </a:t>
            </a:r>
            <a:endParaRPr lang="ru-RU" sz="3200" dirty="0">
              <a:solidFill>
                <a:srgbClr val="7030A0"/>
              </a:solidFill>
              <a:latin typeface="Times New Roman" pitchFamily="18" charset="0"/>
              <a:cs typeface="Times New Roman" pitchFamily="18" charset="0"/>
            </a:endParaRPr>
          </a:p>
        </p:txBody>
      </p:sp>
      <p:sp>
        <p:nvSpPr>
          <p:cNvPr id="4" name="Пятно 2 3"/>
          <p:cNvSpPr/>
          <p:nvPr/>
        </p:nvSpPr>
        <p:spPr>
          <a:xfrm>
            <a:off x="2428860" y="714356"/>
            <a:ext cx="6715140" cy="5643602"/>
          </a:xfrm>
          <a:prstGeom prst="irregularSeal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049" name="Rectangle 1"/>
          <p:cNvSpPr>
            <a:spLocks noChangeArrowheads="1"/>
          </p:cNvSpPr>
          <p:nvPr/>
        </p:nvSpPr>
        <p:spPr bwMode="auto">
          <a:xfrm>
            <a:off x="4214810" y="1643050"/>
            <a:ext cx="421484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 настоящее время актуальность игры повышается из-за перенасыщенности современного ребенка информацией. Телевидение, видео, радио, интернет увеличили и разнообразили поток получаемой информации. Но они представляют в основном материал для пассивного восприятия. Важной задачей обучения дошкольников является развитие умений самостоятельной оценки и отбора полученной информации. Развивать подобное умение помогает игра, служащая своеобразной практикой использования знаний, полученных детьми в образовании.</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2050" name="Picture 2" descr="C:\Users\ТехноСила\Desktop\Новая папка (2)\i (3).jpg"/>
          <p:cNvPicPr>
            <a:picLocks noChangeAspect="1" noChangeArrowheads="1"/>
          </p:cNvPicPr>
          <p:nvPr/>
        </p:nvPicPr>
        <p:blipFill>
          <a:blip r:embed="rId2"/>
          <a:srcRect/>
          <a:stretch>
            <a:fillRect/>
          </a:stretch>
        </p:blipFill>
        <p:spPr bwMode="auto">
          <a:xfrm>
            <a:off x="357158" y="2000240"/>
            <a:ext cx="2786082" cy="37862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Управляющая кнопка: далее 5">
            <a:hlinkClick r:id="" action="ppaction://hlinkshowjump?jump=nextslide" highlightClick="1"/>
          </p:cNvPr>
          <p:cNvSpPr/>
          <p:nvPr/>
        </p:nvSpPr>
        <p:spPr>
          <a:xfrm>
            <a:off x="8501090" y="6357958"/>
            <a:ext cx="642910" cy="50004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7858148" y="6357934"/>
            <a:ext cx="571504"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928670"/>
            <a:ext cx="5000628" cy="2554545"/>
          </a:xfrm>
          <a:prstGeom prst="rect">
            <a:avLst/>
          </a:prstGeom>
        </p:spPr>
        <p:txBody>
          <a:bodyPr wrap="square">
            <a:spAutoFit/>
          </a:bodyPr>
          <a:lstStyle/>
          <a:p>
            <a:r>
              <a:rPr lang="ru-RU" sz="2000" dirty="0">
                <a:solidFill>
                  <a:srgbClr val="FF0000"/>
                </a:solidFill>
                <a:latin typeface="Times New Roman" pitchFamily="18" charset="0"/>
                <a:cs typeface="Times New Roman" pitchFamily="18" charset="0"/>
              </a:rPr>
              <a:t>В системе дошкольного образования, долгое время наблюдалось преобладание занятий как основной формы обучения детей.  Другими словами,  ДОУ придерживались учебной модели, т. е. на первом месте все время оказывались занятия. Исходя из всего этого, времени на игру у детей почти не оставалось</a:t>
            </a:r>
            <a:r>
              <a:rPr lang="ru-RU" dirty="0"/>
              <a:t>. </a:t>
            </a:r>
          </a:p>
        </p:txBody>
      </p:sp>
      <p:pic>
        <p:nvPicPr>
          <p:cNvPr id="15362" name="Picture 2" descr="C:\Users\ТехноСила\Desktop\Новая папка (5)\12.gif"/>
          <p:cNvPicPr>
            <a:picLocks noChangeAspect="1" noChangeArrowheads="1"/>
          </p:cNvPicPr>
          <p:nvPr/>
        </p:nvPicPr>
        <p:blipFill>
          <a:blip r:embed="rId3"/>
          <a:srcRect/>
          <a:stretch>
            <a:fillRect/>
          </a:stretch>
        </p:blipFill>
        <p:spPr bwMode="auto">
          <a:xfrm>
            <a:off x="3786182" y="3714752"/>
            <a:ext cx="1714512" cy="2500330"/>
          </a:xfrm>
          <a:prstGeom prst="rect">
            <a:avLst/>
          </a:prstGeom>
          <a:noFill/>
        </p:spPr>
      </p:pic>
      <p:sp>
        <p:nvSpPr>
          <p:cNvPr id="4" name="Управляющая кнопка: далее 3">
            <a:hlinkClick r:id="" action="ppaction://hlinkshowjump?jump=nextslide" highlightClick="1"/>
          </p:cNvPr>
          <p:cNvSpPr/>
          <p:nvPr/>
        </p:nvSpPr>
        <p:spPr>
          <a:xfrm>
            <a:off x="8501090" y="6286520"/>
            <a:ext cx="642910"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786710" y="6315650"/>
            <a:ext cx="714380" cy="5423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2357430"/>
            <a:ext cx="1785950" cy="1643050"/>
          </a:xfrm>
          <a:solidFill>
            <a:schemeClr val="bg2">
              <a:lumMod val="90000"/>
            </a:schemeClr>
          </a:solidFill>
          <a:ln w="76200"/>
        </p:spPr>
        <p:style>
          <a:lnRef idx="2">
            <a:schemeClr val="accent3"/>
          </a:lnRef>
          <a:fillRef idx="1">
            <a:schemeClr val="lt1"/>
          </a:fillRef>
          <a:effectRef idx="0">
            <a:schemeClr val="accent3"/>
          </a:effectRef>
          <a:fontRef idx="minor">
            <a:schemeClr val="dk1"/>
          </a:fontRef>
        </p:style>
        <p:txBody>
          <a:bodyPr>
            <a:normAutofit/>
          </a:bodyPr>
          <a:lstStyle/>
          <a:p>
            <a:r>
              <a:rPr lang="ru-RU" b="1" i="1" dirty="0" smtClean="0">
                <a:solidFill>
                  <a:srgbClr val="7030A0"/>
                </a:solidFill>
                <a:latin typeface="Times New Roman" pitchFamily="18" charset="0"/>
                <a:cs typeface="Times New Roman" pitchFamily="18" charset="0"/>
              </a:rPr>
              <a:t>игра</a:t>
            </a:r>
            <a:endParaRPr lang="ru-RU" b="1" i="1" dirty="0">
              <a:solidFill>
                <a:srgbClr val="7030A0"/>
              </a:solidFill>
              <a:latin typeface="Times New Roman" pitchFamily="18" charset="0"/>
              <a:cs typeface="Times New Roman" pitchFamily="18" charset="0"/>
            </a:endParaRPr>
          </a:p>
        </p:txBody>
      </p:sp>
      <p:sp>
        <p:nvSpPr>
          <p:cNvPr id="4" name="Выноска-облако 3"/>
          <p:cNvSpPr/>
          <p:nvPr/>
        </p:nvSpPr>
        <p:spPr>
          <a:xfrm>
            <a:off x="714348" y="1000108"/>
            <a:ext cx="2286016" cy="2357454"/>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a:solidFill>
                  <a:srgbClr val="7030A0"/>
                </a:solidFill>
                <a:latin typeface="Times New Roman" pitchFamily="18" charset="0"/>
                <a:cs typeface="Times New Roman" pitchFamily="18" charset="0"/>
              </a:rPr>
              <a:t>влияет на развитие личности</a:t>
            </a:r>
            <a:r>
              <a:rPr lang="ru-RU" sz="2400" dirty="0">
                <a:solidFill>
                  <a:srgbClr val="FF0000"/>
                </a:solidFill>
                <a:latin typeface="Times New Roman" pitchFamily="18" charset="0"/>
                <a:cs typeface="Times New Roman" pitchFamily="18" charset="0"/>
              </a:rPr>
              <a:t> </a:t>
            </a:r>
          </a:p>
        </p:txBody>
      </p:sp>
      <p:sp>
        <p:nvSpPr>
          <p:cNvPr id="5" name="Выноска-облако 4"/>
          <p:cNvSpPr/>
          <p:nvPr/>
        </p:nvSpPr>
        <p:spPr>
          <a:xfrm>
            <a:off x="3714744" y="0"/>
            <a:ext cx="5429256" cy="3000372"/>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smtClean="0">
                <a:solidFill>
                  <a:srgbClr val="FF0000"/>
                </a:solidFill>
                <a:latin typeface="Times New Roman" pitchFamily="18" charset="0"/>
                <a:cs typeface="Times New Roman" pitchFamily="18" charset="0"/>
              </a:rPr>
              <a:t>знакомит </a:t>
            </a:r>
            <a:r>
              <a:rPr lang="ru-RU" sz="2400" dirty="0">
                <a:solidFill>
                  <a:srgbClr val="FF0000"/>
                </a:solidFill>
                <a:latin typeface="Times New Roman" pitchFamily="18" charset="0"/>
                <a:cs typeface="Times New Roman" pitchFamily="18" charset="0"/>
              </a:rPr>
              <a:t>с поведением и взаимоотношениями взрослых людей, которые становятся образцом для его собственного поведения. </a:t>
            </a:r>
          </a:p>
        </p:txBody>
      </p:sp>
      <p:sp>
        <p:nvSpPr>
          <p:cNvPr id="6" name="Выноска-облако 5"/>
          <p:cNvSpPr/>
          <p:nvPr/>
        </p:nvSpPr>
        <p:spPr>
          <a:xfrm>
            <a:off x="785786" y="3500438"/>
            <a:ext cx="4147130" cy="2714644"/>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smtClean="0">
                <a:solidFill>
                  <a:srgbClr val="FF0000"/>
                </a:solidFill>
                <a:latin typeface="Times New Roman" pitchFamily="18" charset="0"/>
                <a:cs typeface="Times New Roman" pitchFamily="18" charset="0"/>
              </a:rPr>
              <a:t>Помогает приобретать </a:t>
            </a:r>
            <a:r>
              <a:rPr lang="ru-RU" sz="2400" dirty="0">
                <a:solidFill>
                  <a:srgbClr val="FF0000"/>
                </a:solidFill>
                <a:latin typeface="Times New Roman" pitchFamily="18" charset="0"/>
                <a:cs typeface="Times New Roman" pitchFamily="18" charset="0"/>
              </a:rPr>
              <a:t>основные навыки общения, качества, необходимые для установления контакта со сверстниками</a:t>
            </a:r>
            <a:r>
              <a:rPr lang="ru-RU" sz="2400" dirty="0">
                <a:latin typeface="Times New Roman" pitchFamily="18" charset="0"/>
                <a:cs typeface="Times New Roman" pitchFamily="18" charset="0"/>
              </a:rPr>
              <a:t>. </a:t>
            </a:r>
          </a:p>
        </p:txBody>
      </p:sp>
      <p:sp>
        <p:nvSpPr>
          <p:cNvPr id="7" name="Выноска-облако 6"/>
          <p:cNvSpPr/>
          <p:nvPr/>
        </p:nvSpPr>
        <p:spPr>
          <a:xfrm>
            <a:off x="5072066" y="3429000"/>
            <a:ext cx="4071934" cy="275578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a:solidFill>
                  <a:srgbClr val="7030A0"/>
                </a:solidFill>
                <a:latin typeface="Times New Roman" pitchFamily="18" charset="0"/>
                <a:cs typeface="Times New Roman" pitchFamily="18" charset="0"/>
              </a:rPr>
              <a:t>способствует развитию чувств и волевой регуляции поведения. </a:t>
            </a:r>
          </a:p>
        </p:txBody>
      </p:sp>
      <p:sp>
        <p:nvSpPr>
          <p:cNvPr id="8" name="Управляющая кнопка: далее 7">
            <a:hlinkClick r:id="" action="ppaction://hlinkshowjump?jump=nextslide" highlightClick="1"/>
          </p:cNvPr>
          <p:cNvSpPr/>
          <p:nvPr/>
        </p:nvSpPr>
        <p:spPr>
          <a:xfrm>
            <a:off x="8530148" y="6286520"/>
            <a:ext cx="613852"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7786710" y="6286520"/>
            <a:ext cx="685226" cy="5714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solidFill>
                  <a:srgbClr val="C00000"/>
                </a:solidFill>
                <a:latin typeface="Times New Roman" pitchFamily="18" charset="0"/>
                <a:cs typeface="Times New Roman" pitchFamily="18" charset="0"/>
              </a:rPr>
              <a:t>Дошкольный возраст – важный этап в жизни ребенка.</a:t>
            </a:r>
            <a:endParaRPr lang="ru-RU" sz="2800" dirty="0">
              <a:solidFill>
                <a:srgbClr val="C00000"/>
              </a:solidFill>
              <a:latin typeface="Times New Roman" pitchFamily="18" charset="0"/>
              <a:cs typeface="Times New Roman" pitchFamily="18" charset="0"/>
            </a:endParaRPr>
          </a:p>
        </p:txBody>
      </p:sp>
      <p:pic>
        <p:nvPicPr>
          <p:cNvPr id="17410" name="Picture 2" descr="C:\Users\ТехноСила\Desktop\Новая папка (5)\2.jpg"/>
          <p:cNvPicPr>
            <a:picLocks noChangeAspect="1" noChangeArrowheads="1"/>
          </p:cNvPicPr>
          <p:nvPr/>
        </p:nvPicPr>
        <p:blipFill>
          <a:blip r:embed="rId2"/>
          <a:srcRect/>
          <a:stretch>
            <a:fillRect/>
          </a:stretch>
        </p:blipFill>
        <p:spPr bwMode="auto">
          <a:xfrm>
            <a:off x="5072066" y="3714752"/>
            <a:ext cx="3714776" cy="2786082"/>
          </a:xfrm>
          <a:prstGeom prst="rect">
            <a:avLst/>
          </a:prstGeom>
          <a:ln>
            <a:noFill/>
          </a:ln>
          <a:effectLst>
            <a:glow rad="228600">
              <a:schemeClr val="accent1">
                <a:satMod val="175000"/>
                <a:alpha val="40000"/>
              </a:schemeClr>
            </a:glow>
            <a:softEdge rad="112500"/>
          </a:effectLst>
        </p:spPr>
      </p:pic>
      <p:sp>
        <p:nvSpPr>
          <p:cNvPr id="4" name="Прямоугольник 3"/>
          <p:cNvSpPr/>
          <p:nvPr/>
        </p:nvSpPr>
        <p:spPr>
          <a:xfrm>
            <a:off x="428596" y="1714488"/>
            <a:ext cx="4572000" cy="3046988"/>
          </a:xfrm>
          <a:prstGeom prst="rect">
            <a:avLst/>
          </a:prstGeom>
        </p:spPr>
        <p:txBody>
          <a:bodyPr wrap="square">
            <a:spAutoFit/>
          </a:bodyPr>
          <a:lstStyle/>
          <a:p>
            <a:r>
              <a:rPr lang="ru-RU" sz="2400" dirty="0">
                <a:solidFill>
                  <a:srgbClr val="7030A0"/>
                </a:solidFill>
                <a:latin typeface="Times New Roman" pitchFamily="18" charset="0"/>
                <a:cs typeface="Times New Roman" pitchFamily="18" charset="0"/>
              </a:rPr>
              <a:t>В этот период осуществляется развитие образных форм познания действительности, восприятия, образного мышления, воображения; появляется готовность к овладению разнообразными знаниями об окружающем мире. </a:t>
            </a:r>
          </a:p>
        </p:txBody>
      </p:sp>
      <p:pic>
        <p:nvPicPr>
          <p:cNvPr id="17411" name="Picture 3" descr="C:\Users\ТехноСила\Desktop\Новая папка (5)\11.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29388" y="1000108"/>
            <a:ext cx="1905000" cy="1905000"/>
          </a:xfrm>
          <a:prstGeom prst="rect">
            <a:avLst/>
          </a:prstGeom>
          <a:noFill/>
        </p:spPr>
      </p:pic>
      <p:sp>
        <p:nvSpPr>
          <p:cNvPr id="6" name="Управляющая кнопка: далее 5">
            <a:hlinkClick r:id="" action="ppaction://hlinkshowjump?jump=nextslide" highlightClick="1"/>
          </p:cNvPr>
          <p:cNvSpPr/>
          <p:nvPr/>
        </p:nvSpPr>
        <p:spPr>
          <a:xfrm>
            <a:off x="8387304" y="6215082"/>
            <a:ext cx="756696" cy="64291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7500958" y="6215082"/>
            <a:ext cx="828102" cy="64291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686800" cy="1714488"/>
          </a:xfrm>
        </p:spPr>
        <p:txBody>
          <a:bodyPr>
            <a:normAutofit/>
          </a:bodyPr>
          <a:lstStyle/>
          <a:p>
            <a:r>
              <a:rPr lang="ru-RU" sz="2700" dirty="0" smtClean="0">
                <a:solidFill>
                  <a:srgbClr val="FF0000"/>
                </a:solidFill>
                <a:latin typeface="Times New Roman" pitchFamily="18" charset="0"/>
                <a:cs typeface="Times New Roman" pitchFamily="18" charset="0"/>
              </a:rPr>
              <a:t>Дошкольный возраст – важный этап в жизни ребенка.</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Прямоугольник 2"/>
          <p:cNvSpPr/>
          <p:nvPr/>
        </p:nvSpPr>
        <p:spPr>
          <a:xfrm>
            <a:off x="571472" y="2928934"/>
            <a:ext cx="5286396" cy="3046988"/>
          </a:xfrm>
          <a:prstGeom prst="rect">
            <a:avLst/>
          </a:prstGeom>
        </p:spPr>
        <p:txBody>
          <a:bodyPr wrap="square">
            <a:spAutoFit/>
          </a:bodyPr>
          <a:lstStyle/>
          <a:p>
            <a:r>
              <a:rPr lang="ru-RU" sz="2400" dirty="0" smtClean="0">
                <a:solidFill>
                  <a:srgbClr val="7030A0"/>
                </a:solidFill>
                <a:latin typeface="Times New Roman" pitchFamily="18" charset="0"/>
                <a:cs typeface="Times New Roman" pitchFamily="18" charset="0"/>
              </a:rPr>
              <a:t>В </a:t>
            </a:r>
            <a:r>
              <a:rPr lang="ru-RU" sz="2400" dirty="0">
                <a:solidFill>
                  <a:srgbClr val="7030A0"/>
                </a:solidFill>
                <a:latin typeface="Times New Roman" pitchFamily="18" charset="0"/>
                <a:cs typeface="Times New Roman" pitchFamily="18" charset="0"/>
              </a:rPr>
              <a:t>данный период закладываются основы нравственности. Ребенок усваивает основные моральные нормы, нормы поведения. Возрастает активность ребенка в разных видах деятельности (игровой, трудовой и т. д.). Возникает самостоятельность игровой деятельности. </a:t>
            </a:r>
          </a:p>
        </p:txBody>
      </p:sp>
      <p:pic>
        <p:nvPicPr>
          <p:cNvPr id="18434" name="Picture 2" descr="C:\Users\ТехноСила\Desktop\Новая папка (5)\21.jpg"/>
          <p:cNvPicPr>
            <a:picLocks noChangeAspect="1" noChangeArrowheads="1"/>
          </p:cNvPicPr>
          <p:nvPr/>
        </p:nvPicPr>
        <p:blipFill>
          <a:blip r:embed="rId2"/>
          <a:srcRect/>
          <a:stretch>
            <a:fillRect/>
          </a:stretch>
        </p:blipFill>
        <p:spPr bwMode="auto">
          <a:xfrm>
            <a:off x="6000760" y="1428736"/>
            <a:ext cx="2571768" cy="3357586"/>
          </a:xfrm>
          <a:prstGeom prst="rect">
            <a:avLst/>
          </a:prstGeom>
          <a:ln>
            <a:noFill/>
          </a:ln>
          <a:effectLst>
            <a:glow rad="228600">
              <a:schemeClr val="accent3">
                <a:satMod val="175000"/>
                <a:alpha val="40000"/>
              </a:schemeClr>
            </a:glow>
            <a:softEdge rad="112500"/>
          </a:effectLst>
        </p:spPr>
      </p:pic>
      <p:sp>
        <p:nvSpPr>
          <p:cNvPr id="5" name="Управляющая кнопка: далее 4">
            <a:hlinkClick r:id="" action="ppaction://hlinkshowjump?jump=nextslide" highlightClick="1"/>
          </p:cNvPr>
          <p:cNvSpPr/>
          <p:nvPr/>
        </p:nvSpPr>
        <p:spPr>
          <a:xfrm>
            <a:off x="8501058" y="6286520"/>
            <a:ext cx="642942"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7786710" y="6286520"/>
            <a:ext cx="685226" cy="5714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7030A0"/>
                </a:solidFill>
                <a:latin typeface="Times New Roman" pitchFamily="18" charset="0"/>
                <a:cs typeface="Times New Roman" pitchFamily="18" charset="0"/>
              </a:rPr>
              <a:t>цель</a:t>
            </a:r>
            <a:endParaRPr lang="ru-RU" dirty="0">
              <a:solidFill>
                <a:srgbClr val="7030A0"/>
              </a:solidFill>
              <a:latin typeface="Times New Roman" pitchFamily="18" charset="0"/>
              <a:cs typeface="Times New Roman" pitchFamily="18" charset="0"/>
            </a:endParaRPr>
          </a:p>
        </p:txBody>
      </p:sp>
      <p:pic>
        <p:nvPicPr>
          <p:cNvPr id="19458" name="Picture 2" descr="C:\Users\ТехноСила\Desktop\Новая папка (5)\27.jpg"/>
          <p:cNvPicPr>
            <a:picLocks noChangeAspect="1" noChangeArrowheads="1"/>
          </p:cNvPicPr>
          <p:nvPr/>
        </p:nvPicPr>
        <p:blipFill>
          <a:blip r:embed="rId2">
            <a:clrChange>
              <a:clrFrom>
                <a:srgbClr val="D0E0B3"/>
              </a:clrFrom>
              <a:clrTo>
                <a:srgbClr val="D0E0B3">
                  <a:alpha val="0"/>
                </a:srgbClr>
              </a:clrTo>
            </a:clrChange>
          </a:blip>
          <a:srcRect/>
          <a:stretch>
            <a:fillRect/>
          </a:stretch>
        </p:blipFill>
        <p:spPr bwMode="auto">
          <a:xfrm>
            <a:off x="5572132" y="3286124"/>
            <a:ext cx="2857500" cy="2085975"/>
          </a:xfrm>
          <a:prstGeom prst="flowChartAlternateProcess">
            <a:avLst/>
          </a:prstGeom>
          <a:noFill/>
          <a:ln>
            <a:solidFill>
              <a:schemeClr val="accent3">
                <a:lumMod val="60000"/>
                <a:lumOff val="40000"/>
              </a:schemeClr>
            </a:solidFill>
          </a:ln>
        </p:spPr>
      </p:pic>
      <p:sp>
        <p:nvSpPr>
          <p:cNvPr id="4" name="4-конечная звезда 3"/>
          <p:cNvSpPr/>
          <p:nvPr/>
        </p:nvSpPr>
        <p:spPr>
          <a:xfrm>
            <a:off x="0" y="1857364"/>
            <a:ext cx="914400" cy="914400"/>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4-конечная звезда 4"/>
          <p:cNvSpPr/>
          <p:nvPr/>
        </p:nvSpPr>
        <p:spPr>
          <a:xfrm>
            <a:off x="8229600" y="1714488"/>
            <a:ext cx="914400" cy="914400"/>
          </a:xfrm>
          <a:prstGeom prst="star4">
            <a:avLst/>
          </a:prstGeom>
          <a:solidFill>
            <a:srgbClr val="FF000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Прямоугольник 5"/>
          <p:cNvSpPr/>
          <p:nvPr/>
        </p:nvSpPr>
        <p:spPr>
          <a:xfrm>
            <a:off x="2357422" y="2000240"/>
            <a:ext cx="4572000" cy="954107"/>
          </a:xfrm>
          <a:prstGeom prst="rect">
            <a:avLst/>
          </a:prstGeom>
        </p:spPr>
        <p:txBody>
          <a:bodyPr>
            <a:spAutoFit/>
          </a:bodyPr>
          <a:lstStyle/>
          <a:p>
            <a:r>
              <a:rPr lang="ru-RU" sz="2800" dirty="0">
                <a:solidFill>
                  <a:srgbClr val="FF0000"/>
                </a:solidFill>
                <a:latin typeface="Times New Roman" pitchFamily="18" charset="0"/>
                <a:cs typeface="Times New Roman" pitchFamily="18" charset="0"/>
              </a:rPr>
              <a:t>Игра – основная форма образования дошкольника.</a:t>
            </a:r>
          </a:p>
        </p:txBody>
      </p:sp>
      <p:sp>
        <p:nvSpPr>
          <p:cNvPr id="7" name="Блок-схема: решение 6"/>
          <p:cNvSpPr/>
          <p:nvPr/>
        </p:nvSpPr>
        <p:spPr>
          <a:xfrm>
            <a:off x="571472" y="3143248"/>
            <a:ext cx="4572032" cy="1143008"/>
          </a:xfrm>
          <a:prstGeom prst="flowChartDecision">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800" dirty="0">
                <a:solidFill>
                  <a:srgbClr val="7030A0"/>
                </a:solidFill>
                <a:latin typeface="Times New Roman" pitchFamily="18" charset="0"/>
                <a:cs typeface="Times New Roman" pitchFamily="18" charset="0"/>
              </a:rPr>
              <a:t>задачи:</a:t>
            </a:r>
          </a:p>
        </p:txBody>
      </p:sp>
      <p:sp>
        <p:nvSpPr>
          <p:cNvPr id="19459" name="Rectangle 3"/>
          <p:cNvSpPr>
            <a:spLocks noChangeArrowheads="1"/>
          </p:cNvSpPr>
          <p:nvPr/>
        </p:nvSpPr>
        <p:spPr bwMode="auto">
          <a:xfrm>
            <a:off x="428596" y="4929198"/>
            <a:ext cx="62865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создание в ДОУ условий для игровой деятельности;</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использование игровых приемов в обучении детей;</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усовершенствование руководства игрой детей</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развитие практических умений для организации самостоятельной  игровой деятельности детей. </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9" name="Управляющая кнопка: далее 8">
            <a:hlinkClick r:id="" action="ppaction://hlinkshowjump?jump=nextslide" highlightClick="1"/>
          </p:cNvPr>
          <p:cNvSpPr/>
          <p:nvPr/>
        </p:nvSpPr>
        <p:spPr>
          <a:xfrm>
            <a:off x="8358214" y="6286520"/>
            <a:ext cx="785786"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7643834" y="6286520"/>
            <a:ext cx="685226" cy="5714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sz="3200" dirty="0" smtClean="0">
                <a:solidFill>
                  <a:srgbClr val="FF0000"/>
                </a:solidFill>
                <a:latin typeface="Times New Roman" pitchFamily="18" charset="0"/>
                <a:cs typeface="Times New Roman" pitchFamily="18" charset="0"/>
              </a:rPr>
              <a:t>детские игры </a:t>
            </a:r>
            <a:endParaRPr lang="ru-RU" sz="3200" dirty="0">
              <a:solidFill>
                <a:srgbClr val="FF0000"/>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a:bodyPr>
          <a:lstStyle/>
          <a:p>
            <a:pPr lvl="0"/>
            <a:r>
              <a:rPr lang="ru-RU" sz="2400" dirty="0" smtClean="0">
                <a:solidFill>
                  <a:srgbClr val="7030A0"/>
                </a:solidFill>
                <a:latin typeface="Times New Roman" pitchFamily="18" charset="0"/>
                <a:cs typeface="Times New Roman" pitchFamily="18" charset="0"/>
              </a:rPr>
              <a:t>сюжетно-ролевые </a:t>
            </a:r>
          </a:p>
          <a:p>
            <a:pPr lvl="0">
              <a:buNone/>
            </a:pPr>
            <a:r>
              <a:rPr lang="ru-RU" sz="2400" dirty="0" smtClean="0">
                <a:solidFill>
                  <a:srgbClr val="7030A0"/>
                </a:solidFill>
                <a:latin typeface="Times New Roman" pitchFamily="18" charset="0"/>
                <a:cs typeface="Times New Roman" pitchFamily="18" charset="0"/>
              </a:rPr>
              <a:t>творческие игры </a:t>
            </a:r>
          </a:p>
          <a:p>
            <a:pPr lvl="0"/>
            <a:endParaRPr lang="ru-RU" sz="2400" dirty="0" smtClean="0">
              <a:solidFill>
                <a:srgbClr val="7030A0"/>
              </a:solidFill>
              <a:latin typeface="Times New Roman" pitchFamily="18" charset="0"/>
              <a:cs typeface="Times New Roman" pitchFamily="18" charset="0"/>
            </a:endParaRPr>
          </a:p>
          <a:p>
            <a:r>
              <a:rPr lang="ru-RU" sz="2000" dirty="0" smtClean="0">
                <a:solidFill>
                  <a:srgbClr val="C00000"/>
                </a:solidFill>
                <a:latin typeface="Times New Roman" pitchFamily="18" charset="0"/>
                <a:cs typeface="Times New Roman" pitchFamily="18" charset="0"/>
              </a:rPr>
              <a:t>игры на бытовые темы; </a:t>
            </a:r>
          </a:p>
          <a:p>
            <a:r>
              <a:rPr lang="ru-RU" sz="2000" dirty="0" smtClean="0">
                <a:solidFill>
                  <a:srgbClr val="C00000"/>
                </a:solidFill>
                <a:latin typeface="Times New Roman" pitchFamily="18" charset="0"/>
                <a:cs typeface="Times New Roman" pitchFamily="18" charset="0"/>
              </a:rPr>
              <a:t>с производственной тематикой;</a:t>
            </a:r>
          </a:p>
          <a:p>
            <a:r>
              <a:rPr lang="ru-RU" sz="2000" dirty="0" smtClean="0">
                <a:solidFill>
                  <a:srgbClr val="C00000"/>
                </a:solidFill>
                <a:latin typeface="Times New Roman" pitchFamily="18" charset="0"/>
                <a:cs typeface="Times New Roman" pitchFamily="18" charset="0"/>
              </a:rPr>
              <a:t>с общественно-политической тематикой;</a:t>
            </a:r>
          </a:p>
          <a:p>
            <a:r>
              <a:rPr lang="ru-RU" sz="2000" dirty="0" smtClean="0">
                <a:solidFill>
                  <a:srgbClr val="C00000"/>
                </a:solidFill>
                <a:latin typeface="Times New Roman" pitchFamily="18" charset="0"/>
                <a:cs typeface="Times New Roman" pitchFamily="18" charset="0"/>
              </a:rPr>
              <a:t>театрализованные игры;</a:t>
            </a:r>
          </a:p>
          <a:p>
            <a:r>
              <a:rPr lang="ru-RU" sz="2000" dirty="0" smtClean="0">
                <a:solidFill>
                  <a:srgbClr val="C00000"/>
                </a:solidFill>
                <a:latin typeface="Times New Roman" pitchFamily="18" charset="0"/>
                <a:cs typeface="Times New Roman" pitchFamily="18" charset="0"/>
              </a:rPr>
              <a:t>игры-забавы и развлечения. </a:t>
            </a:r>
          </a:p>
        </p:txBody>
      </p:sp>
      <p:sp>
        <p:nvSpPr>
          <p:cNvPr id="4" name="Содержимое 3"/>
          <p:cNvSpPr>
            <a:spLocks noGrp="1"/>
          </p:cNvSpPr>
          <p:nvPr>
            <p:ph sz="half" idx="2"/>
          </p:nvPr>
        </p:nvSpPr>
        <p:spPr/>
        <p:txBody>
          <a:bodyPr>
            <a:normAutofit/>
          </a:bodyPr>
          <a:lstStyle/>
          <a:p>
            <a:r>
              <a:rPr lang="ru-RU" sz="2400" dirty="0" smtClean="0">
                <a:latin typeface="Times New Roman" pitchFamily="18" charset="0"/>
                <a:cs typeface="Times New Roman" pitchFamily="18" charset="0"/>
              </a:rPr>
              <a:t>.игры с правилами.</a:t>
            </a:r>
          </a:p>
          <a:p>
            <a:pPr lvl="0">
              <a:buNone/>
            </a:pPr>
            <a:endParaRPr lang="ru-RU" sz="2400" dirty="0" smtClean="0"/>
          </a:p>
          <a:p>
            <a:pPr lvl="0"/>
            <a:r>
              <a:rPr lang="ru-RU" sz="2000" dirty="0" smtClean="0">
                <a:solidFill>
                  <a:srgbClr val="C00000"/>
                </a:solidFill>
                <a:latin typeface="Times New Roman" pitchFamily="18" charset="0"/>
                <a:cs typeface="Times New Roman" pitchFamily="18" charset="0"/>
              </a:rPr>
              <a:t>дидактические игры с предметами и  игрушками, словесные, настольно-печатные, музыкально-дидактические.</a:t>
            </a:r>
          </a:p>
          <a:p>
            <a:pPr lvl="0"/>
            <a:r>
              <a:rPr lang="ru-RU" sz="2000" dirty="0" smtClean="0">
                <a:solidFill>
                  <a:srgbClr val="C00000"/>
                </a:solidFill>
                <a:latin typeface="Times New Roman" pitchFamily="18" charset="0"/>
                <a:cs typeface="Times New Roman" pitchFamily="18" charset="0"/>
              </a:rPr>
              <a:t>подвижные игры: сюжетные, бессюжетные, с элементами спортивных игр.</a:t>
            </a:r>
          </a:p>
        </p:txBody>
      </p:sp>
      <p:pic>
        <p:nvPicPr>
          <p:cNvPr id="20482" name="Picture 2" descr="C:\Users\ТехноСила\Desktop\Новая папка (5)\28.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43306" y="4714884"/>
            <a:ext cx="2071702" cy="2143116"/>
          </a:xfrm>
          <a:prstGeom prst="rect">
            <a:avLst/>
          </a:prstGeom>
          <a:noFill/>
        </p:spPr>
      </p:pic>
      <p:sp>
        <p:nvSpPr>
          <p:cNvPr id="6" name="Управляющая кнопка: далее 5">
            <a:hlinkClick r:id="" action="ppaction://hlinkshowjump?jump=nextslide" highlightClick="1"/>
          </p:cNvPr>
          <p:cNvSpPr/>
          <p:nvPr/>
        </p:nvSpPr>
        <p:spPr>
          <a:xfrm>
            <a:off x="8501058" y="6286520"/>
            <a:ext cx="642942"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7786710" y="6286520"/>
            <a:ext cx="685226" cy="5714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glow rad="228600">
              <a:schemeClr val="accent5">
                <a:satMod val="175000"/>
                <a:alpha val="40000"/>
              </a:schemeClr>
            </a:glow>
          </a:effectLst>
        </p:spPr>
        <p:txBody>
          <a:bodyPr>
            <a:normAutofit fontScale="90000"/>
          </a:bodyPr>
          <a:lstStyle/>
          <a:p>
            <a:r>
              <a:rPr lang="ru-RU" dirty="0" smtClean="0">
                <a:solidFill>
                  <a:srgbClr val="7030A0"/>
                </a:solidFill>
                <a:latin typeface="Times New Roman" pitchFamily="18" charset="0"/>
                <a:cs typeface="Times New Roman" pitchFamily="18" charset="0"/>
              </a:rPr>
              <a:t>Сюжетно- ролевые творческие игры</a:t>
            </a:r>
            <a:r>
              <a:rPr lang="ru-RU" dirty="0" smtClean="0"/>
              <a:t>.</a:t>
            </a:r>
            <a:endParaRPr lang="ru-RU" dirty="0"/>
          </a:p>
        </p:txBody>
      </p:sp>
      <p:pic>
        <p:nvPicPr>
          <p:cNvPr id="21506" name="Picture 2" descr="C:\Users\ТехноСила\Desktop\Новая папка (5)\3.jpg"/>
          <p:cNvPicPr>
            <a:picLocks noChangeAspect="1" noChangeArrowheads="1"/>
          </p:cNvPicPr>
          <p:nvPr/>
        </p:nvPicPr>
        <p:blipFill>
          <a:blip r:embed="rId2"/>
          <a:srcRect/>
          <a:stretch>
            <a:fillRect/>
          </a:stretch>
        </p:blipFill>
        <p:spPr bwMode="auto">
          <a:xfrm>
            <a:off x="357158" y="4786322"/>
            <a:ext cx="2286016" cy="1785974"/>
          </a:xfrm>
          <a:prstGeom prst="roundRect">
            <a:avLst>
              <a:gd name="adj" fmla="val 8594"/>
            </a:avLst>
          </a:prstGeom>
          <a:solidFill>
            <a:srgbClr val="FFFFFF">
              <a:shade val="85000"/>
            </a:srgbClr>
          </a:solidFill>
          <a:ln>
            <a:solidFill>
              <a:schemeClr val="accent2">
                <a:lumMod val="75000"/>
              </a:schemeClr>
            </a:solidFill>
          </a:ln>
          <a:effectLst>
            <a:reflection blurRad="12700" stA="38000" endPos="28000" dist="5000" dir="5400000" sy="-100000" algn="bl" rotWithShape="0"/>
          </a:effectLst>
        </p:spPr>
      </p:pic>
      <p:pic>
        <p:nvPicPr>
          <p:cNvPr id="21507" name="Picture 3" descr="C:\Users\ТехноСила\Desktop\Новая папка\i (9).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86644" y="1500174"/>
            <a:ext cx="1495425" cy="1428750"/>
          </a:xfrm>
          <a:prstGeom prst="rect">
            <a:avLst/>
          </a:prstGeom>
          <a:ln>
            <a:noFill/>
          </a:ln>
          <a:effectLst>
            <a:outerShdw blurRad="292100" dist="139700" dir="2700000" algn="tl" rotWithShape="0">
              <a:srgbClr val="333333">
                <a:alpha val="65000"/>
              </a:srgbClr>
            </a:outerShdw>
          </a:effectLst>
        </p:spPr>
      </p:pic>
      <p:sp>
        <p:nvSpPr>
          <p:cNvPr id="21508" name="Rectangle 4"/>
          <p:cNvSpPr>
            <a:spLocks noChangeArrowheads="1"/>
          </p:cNvSpPr>
          <p:nvPr/>
        </p:nvSpPr>
        <p:spPr bwMode="auto">
          <a:xfrm>
            <a:off x="785786" y="2643182"/>
            <a:ext cx="792961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Необходимыми элементами, обеспечивающими интересную игровую деятельность, развитие познавательных интересов и моральных качеств ребенка, является знание – действие – общение. </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6" name="Управляющая кнопка: далее 5">
            <a:hlinkClick r:id="" action="ppaction://hlinkshowjump?jump=nextslide" highlightClick="1"/>
          </p:cNvPr>
          <p:cNvSpPr/>
          <p:nvPr/>
        </p:nvSpPr>
        <p:spPr>
          <a:xfrm>
            <a:off x="8501058" y="6286520"/>
            <a:ext cx="642942" cy="5714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7858148" y="6286520"/>
            <a:ext cx="613788" cy="5714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252</TotalTime>
  <Words>822</Words>
  <Application>Microsoft Office PowerPoint</Application>
  <PresentationFormat>Экран (4:3)</PresentationFormat>
  <Paragraphs>95</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презентация  к докладу  по теме ”ИГРА В ЖИЗНИ ДОШКОЛЬНИКА С УЧЕТОМ ФГ0с”</vt:lpstr>
      <vt:lpstr>актуальность игры </vt:lpstr>
      <vt:lpstr>Слайд 3</vt:lpstr>
      <vt:lpstr>игра</vt:lpstr>
      <vt:lpstr>Дошкольный возраст – важный этап в жизни ребенка.</vt:lpstr>
      <vt:lpstr>Дошкольный возраст – важный этап в жизни ребенка. </vt:lpstr>
      <vt:lpstr>цель</vt:lpstr>
      <vt:lpstr>детские игры </vt:lpstr>
      <vt:lpstr>Сюжетно- ролевые творческие игры.</vt:lpstr>
      <vt:lpstr>Развивающие игры.  </vt:lpstr>
      <vt:lpstr>Подвижные игры.</vt:lpstr>
      <vt:lpstr>предметно-развивающее пространство.</vt:lpstr>
      <vt:lpstr>предметно-развивающее пространство.</vt:lpstr>
      <vt:lpstr>Игры  на участке </vt:lpstr>
      <vt:lpstr>Слайд 15</vt:lpstr>
      <vt:lpstr>Слайд 16</vt:lpstr>
      <vt:lpstr> руководство  играми </vt:lpstr>
      <vt:lpstr> Для воспитания навыков и умений самостоятельной организации игры </vt:lpstr>
      <vt:lpstr>Слайд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ТехноСила</dc:creator>
  <cp:lastModifiedBy>ТехноСила</cp:lastModifiedBy>
  <cp:revision>26</cp:revision>
  <dcterms:created xsi:type="dcterms:W3CDTF">2013-06-04T23:33:26Z</dcterms:created>
  <dcterms:modified xsi:type="dcterms:W3CDTF">2014-08-28T04:42:48Z</dcterms:modified>
</cp:coreProperties>
</file>