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77" r:id="rId5"/>
    <p:sldId id="276" r:id="rId6"/>
    <p:sldId id="270" r:id="rId7"/>
    <p:sldId id="263" r:id="rId8"/>
    <p:sldId id="265" r:id="rId9"/>
    <p:sldId id="271" r:id="rId10"/>
    <p:sldId id="275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Алгоритм определения спряжения глагола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Кузнецова И. В. Начальная школа</a:t>
            </a:r>
          </a:p>
          <a:p>
            <a:r>
              <a:rPr lang="ru-RU" dirty="0" smtClean="0"/>
              <a:t>2011 г. </a:t>
            </a:r>
            <a:endParaRPr lang="ru-RU" dirty="0" smtClean="0"/>
          </a:p>
          <a:p>
            <a:r>
              <a:rPr lang="ru-RU" dirty="0" smtClean="0"/>
              <a:t>Презентацию приготовил учитель биологии Тихонов А. 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Алгоритм определения спряжения глагола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 записать  глагол с пропуском безударной гласной в окончании глагола.</a:t>
            </a:r>
          </a:p>
          <a:p>
            <a:pPr lvl="0">
              <a:defRPr/>
            </a:pPr>
            <a:r>
              <a:rPr lang="ru-RU" dirty="0" smtClean="0"/>
              <a:t>2. Задать вопрос к глаголу.</a:t>
            </a:r>
          </a:p>
          <a:p>
            <a:pPr lvl="0">
              <a:defRPr/>
            </a:pPr>
            <a:r>
              <a:rPr lang="ru-RU" dirty="0" smtClean="0"/>
              <a:t>3. Поставить глагол в неопределенную форму, задав вопрос.</a:t>
            </a:r>
          </a:p>
          <a:p>
            <a:pPr lvl="0">
              <a:buNone/>
              <a:defRPr/>
            </a:pPr>
            <a:r>
              <a:rPr lang="ru-RU" dirty="0" smtClean="0"/>
              <a:t>4.Определить оканчивается ли глагол неопределенной формы на – </a:t>
            </a:r>
            <a:r>
              <a:rPr lang="ru-RU" dirty="0" err="1" smtClean="0"/>
              <a:t>ить</a:t>
            </a:r>
            <a:r>
              <a:rPr lang="ru-RU" dirty="0" smtClean="0"/>
              <a:t>.</a:t>
            </a:r>
          </a:p>
          <a:p>
            <a:pPr lvl="0">
              <a:buNone/>
              <a:defRPr/>
            </a:pPr>
            <a:r>
              <a:rPr lang="ru-RU" dirty="0" smtClean="0"/>
              <a:t>5. Определить спряжение.</a:t>
            </a:r>
          </a:p>
          <a:p>
            <a:pPr lvl="0">
              <a:buNone/>
              <a:defRPr/>
            </a:pPr>
            <a:r>
              <a:rPr lang="ru-RU" dirty="0" smtClean="0"/>
              <a:t>6. Определить  лицо  глагола.</a:t>
            </a:r>
          </a:p>
          <a:p>
            <a:pPr lvl="0">
              <a:buNone/>
              <a:defRPr/>
            </a:pPr>
            <a:r>
              <a:rPr lang="ru-RU" dirty="0" smtClean="0"/>
              <a:t>7. Определить  число глагола.</a:t>
            </a:r>
          </a:p>
          <a:p>
            <a:pPr lvl="0">
              <a:buNone/>
              <a:defRPr/>
            </a:pPr>
            <a:r>
              <a:rPr lang="ru-RU" dirty="0" smtClean="0"/>
              <a:t>8. Написать окончание глагола.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записать  глагол с пропуском безударной гласной в окончании глагола.</a:t>
            </a:r>
          </a:p>
          <a:p>
            <a:r>
              <a:rPr lang="ru-RU" dirty="0" smtClean="0"/>
              <a:t>2. Задать вопрос к глаголу.</a:t>
            </a:r>
          </a:p>
          <a:p>
            <a:r>
              <a:rPr lang="ru-RU" dirty="0" smtClean="0"/>
              <a:t>3. Поставить глагол в неопределенную форму, задав вопрос.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4.Определить оканчивается ли глагол неопределенной формы на – </a:t>
            </a:r>
            <a:r>
              <a:rPr lang="ru-RU" dirty="0" err="1" smtClean="0"/>
              <a:t>ить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5. Определить спряжение.</a:t>
            </a:r>
          </a:p>
          <a:p>
            <a:pPr>
              <a:buNone/>
            </a:pPr>
            <a:r>
              <a:rPr lang="ru-RU" dirty="0" smtClean="0"/>
              <a:t>6. Определить  лицо  глагола.</a:t>
            </a:r>
          </a:p>
          <a:p>
            <a:pPr>
              <a:buNone/>
            </a:pPr>
            <a:r>
              <a:rPr lang="ru-RU" dirty="0" smtClean="0"/>
              <a:t>7. Определить  число глагола.</a:t>
            </a:r>
          </a:p>
          <a:p>
            <a:pPr>
              <a:buNone/>
            </a:pPr>
            <a:r>
              <a:rPr lang="ru-RU" dirty="0" smtClean="0"/>
              <a:t>8. Написать окончание глагола.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72547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Алгоритм определения спряжения глагола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19749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 записать  глагол с пропуском безударной гласной в окончании глагола.</a:t>
            </a:r>
          </a:p>
          <a:p>
            <a:pPr lvl="0">
              <a:defRPr/>
            </a:pPr>
            <a:r>
              <a:rPr lang="ru-RU" dirty="0" smtClean="0"/>
              <a:t>2. Задать вопрос к глаголу.</a:t>
            </a:r>
          </a:p>
          <a:p>
            <a:pPr lvl="0">
              <a:defRPr/>
            </a:pPr>
            <a:r>
              <a:rPr lang="ru-RU" dirty="0" smtClean="0"/>
              <a:t>3. Поставить глагол в неопределенную форму, задав вопрос.</a:t>
            </a:r>
          </a:p>
          <a:p>
            <a:pPr lvl="0">
              <a:buNone/>
              <a:defRPr/>
            </a:pPr>
            <a:r>
              <a:rPr lang="ru-RU" dirty="0" smtClean="0"/>
              <a:t>4.Определить оканчивается ли глагол неопределенной формы на – </a:t>
            </a:r>
            <a:r>
              <a:rPr lang="ru-RU" dirty="0" err="1" smtClean="0"/>
              <a:t>ить</a:t>
            </a:r>
            <a:r>
              <a:rPr lang="ru-RU" dirty="0" smtClean="0"/>
              <a:t>.</a:t>
            </a:r>
          </a:p>
          <a:p>
            <a:pPr lvl="0">
              <a:buNone/>
              <a:defRPr/>
            </a:pPr>
            <a:r>
              <a:rPr lang="ru-RU" dirty="0" smtClean="0"/>
              <a:t>5. Определить спряжение.</a:t>
            </a:r>
          </a:p>
          <a:p>
            <a:pPr lvl="0">
              <a:buNone/>
              <a:defRPr/>
            </a:pPr>
            <a:r>
              <a:rPr lang="ru-RU" dirty="0" smtClean="0"/>
              <a:t>6. Определить  лицо  глагола.</a:t>
            </a:r>
          </a:p>
          <a:p>
            <a:pPr lvl="0">
              <a:buNone/>
              <a:defRPr/>
            </a:pPr>
            <a:r>
              <a:rPr lang="ru-RU" dirty="0" smtClean="0"/>
              <a:t>7. Определить  число глагола.</a:t>
            </a:r>
          </a:p>
          <a:p>
            <a:pPr lvl="0">
              <a:buNone/>
              <a:defRPr/>
            </a:pPr>
            <a:r>
              <a:rPr lang="ru-RU" dirty="0" smtClean="0"/>
              <a:t>8. Написать окончание глагола.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78579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Алгоритм определения спряжения глагола</a:t>
            </a:r>
            <a:endParaRPr lang="ru-RU" sz="3600" b="1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14282" y="928670"/>
            <a:ext cx="3214710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Примеры:</a:t>
            </a:r>
            <a:endParaRPr lang="ru-RU" sz="20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357158" y="1428736"/>
            <a:ext cx="2714644" cy="50006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3175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1.    </a:t>
            </a:r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Корм    .   т 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286116" y="1643050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6000760" y="1643050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4071934" y="1571612"/>
            <a:ext cx="1643074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что  делает ?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6643702" y="1571612"/>
            <a:ext cx="2000264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что  делать ?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428596" y="2285992"/>
            <a:ext cx="1000132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корм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500166" y="2214554"/>
            <a:ext cx="1071570" cy="571504"/>
          </a:xfrm>
          <a:prstGeom prst="rect">
            <a:avLst/>
          </a:prstGeom>
          <a:solidFill>
            <a:srgbClr val="FFFFFF"/>
          </a:solidFill>
          <a:ln w="349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1571604" y="2285992"/>
            <a:ext cx="928694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ить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214282" y="4071942"/>
            <a:ext cx="1857388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2. </a:t>
            </a:r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Смотр  .  </a:t>
            </a:r>
            <a:r>
              <a:rPr lang="ru-RU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ш</a:t>
            </a:r>
            <a:r>
              <a:rPr lang="ru-RU" sz="18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ь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14282" y="4929198"/>
            <a:ext cx="2286016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2. </a:t>
            </a:r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Смотреть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2643174" y="2357430"/>
            <a:ext cx="357190" cy="214314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714744" y="2357430"/>
            <a:ext cx="428628" cy="285752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3071802" y="2285992"/>
            <a:ext cx="500066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" name="WordArt 5"/>
          <p:cNvSpPr>
            <a:spLocks noChangeArrowheads="1" noChangeShapeType="1" noTextEdit="1"/>
          </p:cNvSpPr>
          <p:nvPr/>
        </p:nvSpPr>
        <p:spPr bwMode="auto">
          <a:xfrm>
            <a:off x="4286248" y="2285992"/>
            <a:ext cx="642938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ить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5000628" y="2357430"/>
            <a:ext cx="428628" cy="357190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WordArt 6"/>
          <p:cNvSpPr>
            <a:spLocks noChangeArrowheads="1" noChangeShapeType="1" noTextEdit="1"/>
          </p:cNvSpPr>
          <p:nvPr/>
        </p:nvSpPr>
        <p:spPr bwMode="auto">
          <a:xfrm>
            <a:off x="5429256" y="2214554"/>
            <a:ext cx="785818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 </a:t>
            </a:r>
            <a:r>
              <a:rPr lang="ru-RU" sz="1800" b="1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спр</a:t>
            </a:r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6215074" y="2357430"/>
            <a:ext cx="428628" cy="214314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WordArt 7"/>
          <p:cNvSpPr>
            <a:spLocks noChangeArrowheads="1" noChangeShapeType="1" noTextEdit="1"/>
          </p:cNvSpPr>
          <p:nvPr/>
        </p:nvSpPr>
        <p:spPr bwMode="auto">
          <a:xfrm>
            <a:off x="6643702" y="2285992"/>
            <a:ext cx="928693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 лицо,</a:t>
            </a:r>
            <a:endParaRPr lang="ru-RU" sz="18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WordArt 8"/>
          <p:cNvSpPr>
            <a:spLocks noChangeArrowheads="1" noChangeShapeType="1" noTextEdit="1"/>
          </p:cNvSpPr>
          <p:nvPr/>
        </p:nvSpPr>
        <p:spPr bwMode="auto">
          <a:xfrm>
            <a:off x="7643834" y="2428868"/>
            <a:ext cx="7715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ед. ч.</a:t>
            </a:r>
            <a:endParaRPr lang="ru-RU" sz="2800" kern="10" spc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8501090" y="2428868"/>
            <a:ext cx="428628" cy="285752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357158" y="3143248"/>
            <a:ext cx="428628" cy="285752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857224" y="3071810"/>
            <a:ext cx="928694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b="1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ит</a:t>
            </a:r>
            <a:endParaRPr lang="ru-RU" sz="1800" b="1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2285984" y="4286256"/>
            <a:ext cx="676275" cy="219075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5286380" y="4214818"/>
            <a:ext cx="676275" cy="219075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WordArt 5"/>
          <p:cNvSpPr>
            <a:spLocks noChangeArrowheads="1" noChangeShapeType="1" noTextEdit="1"/>
          </p:cNvSpPr>
          <p:nvPr/>
        </p:nvSpPr>
        <p:spPr bwMode="auto">
          <a:xfrm>
            <a:off x="6143636" y="4071942"/>
            <a:ext cx="1857388" cy="4191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что  делать ?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9" name="WordArt 6"/>
          <p:cNvSpPr>
            <a:spLocks noChangeArrowheads="1" noChangeShapeType="1" noTextEdit="1"/>
          </p:cNvSpPr>
          <p:nvPr/>
        </p:nvSpPr>
        <p:spPr bwMode="auto">
          <a:xfrm>
            <a:off x="3071802" y="4143380"/>
            <a:ext cx="2071702" cy="4191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что делаешь ?</a:t>
            </a:r>
            <a:endParaRPr lang="ru-RU" sz="1800" kern="10" spc="0" dirty="0">
              <a:ln w="19050">
                <a:solidFill>
                  <a:srgbClr val="4F81BD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1" name="WordArt 7"/>
          <p:cNvSpPr>
            <a:spLocks noChangeArrowheads="1" noChangeShapeType="1" noTextEdit="1"/>
          </p:cNvSpPr>
          <p:nvPr/>
        </p:nvSpPr>
        <p:spPr bwMode="auto">
          <a:xfrm>
            <a:off x="1857356" y="5500703"/>
            <a:ext cx="714380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.</a:t>
            </a:r>
            <a:endParaRPr lang="ru-RU" sz="3600" kern="10" spc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2571737" y="5072074"/>
            <a:ext cx="500066" cy="285752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WordArt 9"/>
          <p:cNvSpPr>
            <a:spLocks noChangeArrowheads="1" noChangeShapeType="1" noTextEdit="1"/>
          </p:cNvSpPr>
          <p:nvPr/>
        </p:nvSpPr>
        <p:spPr bwMode="auto">
          <a:xfrm>
            <a:off x="3143240" y="5072074"/>
            <a:ext cx="857256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не   на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4143372" y="5143512"/>
            <a:ext cx="500066" cy="285752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5" name="WordArt 11"/>
          <p:cNvSpPr>
            <a:spLocks noChangeArrowheads="1" noChangeShapeType="1" noTextEdit="1"/>
          </p:cNvSpPr>
          <p:nvPr/>
        </p:nvSpPr>
        <p:spPr bwMode="auto">
          <a:xfrm>
            <a:off x="4714876" y="5072074"/>
            <a:ext cx="714380" cy="49053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ить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5429256" y="5143512"/>
            <a:ext cx="676275" cy="219075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357158" y="6072206"/>
            <a:ext cx="676275" cy="219075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8467725" y="5214950"/>
            <a:ext cx="461993" cy="285752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9" name="WordArt 15"/>
          <p:cNvSpPr>
            <a:spLocks noChangeArrowheads="1" noChangeShapeType="1" noTextEdit="1"/>
          </p:cNvSpPr>
          <p:nvPr/>
        </p:nvSpPr>
        <p:spPr bwMode="auto">
          <a:xfrm>
            <a:off x="6143636" y="4929198"/>
            <a:ext cx="2214578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( исключение )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>
            <a:off x="3643306" y="6000768"/>
            <a:ext cx="676275" cy="219075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1" name="WordArt 17"/>
          <p:cNvSpPr>
            <a:spLocks noChangeArrowheads="1" noChangeShapeType="1" noTextEdit="1"/>
          </p:cNvSpPr>
          <p:nvPr/>
        </p:nvSpPr>
        <p:spPr bwMode="auto">
          <a:xfrm>
            <a:off x="2500298" y="5929330"/>
            <a:ext cx="971550" cy="49053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ед. ч.</a:t>
            </a:r>
            <a:endParaRPr lang="ru-RU" sz="2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42" name="WordArt 18"/>
          <p:cNvSpPr>
            <a:spLocks noChangeArrowheads="1" noChangeShapeType="1" noTextEdit="1"/>
          </p:cNvSpPr>
          <p:nvPr/>
        </p:nvSpPr>
        <p:spPr bwMode="auto">
          <a:xfrm>
            <a:off x="4429124" y="5929330"/>
            <a:ext cx="1071570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ишь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43" name="WordArt 19"/>
          <p:cNvSpPr>
            <a:spLocks noChangeArrowheads="1" noChangeShapeType="1" noTextEdit="1"/>
          </p:cNvSpPr>
          <p:nvPr/>
        </p:nvSpPr>
        <p:spPr bwMode="auto">
          <a:xfrm>
            <a:off x="1214414" y="5929330"/>
            <a:ext cx="1071570" cy="4191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  лиц.</a:t>
            </a:r>
            <a:endParaRPr lang="ru-RU" sz="1800" kern="10" spc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Алгоритм определения спряжения глагола</a:t>
            </a:r>
            <a:endParaRPr lang="ru-RU" sz="2800" b="1" dirty="0"/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357158" y="1428736"/>
            <a:ext cx="2714644" cy="50006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3175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1.    </a:t>
            </a:r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Корм    .   т 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286116" y="1643050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6000760" y="1643050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4071934" y="1571612"/>
            <a:ext cx="1643074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что  делает ?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6643702" y="1571612"/>
            <a:ext cx="2000264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что  делать ?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2643174" y="2357430"/>
            <a:ext cx="357190" cy="214314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3714744" y="2357430"/>
            <a:ext cx="428628" cy="285752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WordArt 4"/>
          <p:cNvSpPr>
            <a:spLocks noChangeArrowheads="1" noChangeShapeType="1" noTextEdit="1"/>
          </p:cNvSpPr>
          <p:nvPr/>
        </p:nvSpPr>
        <p:spPr bwMode="auto">
          <a:xfrm>
            <a:off x="3071802" y="2285992"/>
            <a:ext cx="500066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5" name="WordArt 5"/>
          <p:cNvSpPr>
            <a:spLocks noChangeArrowheads="1" noChangeShapeType="1" noTextEdit="1"/>
          </p:cNvSpPr>
          <p:nvPr/>
        </p:nvSpPr>
        <p:spPr bwMode="auto">
          <a:xfrm>
            <a:off x="4286248" y="2285992"/>
            <a:ext cx="642938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ить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5000628" y="2357430"/>
            <a:ext cx="428628" cy="357190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WordArt 6"/>
          <p:cNvSpPr>
            <a:spLocks noChangeArrowheads="1" noChangeShapeType="1" noTextEdit="1"/>
          </p:cNvSpPr>
          <p:nvPr/>
        </p:nvSpPr>
        <p:spPr bwMode="auto">
          <a:xfrm>
            <a:off x="5429256" y="2214554"/>
            <a:ext cx="785818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 </a:t>
            </a:r>
            <a:r>
              <a:rPr lang="ru-RU" sz="1800" b="1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спр</a:t>
            </a:r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6215074" y="2357430"/>
            <a:ext cx="428628" cy="214314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WordArt 7"/>
          <p:cNvSpPr>
            <a:spLocks noChangeArrowheads="1" noChangeShapeType="1" noTextEdit="1"/>
          </p:cNvSpPr>
          <p:nvPr/>
        </p:nvSpPr>
        <p:spPr bwMode="auto">
          <a:xfrm>
            <a:off x="6643702" y="2285992"/>
            <a:ext cx="928693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 лицо,</a:t>
            </a:r>
            <a:endParaRPr lang="ru-RU" sz="18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" name="WordArt 8"/>
          <p:cNvSpPr>
            <a:spLocks noChangeArrowheads="1" noChangeShapeType="1" noTextEdit="1"/>
          </p:cNvSpPr>
          <p:nvPr/>
        </p:nvSpPr>
        <p:spPr bwMode="auto">
          <a:xfrm>
            <a:off x="7643834" y="2428868"/>
            <a:ext cx="7715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ед. ч.</a:t>
            </a:r>
            <a:endParaRPr lang="ru-RU" sz="2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8501090" y="2428868"/>
            <a:ext cx="428628" cy="285752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357158" y="3286124"/>
            <a:ext cx="428628" cy="285752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WordArt 9"/>
          <p:cNvSpPr>
            <a:spLocks noChangeArrowheads="1" noChangeShapeType="1" noTextEdit="1"/>
          </p:cNvSpPr>
          <p:nvPr/>
        </p:nvSpPr>
        <p:spPr bwMode="auto">
          <a:xfrm>
            <a:off x="928662" y="3214686"/>
            <a:ext cx="928694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b="1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ит</a:t>
            </a:r>
            <a:endParaRPr lang="ru-RU" sz="1800" b="1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4" name="WordArt 2"/>
          <p:cNvSpPr>
            <a:spLocks noChangeArrowheads="1" noChangeShapeType="1" noTextEdit="1"/>
          </p:cNvSpPr>
          <p:nvPr/>
        </p:nvSpPr>
        <p:spPr bwMode="auto">
          <a:xfrm>
            <a:off x="214282" y="928670"/>
            <a:ext cx="3214710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Примеры:</a:t>
            </a:r>
            <a:endParaRPr lang="ru-RU" sz="20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3857628"/>
            <a:ext cx="864399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1. записать  глагол с пропуском безударной гласной в окончании глагола.</a:t>
            </a:r>
          </a:p>
          <a:p>
            <a:pPr lvl="0">
              <a:defRPr/>
            </a:pPr>
            <a:r>
              <a:rPr lang="ru-RU" sz="2000" dirty="0" smtClean="0"/>
              <a:t>2. Задать вопрос к глаголу.</a:t>
            </a:r>
          </a:p>
          <a:p>
            <a:pPr lvl="0">
              <a:defRPr/>
            </a:pPr>
            <a:r>
              <a:rPr lang="ru-RU" sz="2000" dirty="0" smtClean="0"/>
              <a:t>3. Поставить глагол в неопределенную форму, задав вопрос.</a:t>
            </a:r>
          </a:p>
          <a:p>
            <a:pPr lvl="0">
              <a:buNone/>
              <a:defRPr/>
            </a:pPr>
            <a:r>
              <a:rPr lang="ru-RU" sz="2000" dirty="0" smtClean="0"/>
              <a:t>4.Определить оканчивается ли глагол неопределенной формы на – </a:t>
            </a:r>
            <a:r>
              <a:rPr lang="ru-RU" sz="2000" dirty="0" err="1" smtClean="0"/>
              <a:t>ить</a:t>
            </a:r>
            <a:r>
              <a:rPr lang="ru-RU" sz="2000" dirty="0" smtClean="0"/>
              <a:t>.</a:t>
            </a:r>
          </a:p>
          <a:p>
            <a:pPr lvl="0">
              <a:buNone/>
              <a:defRPr/>
            </a:pPr>
            <a:r>
              <a:rPr lang="ru-RU" sz="2000" dirty="0" smtClean="0"/>
              <a:t>5. Определить спряжение.</a:t>
            </a:r>
          </a:p>
          <a:p>
            <a:pPr lvl="0">
              <a:buNone/>
              <a:defRPr/>
            </a:pPr>
            <a:r>
              <a:rPr lang="ru-RU" sz="2000" dirty="0" smtClean="0"/>
              <a:t>6. Определить  лицо  глагола.</a:t>
            </a:r>
          </a:p>
          <a:p>
            <a:pPr lvl="0">
              <a:buNone/>
              <a:defRPr/>
            </a:pPr>
            <a:r>
              <a:rPr lang="ru-RU" sz="2000" dirty="0" smtClean="0"/>
              <a:t>7. Определить  число глагола.</a:t>
            </a:r>
          </a:p>
          <a:p>
            <a:pPr lvl="0">
              <a:buNone/>
              <a:defRPr/>
            </a:pPr>
            <a:r>
              <a:rPr lang="ru-RU" sz="2000" dirty="0" smtClean="0"/>
              <a:t>8. Написать окончание глагола. </a:t>
            </a:r>
            <a:endParaRPr lang="ru-RU" sz="2000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428596" y="2214554"/>
            <a:ext cx="2071702" cy="57150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корм</a:t>
            </a:r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ить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714480" y="2857496"/>
            <a:ext cx="857256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.</a:t>
            </a:r>
            <a:endParaRPr lang="ru-RU" sz="3600" kern="10" spc="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4427984" y="3429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/>
      <p:bldP spid="8" grpId="0"/>
      <p:bldP spid="12" grpId="0" animBg="1"/>
      <p:bldP spid="13" grpId="0" animBg="1"/>
      <p:bldP spid="14" grpId="0"/>
      <p:bldP spid="15" grpId="0"/>
      <p:bldP spid="16" grpId="0" animBg="1"/>
      <p:bldP spid="17" grpId="0"/>
      <p:bldP spid="18" grpId="0" animBg="1"/>
      <p:bldP spid="19" grpId="0"/>
      <p:bldP spid="20" grpId="0"/>
      <p:bldP spid="21" grpId="0" animBg="1"/>
      <p:bldP spid="22" grpId="0" animBg="1"/>
      <p:bldP spid="23" grpId="0"/>
      <p:bldP spid="24" grpId="0"/>
      <p:bldP spid="1026" grpId="0"/>
      <p:bldP spid="10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43971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Алгоритм определения спряжения глагола</a:t>
            </a:r>
            <a:endParaRPr lang="ru-RU" sz="3200" dirty="0"/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0" y="785794"/>
            <a:ext cx="1857388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2. </a:t>
            </a:r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Смотр  .  </a:t>
            </a:r>
            <a:r>
              <a:rPr lang="ru-RU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ш</a:t>
            </a:r>
            <a:r>
              <a:rPr lang="ru-RU" sz="18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ь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0" y="1500174"/>
            <a:ext cx="2286016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2. </a:t>
            </a:r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Смотр</a:t>
            </a:r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еть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2071670" y="1000108"/>
            <a:ext cx="676275" cy="219075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5000628" y="1000108"/>
            <a:ext cx="676275" cy="219075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5715008" y="928670"/>
            <a:ext cx="1857388" cy="4191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что  делать ?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2857488" y="928670"/>
            <a:ext cx="2071702" cy="4191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что делаешь ?</a:t>
            </a:r>
            <a:endParaRPr lang="ru-RU" sz="1800" kern="10" spc="0" dirty="0">
              <a:ln w="19050">
                <a:solidFill>
                  <a:srgbClr val="4F81BD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1714480" y="2071678"/>
            <a:ext cx="714380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.</a:t>
            </a:r>
            <a:endParaRPr lang="ru-RU" sz="3600" kern="10" spc="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2357422" y="1643050"/>
            <a:ext cx="500066" cy="285752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3000364" y="1571612"/>
            <a:ext cx="857256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не   на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4000496" y="1643050"/>
            <a:ext cx="500066" cy="285752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WordArt 11"/>
          <p:cNvSpPr>
            <a:spLocks noChangeArrowheads="1" noChangeShapeType="1" noTextEdit="1"/>
          </p:cNvSpPr>
          <p:nvPr/>
        </p:nvSpPr>
        <p:spPr bwMode="auto">
          <a:xfrm>
            <a:off x="4572000" y="1571612"/>
            <a:ext cx="714380" cy="49053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ить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5357818" y="1714488"/>
            <a:ext cx="676275" cy="219075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285720" y="2500306"/>
            <a:ext cx="676275" cy="219075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8429652" y="1785926"/>
            <a:ext cx="461993" cy="285752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WordArt 15"/>
          <p:cNvSpPr>
            <a:spLocks noChangeArrowheads="1" noChangeShapeType="1" noTextEdit="1"/>
          </p:cNvSpPr>
          <p:nvPr/>
        </p:nvSpPr>
        <p:spPr bwMode="auto">
          <a:xfrm>
            <a:off x="6072198" y="1571612"/>
            <a:ext cx="2214578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( исключение )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8" name="AutoShape 16"/>
          <p:cNvSpPr>
            <a:spLocks noChangeArrowheads="1"/>
          </p:cNvSpPr>
          <p:nvPr/>
        </p:nvSpPr>
        <p:spPr bwMode="auto">
          <a:xfrm>
            <a:off x="3214678" y="2500306"/>
            <a:ext cx="676275" cy="219075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WordArt 17"/>
          <p:cNvSpPr>
            <a:spLocks noChangeArrowheads="1" noChangeShapeType="1" noTextEdit="1"/>
          </p:cNvSpPr>
          <p:nvPr/>
        </p:nvSpPr>
        <p:spPr bwMode="auto">
          <a:xfrm>
            <a:off x="2143108" y="2428868"/>
            <a:ext cx="971550" cy="49053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ед. ч.</a:t>
            </a:r>
            <a:endParaRPr lang="ru-RU" sz="2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" name="WordArt 18"/>
          <p:cNvSpPr>
            <a:spLocks noChangeArrowheads="1" noChangeShapeType="1" noTextEdit="1"/>
          </p:cNvSpPr>
          <p:nvPr/>
        </p:nvSpPr>
        <p:spPr bwMode="auto">
          <a:xfrm>
            <a:off x="4000496" y="2428868"/>
            <a:ext cx="1071570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ишь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1" name="WordArt 19"/>
          <p:cNvSpPr>
            <a:spLocks noChangeArrowheads="1" noChangeShapeType="1" noTextEdit="1"/>
          </p:cNvSpPr>
          <p:nvPr/>
        </p:nvSpPr>
        <p:spPr bwMode="auto">
          <a:xfrm>
            <a:off x="1000100" y="2500306"/>
            <a:ext cx="1071570" cy="4191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  лиц.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7158" y="3071810"/>
            <a:ext cx="8572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 записать  глагол с пропуском безударной гласной в окончании глагола.</a:t>
            </a:r>
          </a:p>
          <a:p>
            <a:pPr lvl="0">
              <a:defRPr/>
            </a:pPr>
            <a:r>
              <a:rPr lang="ru-RU" sz="2400" dirty="0" smtClean="0"/>
              <a:t>2. Задать вопрос к глаголу.</a:t>
            </a:r>
          </a:p>
          <a:p>
            <a:pPr lvl="0">
              <a:defRPr/>
            </a:pPr>
            <a:r>
              <a:rPr lang="ru-RU" sz="2400" dirty="0" smtClean="0"/>
              <a:t>3. Поставить глагол в неопределенную форму, задав вопрос.</a:t>
            </a:r>
          </a:p>
          <a:p>
            <a:pPr lvl="0">
              <a:buNone/>
              <a:defRPr/>
            </a:pPr>
            <a:r>
              <a:rPr lang="ru-RU" sz="2400" dirty="0" smtClean="0"/>
              <a:t>4.Определить оканчивается ли глагол неопределенной формы на – </a:t>
            </a:r>
            <a:r>
              <a:rPr lang="ru-RU" sz="2400" dirty="0" err="1" smtClean="0"/>
              <a:t>ить</a:t>
            </a:r>
            <a:r>
              <a:rPr lang="ru-RU" sz="2400" dirty="0" smtClean="0"/>
              <a:t>.</a:t>
            </a:r>
          </a:p>
          <a:p>
            <a:pPr lvl="0">
              <a:buNone/>
              <a:defRPr/>
            </a:pPr>
            <a:r>
              <a:rPr lang="ru-RU" sz="2400" dirty="0" smtClean="0"/>
              <a:t>5. Определить спряжение.</a:t>
            </a:r>
          </a:p>
          <a:p>
            <a:pPr lvl="0">
              <a:buNone/>
              <a:defRPr/>
            </a:pPr>
            <a:r>
              <a:rPr lang="ru-RU" sz="2400" dirty="0" smtClean="0"/>
              <a:t>6. Определить  лицо  глагола.</a:t>
            </a:r>
          </a:p>
          <a:p>
            <a:pPr lvl="0">
              <a:buNone/>
              <a:defRPr/>
            </a:pPr>
            <a:r>
              <a:rPr lang="ru-RU" sz="2400" dirty="0" smtClean="0"/>
              <a:t>7. Определить  число глагола.</a:t>
            </a:r>
          </a:p>
          <a:p>
            <a:pPr lvl="0">
              <a:buNone/>
              <a:defRPr/>
            </a:pPr>
            <a:r>
              <a:rPr lang="ru-RU" sz="2400" dirty="0" smtClean="0"/>
              <a:t>8. Написать окончание глагола.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6" grpId="1" animBg="1"/>
      <p:bldP spid="7" grpId="0"/>
      <p:bldP spid="8" grpId="0"/>
      <p:bldP spid="10" grpId="0" animBg="1"/>
      <p:bldP spid="11" grpId="0"/>
      <p:bldP spid="12" grpId="0" animBg="1"/>
      <p:bldP spid="13" grpId="0"/>
      <p:bldP spid="14" grpId="0" animBg="1"/>
      <p:bldP spid="14" grpId="1" animBg="1"/>
      <p:bldP spid="15" grpId="0" animBg="1"/>
      <p:bldP spid="16" grpId="0" animBg="1"/>
      <p:bldP spid="17" grpId="0"/>
      <p:bldP spid="18" grpId="0" animBg="1"/>
      <p:bldP spid="18" grpId="1" animBg="1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Алгоритм определения спряжения глагола</a:t>
            </a:r>
            <a:endParaRPr lang="ru-RU" sz="3200" dirty="0"/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214282" y="1000108"/>
            <a:ext cx="1857388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2. </a:t>
            </a:r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Смотр  .  </a:t>
            </a:r>
            <a:r>
              <a:rPr lang="ru-RU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ш</a:t>
            </a:r>
            <a:r>
              <a:rPr lang="ru-RU" sz="18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ь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85720" y="1857364"/>
            <a:ext cx="2286016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2. </a:t>
            </a:r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Смотреть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2143108" y="1214422"/>
            <a:ext cx="676275" cy="219075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5214942" y="1214422"/>
            <a:ext cx="676275" cy="219075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6000760" y="1142984"/>
            <a:ext cx="1857388" cy="4191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что  делать ?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2928926" y="1142984"/>
            <a:ext cx="2071702" cy="4191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что делаешь ?</a:t>
            </a:r>
            <a:endParaRPr lang="ru-RU" sz="1800" kern="10" spc="0" dirty="0">
              <a:ln w="19050">
                <a:solidFill>
                  <a:srgbClr val="4F81BD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1857356" y="2428868"/>
            <a:ext cx="714380" cy="71438"/>
          </a:xfrm>
          <a:prstGeom prst="rect">
            <a:avLst/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.</a:t>
            </a:r>
            <a:endParaRPr lang="ru-RU" sz="3600" kern="10" spc="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2714612" y="2000240"/>
            <a:ext cx="500066" cy="285752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3357554" y="2000240"/>
            <a:ext cx="857256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не   на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4286248" y="2071678"/>
            <a:ext cx="500066" cy="285752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WordArt 11"/>
          <p:cNvSpPr>
            <a:spLocks noChangeArrowheads="1" noChangeShapeType="1" noTextEdit="1"/>
          </p:cNvSpPr>
          <p:nvPr/>
        </p:nvSpPr>
        <p:spPr bwMode="auto">
          <a:xfrm>
            <a:off x="4857752" y="2071678"/>
            <a:ext cx="714380" cy="49053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ить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5643570" y="2071678"/>
            <a:ext cx="428628" cy="285752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214282" y="2786058"/>
            <a:ext cx="676275" cy="219075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8429652" y="2214554"/>
            <a:ext cx="461993" cy="285752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WordArt 15"/>
          <p:cNvSpPr>
            <a:spLocks noChangeArrowheads="1" noChangeShapeType="1" noTextEdit="1"/>
          </p:cNvSpPr>
          <p:nvPr/>
        </p:nvSpPr>
        <p:spPr bwMode="auto">
          <a:xfrm>
            <a:off x="6072198" y="1857364"/>
            <a:ext cx="2214578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( исключение )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8" name="AutoShape 16"/>
          <p:cNvSpPr>
            <a:spLocks noChangeArrowheads="1"/>
          </p:cNvSpPr>
          <p:nvPr/>
        </p:nvSpPr>
        <p:spPr bwMode="auto">
          <a:xfrm>
            <a:off x="3214678" y="2928934"/>
            <a:ext cx="676275" cy="219075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WordArt 17"/>
          <p:cNvSpPr>
            <a:spLocks noChangeArrowheads="1" noChangeShapeType="1" noTextEdit="1"/>
          </p:cNvSpPr>
          <p:nvPr/>
        </p:nvSpPr>
        <p:spPr bwMode="auto">
          <a:xfrm>
            <a:off x="2143108" y="2786058"/>
            <a:ext cx="971550" cy="49053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ед. ч.</a:t>
            </a:r>
            <a:endParaRPr lang="ru-RU" sz="2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" name="WordArt 18"/>
          <p:cNvSpPr>
            <a:spLocks noChangeArrowheads="1" noChangeShapeType="1" noTextEdit="1"/>
          </p:cNvSpPr>
          <p:nvPr/>
        </p:nvSpPr>
        <p:spPr bwMode="auto">
          <a:xfrm>
            <a:off x="4000496" y="2928934"/>
            <a:ext cx="1071570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ишь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1" name="WordArt 19"/>
          <p:cNvSpPr>
            <a:spLocks noChangeArrowheads="1" noChangeShapeType="1" noTextEdit="1"/>
          </p:cNvSpPr>
          <p:nvPr/>
        </p:nvSpPr>
        <p:spPr bwMode="auto">
          <a:xfrm>
            <a:off x="1000100" y="2786058"/>
            <a:ext cx="1071570" cy="4191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  лиц.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214282" y="3500439"/>
            <a:ext cx="8643998" cy="1000131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записать  глагол с пропуском безударной гласной в окончании глагола.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Задать вопрос к глаголу.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Поставить глагол в неопределенную форму, задав вопрос.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Содержимое 3"/>
          <p:cNvSpPr txBox="1">
            <a:spLocks/>
          </p:cNvSpPr>
          <p:nvPr/>
        </p:nvSpPr>
        <p:spPr>
          <a:xfrm>
            <a:off x="214282" y="4786322"/>
            <a:ext cx="8472518" cy="1554155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4.Определить оканчивается ли глагол неопределенной формы на – ить.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Определить спряжение.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Определить  лицо  глагола.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Определить  число глагола.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8. Написать окончание глагола.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Алгоритм определения спряжения глагола</a:t>
            </a:r>
            <a:endParaRPr lang="ru-RU" sz="3600" b="1" dirty="0"/>
          </a:p>
        </p:txBody>
      </p:sp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357158" y="2071678"/>
            <a:ext cx="1857388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3.  Сход</a:t>
            </a:r>
            <a:r>
              <a:rPr lang="ru-RU" sz="1800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</a:t>
            </a:r>
            <a:r>
              <a:rPr lang="ru-RU" sz="1800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ть</a:t>
            </a:r>
            <a:endParaRPr lang="ru-RU" sz="1800" kern="10" spc="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2" name="WordArt 11"/>
          <p:cNvSpPr>
            <a:spLocks noChangeArrowheads="1" noChangeShapeType="1" noTextEdit="1"/>
          </p:cNvSpPr>
          <p:nvPr/>
        </p:nvSpPr>
        <p:spPr bwMode="auto">
          <a:xfrm>
            <a:off x="500034" y="1142984"/>
            <a:ext cx="2143140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3. Сход   .  те</a:t>
            </a:r>
            <a:endParaRPr lang="ru-RU" sz="1800" kern="10" spc="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786050" y="1214422"/>
            <a:ext cx="500066" cy="285752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3357554" y="1142984"/>
            <a:ext cx="1962150" cy="49053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что  сделаете  ?</a:t>
            </a:r>
            <a:endParaRPr lang="ru-RU" sz="1800" kern="10" spc="0" dirty="0">
              <a:ln w="19050">
                <a:solidFill>
                  <a:srgbClr val="00B0F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5429256" y="1285860"/>
            <a:ext cx="500066" cy="285752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8286777" y="2285992"/>
            <a:ext cx="428628" cy="285752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285984" y="2285992"/>
            <a:ext cx="500066" cy="285752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4714876" y="2285992"/>
            <a:ext cx="500065" cy="285752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3428992" y="2285992"/>
            <a:ext cx="428628" cy="285751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6072198" y="1142984"/>
            <a:ext cx="2214578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smtClean="0">
                <a:ln w="19050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что  сделать ?</a:t>
            </a:r>
            <a:endParaRPr lang="ru-RU" sz="1800" kern="10" spc="0">
              <a:ln w="19050">
                <a:solidFill>
                  <a:srgbClr val="00B0F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2857488" y="2214554"/>
            <a:ext cx="500066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060" name="WordArt 12"/>
          <p:cNvSpPr>
            <a:spLocks noChangeArrowheads="1" noChangeShapeType="1" noTextEdit="1"/>
          </p:cNvSpPr>
          <p:nvPr/>
        </p:nvSpPr>
        <p:spPr bwMode="auto">
          <a:xfrm>
            <a:off x="3857620" y="2214554"/>
            <a:ext cx="857256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ить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061" name="WordArt 13"/>
          <p:cNvSpPr>
            <a:spLocks noChangeArrowheads="1" noChangeShapeType="1" noTextEdit="1"/>
          </p:cNvSpPr>
          <p:nvPr/>
        </p:nvSpPr>
        <p:spPr bwMode="auto">
          <a:xfrm>
            <a:off x="5286380" y="2214554"/>
            <a:ext cx="785818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 </a:t>
            </a:r>
            <a:r>
              <a:rPr lang="ru-RU" sz="18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спр</a:t>
            </a:r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6143636" y="2285992"/>
            <a:ext cx="500066" cy="285752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3" name="WordArt 15"/>
          <p:cNvSpPr>
            <a:spLocks noChangeArrowheads="1" noChangeShapeType="1" noTextEdit="1"/>
          </p:cNvSpPr>
          <p:nvPr/>
        </p:nvSpPr>
        <p:spPr bwMode="auto">
          <a:xfrm>
            <a:off x="6715140" y="2143116"/>
            <a:ext cx="714380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  лиц.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064" name="WordArt 16"/>
          <p:cNvSpPr>
            <a:spLocks noChangeArrowheads="1" noChangeShapeType="1" noTextEdit="1"/>
          </p:cNvSpPr>
          <p:nvPr/>
        </p:nvSpPr>
        <p:spPr bwMode="auto">
          <a:xfrm>
            <a:off x="7572396" y="2214554"/>
            <a:ext cx="642942" cy="4191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мн.  ч.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500034" y="3071810"/>
            <a:ext cx="676275" cy="219075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6" name="WordArt 28"/>
          <p:cNvSpPr>
            <a:spLocks noChangeArrowheads="1" noChangeShapeType="1" noTextEdit="1"/>
          </p:cNvSpPr>
          <p:nvPr/>
        </p:nvSpPr>
        <p:spPr bwMode="auto">
          <a:xfrm>
            <a:off x="1214414" y="3000372"/>
            <a:ext cx="928694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ите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0" name="Содержимое 2"/>
          <p:cNvSpPr txBox="1">
            <a:spLocks/>
          </p:cNvSpPr>
          <p:nvPr/>
        </p:nvSpPr>
        <p:spPr>
          <a:xfrm>
            <a:off x="285720" y="3571876"/>
            <a:ext cx="8572560" cy="1357321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записать  глагол с пропуском безударной гласной в окончании глагола.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Задать вопрос к глаголу.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Поставить глагол в неопределенную форму, задав вопрос.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Содержимое 3"/>
          <p:cNvSpPr txBox="1">
            <a:spLocks/>
          </p:cNvSpPr>
          <p:nvPr/>
        </p:nvSpPr>
        <p:spPr>
          <a:xfrm>
            <a:off x="285720" y="4929174"/>
            <a:ext cx="8401080" cy="1928826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4.Определить оканчивается ли глагол неопределенной формы на –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Определить спряжение.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Определить  лицо  глагола.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Определить  число глагола.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8. Написать окончание глагола.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Алгоритм определения спряжения глагола</a:t>
            </a:r>
            <a:endParaRPr lang="ru-RU" sz="3200" dirty="0"/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285720" y="1643050"/>
            <a:ext cx="1590675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4.  Стро</a:t>
            </a:r>
            <a:r>
              <a:rPr lang="ru-RU" sz="1800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</a:t>
            </a:r>
            <a:r>
              <a:rPr lang="ru-RU" sz="1800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ть</a:t>
            </a:r>
            <a:endParaRPr lang="ru-RU" sz="1800" kern="10" spc="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285720" y="1000108"/>
            <a:ext cx="1428750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4.  </a:t>
            </a:r>
            <a:r>
              <a:rPr lang="ru-RU" sz="1800" kern="10" spc="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Стро</a:t>
            </a:r>
            <a:r>
              <a:rPr lang="ru-RU" sz="1800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.  т</a:t>
            </a:r>
            <a:endParaRPr lang="ru-RU" sz="1800" kern="10" spc="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285720" y="2285992"/>
            <a:ext cx="676275" cy="219075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8"/>
          <p:cNvSpPr>
            <a:spLocks noChangeArrowheads="1"/>
          </p:cNvSpPr>
          <p:nvPr/>
        </p:nvSpPr>
        <p:spPr bwMode="auto">
          <a:xfrm>
            <a:off x="1785918" y="1071546"/>
            <a:ext cx="676275" cy="219075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9"/>
          <p:cNvSpPr>
            <a:spLocks noChangeArrowheads="1"/>
          </p:cNvSpPr>
          <p:nvPr/>
        </p:nvSpPr>
        <p:spPr bwMode="auto">
          <a:xfrm>
            <a:off x="4286248" y="1142984"/>
            <a:ext cx="676275" cy="219075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20"/>
          <p:cNvSpPr>
            <a:spLocks noChangeArrowheads="1"/>
          </p:cNvSpPr>
          <p:nvPr/>
        </p:nvSpPr>
        <p:spPr bwMode="auto">
          <a:xfrm>
            <a:off x="2000232" y="1714488"/>
            <a:ext cx="571504" cy="285752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21"/>
          <p:cNvSpPr>
            <a:spLocks noChangeArrowheads="1"/>
          </p:cNvSpPr>
          <p:nvPr/>
        </p:nvSpPr>
        <p:spPr bwMode="auto">
          <a:xfrm flipV="1">
            <a:off x="3143240" y="1785926"/>
            <a:ext cx="428628" cy="285752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22"/>
          <p:cNvSpPr>
            <a:spLocks noChangeArrowheads="1"/>
          </p:cNvSpPr>
          <p:nvPr/>
        </p:nvSpPr>
        <p:spPr bwMode="auto">
          <a:xfrm>
            <a:off x="4286248" y="1785926"/>
            <a:ext cx="500066" cy="214314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23"/>
          <p:cNvSpPr>
            <a:spLocks noChangeArrowheads="1"/>
          </p:cNvSpPr>
          <p:nvPr/>
        </p:nvSpPr>
        <p:spPr bwMode="auto">
          <a:xfrm>
            <a:off x="8429652" y="1857364"/>
            <a:ext cx="390555" cy="285752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24"/>
          <p:cNvSpPr>
            <a:spLocks noChangeArrowheads="1"/>
          </p:cNvSpPr>
          <p:nvPr/>
        </p:nvSpPr>
        <p:spPr bwMode="auto">
          <a:xfrm>
            <a:off x="5572132" y="1785926"/>
            <a:ext cx="500066" cy="357190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2571736" y="928670"/>
            <a:ext cx="1643074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что  делает ?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5072066" y="1000108"/>
            <a:ext cx="1928826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что  делать ?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2643174" y="1643050"/>
            <a:ext cx="428628" cy="3953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3643306" y="1714488"/>
            <a:ext cx="571504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ить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4857752" y="1714488"/>
            <a:ext cx="642942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 </a:t>
            </a:r>
            <a:r>
              <a:rPr lang="ru-RU" sz="18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спр</a:t>
            </a:r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6143636" y="1714488"/>
            <a:ext cx="857256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   л</a:t>
            </a:r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иц  . ,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7143768" y="1857364"/>
            <a:ext cx="1071570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ед. ч.</a:t>
            </a:r>
            <a:endParaRPr lang="ru-RU" sz="2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1" name="WordArt 9"/>
          <p:cNvSpPr>
            <a:spLocks noChangeArrowheads="1" noChangeShapeType="1" noTextEdit="1"/>
          </p:cNvSpPr>
          <p:nvPr/>
        </p:nvSpPr>
        <p:spPr bwMode="auto">
          <a:xfrm>
            <a:off x="1071538" y="2214554"/>
            <a:ext cx="571504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ит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285720" y="2786058"/>
            <a:ext cx="8501122" cy="171451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записать  глагол с пропуском безударной гласной в окончании глагола.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Задать вопрос к глаголу.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Поставить глагол в неопределенную форму, задав вопрос.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Содержимое 3"/>
          <p:cNvSpPr txBox="1">
            <a:spLocks/>
          </p:cNvSpPr>
          <p:nvPr/>
        </p:nvSpPr>
        <p:spPr>
          <a:xfrm>
            <a:off x="285720" y="4357694"/>
            <a:ext cx="8329642" cy="2286016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4.Определить оканчивается ли глагол неопределенной формы на –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Определить спряжение.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Определить  лицо  глагола.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Определить  число глагола.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8. Написать окончание глагола.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Алгоритм определения спряжения глагола</a:t>
            </a:r>
            <a:endParaRPr lang="ru-RU" sz="3200" dirty="0"/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1142976" y="2714620"/>
            <a:ext cx="542925" cy="90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.</a:t>
            </a:r>
            <a:endParaRPr lang="ru-RU" sz="3600" kern="10" spc="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214282" y="2071678"/>
            <a:ext cx="1428760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5.  Мыть</a:t>
            </a:r>
            <a:endParaRPr lang="ru-RU" sz="1800" kern="10" spc="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285720" y="1071546"/>
            <a:ext cx="1500198" cy="7143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5.  Моет</a:t>
            </a:r>
            <a:endParaRPr lang="ru-RU" sz="1800" kern="10" spc="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AutoShape 25"/>
          <p:cNvSpPr>
            <a:spLocks noChangeArrowheads="1"/>
          </p:cNvSpPr>
          <p:nvPr/>
        </p:nvSpPr>
        <p:spPr bwMode="auto">
          <a:xfrm>
            <a:off x="1857356" y="1357298"/>
            <a:ext cx="676275" cy="219075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26"/>
          <p:cNvSpPr>
            <a:spLocks noChangeArrowheads="1"/>
          </p:cNvSpPr>
          <p:nvPr/>
        </p:nvSpPr>
        <p:spPr bwMode="auto">
          <a:xfrm>
            <a:off x="4714876" y="1357298"/>
            <a:ext cx="676275" cy="219075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7"/>
          <p:cNvSpPr>
            <a:spLocks noChangeArrowheads="1"/>
          </p:cNvSpPr>
          <p:nvPr/>
        </p:nvSpPr>
        <p:spPr bwMode="auto">
          <a:xfrm>
            <a:off x="1785918" y="2071678"/>
            <a:ext cx="571505" cy="357190"/>
          </a:xfrm>
          <a:prstGeom prst="rightArrow">
            <a:avLst>
              <a:gd name="adj1" fmla="val 50000"/>
              <a:gd name="adj2" fmla="val 7717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2571736" y="1142984"/>
            <a:ext cx="1928826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что  делает ?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5500694" y="1071546"/>
            <a:ext cx="2643206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что  делать ?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285720" y="3929066"/>
            <a:ext cx="8501122" cy="100013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записать  глагол с пропуском безударной гласной в окончании глагола.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Задать вопрос к глаголу.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Поставить глагол в неопределенную форму, задав вопрос.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3"/>
          <p:cNvSpPr txBox="1">
            <a:spLocks/>
          </p:cNvSpPr>
          <p:nvPr/>
        </p:nvSpPr>
        <p:spPr>
          <a:xfrm>
            <a:off x="357158" y="4929198"/>
            <a:ext cx="8572560" cy="1697031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4.Определить оканчивается ли глагол неопределенной формы на –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Определить спряжение.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Определить  лицо  глагола.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Определить  число глагола.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8. Написать окончание глагола.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3286116" y="2071678"/>
            <a:ext cx="571504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2428860" y="2071678"/>
            <a:ext cx="571504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не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4000496" y="2071678"/>
            <a:ext cx="500066" cy="317501"/>
          </a:xfrm>
          <a:prstGeom prst="rightArrow">
            <a:avLst>
              <a:gd name="adj1" fmla="val 50000"/>
              <a:gd name="adj2" fmla="val 49545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4572000" y="2071678"/>
            <a:ext cx="714380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ить</a:t>
            </a:r>
            <a:endParaRPr lang="ru-RU" sz="1800" kern="10" spc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5429256" y="2143116"/>
            <a:ext cx="642942" cy="357190"/>
          </a:xfrm>
          <a:prstGeom prst="rightArrow">
            <a:avLst>
              <a:gd name="adj1" fmla="val 50000"/>
              <a:gd name="adj2" fmla="val 49545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1285852" y="3071810"/>
            <a:ext cx="857256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</a:t>
            </a:r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лиц . ,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6286512" y="2214554"/>
            <a:ext cx="1000132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спр.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7572396" y="2071678"/>
            <a:ext cx="857256" cy="428628"/>
          </a:xfrm>
          <a:prstGeom prst="rightArrow">
            <a:avLst>
              <a:gd name="adj1" fmla="val 50000"/>
              <a:gd name="adj2" fmla="val 49545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428596" y="3143248"/>
            <a:ext cx="642942" cy="317501"/>
          </a:xfrm>
          <a:prstGeom prst="rightArrow">
            <a:avLst>
              <a:gd name="adj1" fmla="val 50000"/>
              <a:gd name="adj2" fmla="val 49545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3643306" y="3143248"/>
            <a:ext cx="785818" cy="357190"/>
          </a:xfrm>
          <a:prstGeom prst="rightArrow">
            <a:avLst>
              <a:gd name="adj1" fmla="val 50000"/>
              <a:gd name="adj2" fmla="val 49545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10" name="WordArt 14"/>
          <p:cNvSpPr>
            <a:spLocks noChangeArrowheads="1" noChangeShapeType="1" noTextEdit="1"/>
          </p:cNvSpPr>
          <p:nvPr/>
        </p:nvSpPr>
        <p:spPr bwMode="auto">
          <a:xfrm>
            <a:off x="2428860" y="3071810"/>
            <a:ext cx="928694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ед</a:t>
            </a:r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.  ч.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111" name="WordArt 15"/>
          <p:cNvSpPr>
            <a:spLocks noChangeArrowheads="1" noChangeShapeType="1" noTextEdit="1"/>
          </p:cNvSpPr>
          <p:nvPr/>
        </p:nvSpPr>
        <p:spPr bwMode="auto">
          <a:xfrm>
            <a:off x="4714876" y="3071810"/>
            <a:ext cx="785818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е</a:t>
            </a:r>
            <a:r>
              <a:rPr lang="ru-RU" sz="18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851</Words>
  <Application>Microsoft Office PowerPoint</Application>
  <PresentationFormat>Экран (4:3)</PresentationFormat>
  <Paragraphs>174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Алгоритм определения спряжения глагола</vt:lpstr>
      <vt:lpstr>Алгоритм определения спряжения глагола</vt:lpstr>
      <vt:lpstr>Алгоритм определения спряжения глагола</vt:lpstr>
      <vt:lpstr>Алгоритм определения спряжения глагола</vt:lpstr>
      <vt:lpstr>Алгоритм определения спряжения глагола</vt:lpstr>
      <vt:lpstr>Алгоритм определения спряжения глагола</vt:lpstr>
      <vt:lpstr>Алгоритм определения спряжения глагола</vt:lpstr>
      <vt:lpstr>Алгоритм определения спряжения глагола</vt:lpstr>
      <vt:lpstr>Алгоритм определения спряжения глагола</vt:lpstr>
      <vt:lpstr>Алгоритм определения спряжения глагола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определения спряжения глагола</dc:title>
  <cp:lastModifiedBy>Master</cp:lastModifiedBy>
  <cp:revision>44</cp:revision>
  <dcterms:modified xsi:type="dcterms:W3CDTF">2013-02-10T06:01:51Z</dcterms:modified>
</cp:coreProperties>
</file>