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2" r:id="rId3"/>
    <p:sldId id="284" r:id="rId4"/>
    <p:sldId id="285" r:id="rId5"/>
    <p:sldId id="286" r:id="rId6"/>
    <p:sldId id="290" r:id="rId7"/>
    <p:sldId id="257" r:id="rId8"/>
    <p:sldId id="258" r:id="rId9"/>
    <p:sldId id="289" r:id="rId10"/>
    <p:sldId id="280" r:id="rId11"/>
    <p:sldId id="261" r:id="rId12"/>
    <p:sldId id="262" r:id="rId13"/>
    <p:sldId id="265" r:id="rId14"/>
    <p:sldId id="266" r:id="rId15"/>
    <p:sldId id="267" r:id="rId16"/>
    <p:sldId id="268" r:id="rId17"/>
    <p:sldId id="269" r:id="rId18"/>
    <p:sldId id="273" r:id="rId19"/>
    <p:sldId id="276" r:id="rId20"/>
    <p:sldId id="287" r:id="rId21"/>
    <p:sldId id="274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76" autoAdjust="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1379C-B6A2-4EF8-82D7-0562F68A0A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01249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89CC5-9223-4EA4-BD98-5141C6E060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851560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E4B76-9801-47A4-BEAD-DFA9359A91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86958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2BD56-69FF-41B6-A055-FB3CADDE11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0127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5DC05-A86D-48CC-8FD7-F1B3F4D2E1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23918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2B0D9-8FA8-438D-99FB-46FCC5128D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44972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4C5F8-80D6-4364-9A49-8C3C3D7D72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72266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92D39-3464-4B79-97F2-C4DFF25028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419783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3BA5C-AD57-476B-93C6-4DCAA45461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1810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29268-B84D-4924-AE96-1F0B0635F1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016510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82187-DD78-4B9D-8016-B557399EA3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253232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029D3-22DD-4A3F-B69F-7BCC67F901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038897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F8E68-5D58-4936-B3EE-761168A591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399587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текста</a:t>
            </a:r>
          </a:p>
          <a:p>
            <a:pPr lvl="1"/>
            <a:r>
              <a:rPr lang="ru-RU" altLang="ru-RU" dirty="0" smtClean="0"/>
              <a:t>Второй уровень</a:t>
            </a:r>
          </a:p>
          <a:p>
            <a:pPr lvl="2"/>
            <a:r>
              <a:rPr lang="ru-RU" altLang="ru-RU" dirty="0" smtClean="0"/>
              <a:t>Третий уровень</a:t>
            </a:r>
          </a:p>
          <a:p>
            <a:pPr lvl="3"/>
            <a:r>
              <a:rPr lang="ru-RU" altLang="ru-RU" dirty="0" smtClean="0"/>
              <a:t>Четвертый уровень</a:t>
            </a:r>
          </a:p>
          <a:p>
            <a:pPr lvl="4"/>
            <a:r>
              <a:rPr lang="ru-RU" altLang="ru-RU" dirty="0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986B75C-DBB9-4D0D-A44A-389F929F10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Немного повторения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04864"/>
            <a:ext cx="8229600" cy="4525963"/>
          </a:xfrm>
        </p:spPr>
        <p:txBody>
          <a:bodyPr/>
          <a:lstStyle/>
          <a:p>
            <a:r>
              <a:rPr lang="ru-RU" dirty="0" smtClean="0"/>
              <a:t>Понятия в</a:t>
            </a:r>
            <a:r>
              <a:rPr lang="ru-RU" dirty="0" smtClean="0"/>
              <a:t>озрастающей  </a:t>
            </a:r>
            <a:r>
              <a:rPr lang="ru-RU" dirty="0" smtClean="0"/>
              <a:t>и убывающей </a:t>
            </a:r>
            <a:r>
              <a:rPr lang="ru-RU" dirty="0" smtClean="0"/>
              <a:t>функций.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онятие </a:t>
            </a:r>
            <a:r>
              <a:rPr lang="ru-RU" dirty="0" smtClean="0"/>
              <a:t>монотонности функции.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4679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836712"/>
            <a:ext cx="8784976" cy="3411810"/>
          </a:xfrm>
        </p:spPr>
        <p:txBody>
          <a:bodyPr/>
          <a:lstStyle/>
          <a:p>
            <a:r>
              <a:rPr lang="ru-RU" altLang="ru-RU" sz="5400" b="1" dirty="0" smtClean="0">
                <a:solidFill>
                  <a:srgbClr val="7030A0"/>
                </a:solidFill>
              </a:rPr>
              <a:t/>
            </a:r>
            <a:br>
              <a:rPr lang="ru-RU" altLang="ru-RU" sz="5400" b="1" dirty="0" smtClean="0">
                <a:solidFill>
                  <a:srgbClr val="7030A0"/>
                </a:solidFill>
              </a:rPr>
            </a:br>
            <a:r>
              <a:rPr lang="ru-RU" altLang="ru-RU" sz="5400" b="1" dirty="0" smtClean="0">
                <a:solidFill>
                  <a:srgbClr val="7030A0"/>
                </a:solidFill>
              </a:rPr>
              <a:t/>
            </a:r>
            <a:br>
              <a:rPr lang="ru-RU" altLang="ru-RU" sz="5400" b="1" dirty="0" smtClean="0">
                <a:solidFill>
                  <a:srgbClr val="7030A0"/>
                </a:solidFill>
              </a:rPr>
            </a:br>
            <a:r>
              <a:rPr lang="ru-RU" altLang="ru-RU" sz="5400" b="1" dirty="0">
                <a:solidFill>
                  <a:srgbClr val="7030A0"/>
                </a:solidFill>
              </a:rPr>
              <a:t/>
            </a:r>
            <a:br>
              <a:rPr lang="ru-RU" altLang="ru-RU" sz="5400" b="1" dirty="0">
                <a:solidFill>
                  <a:srgbClr val="7030A0"/>
                </a:solidFill>
              </a:rPr>
            </a:br>
            <a:r>
              <a:rPr lang="ru-RU" altLang="ru-RU" sz="5400" b="1" dirty="0" smtClean="0">
                <a:solidFill>
                  <a:srgbClr val="7030A0"/>
                </a:solidFill>
              </a:rPr>
              <a:t>Тема урока:</a:t>
            </a:r>
            <a:br>
              <a:rPr lang="ru-RU" altLang="ru-RU" sz="5400" b="1" dirty="0" smtClean="0">
                <a:solidFill>
                  <a:srgbClr val="7030A0"/>
                </a:solidFill>
              </a:rPr>
            </a:br>
            <a:r>
              <a:rPr lang="ru-RU" altLang="ru-RU" sz="4800" b="1" dirty="0" smtClean="0">
                <a:solidFill>
                  <a:srgbClr val="7030A0"/>
                </a:solidFill>
              </a:rPr>
              <a:t>«Возрастание и убывание функции»</a:t>
            </a:r>
            <a:br>
              <a:rPr lang="ru-RU" altLang="ru-RU" sz="4800" b="1" dirty="0" smtClean="0">
                <a:solidFill>
                  <a:srgbClr val="7030A0"/>
                </a:solidFill>
              </a:rPr>
            </a:br>
            <a:r>
              <a:rPr lang="ru-RU" altLang="ru-RU" sz="4800" b="1" dirty="0" smtClean="0">
                <a:solidFill>
                  <a:srgbClr val="7030A0"/>
                </a:solidFill>
              </a:rPr>
              <a:t/>
            </a:r>
            <a:br>
              <a:rPr lang="ru-RU" altLang="ru-RU" sz="4800" b="1" dirty="0" smtClean="0">
                <a:solidFill>
                  <a:srgbClr val="7030A0"/>
                </a:solidFill>
              </a:rPr>
            </a:br>
            <a:r>
              <a:rPr lang="ru-RU" altLang="ru-RU" sz="5400" b="1" dirty="0" smtClean="0">
                <a:solidFill>
                  <a:srgbClr val="7030A0"/>
                </a:solidFill>
              </a:rPr>
              <a:t/>
            </a:r>
            <a:br>
              <a:rPr lang="ru-RU" altLang="ru-RU" sz="5400" b="1" dirty="0" smtClean="0">
                <a:solidFill>
                  <a:srgbClr val="7030A0"/>
                </a:solidFill>
              </a:rPr>
            </a:br>
            <a:endParaRPr lang="ru-RU" altLang="ru-RU" sz="54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46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1025"/>
            <a:ext cx="8424863" cy="564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FF0000"/>
                </a:solidFill>
              </a:rPr>
              <a:t>Гипотеза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229600" cy="4525963"/>
          </a:xfrm>
        </p:spPr>
        <p:txBody>
          <a:bodyPr/>
          <a:lstStyle/>
          <a:p>
            <a:r>
              <a:rPr lang="ru-RU" altLang="ru-RU" dirty="0" smtClean="0"/>
              <a:t> </a:t>
            </a:r>
            <a:r>
              <a:rPr lang="ru-RU" altLang="ru-RU" sz="3600" dirty="0" smtClean="0"/>
              <a:t>Если </a:t>
            </a:r>
            <a:r>
              <a:rPr lang="ru-RU" altLang="ru-RU" sz="3600" b="1" dirty="0" smtClean="0"/>
              <a:t>f</a:t>
            </a:r>
            <a:r>
              <a:rPr lang="ru-RU" altLang="ru-RU" sz="3600" b="1" baseline="30000" dirty="0" smtClean="0"/>
              <a:t>/</a:t>
            </a:r>
            <a:r>
              <a:rPr lang="ru-RU" altLang="ru-RU" sz="3600" b="1" dirty="0" smtClean="0"/>
              <a:t>(x)</a:t>
            </a:r>
            <a:r>
              <a:rPr lang="ru-RU" altLang="ru-RU" sz="3600" dirty="0" smtClean="0"/>
              <a:t> &gt; 0 на некотором интервале, то функция возрастает на этом интервале.</a:t>
            </a:r>
          </a:p>
          <a:p>
            <a:r>
              <a:rPr lang="ru-RU" altLang="ru-RU" sz="3600" dirty="0" smtClean="0"/>
              <a:t>Если </a:t>
            </a:r>
            <a:r>
              <a:rPr lang="ru-RU" altLang="ru-RU" sz="3600" b="1" dirty="0" smtClean="0"/>
              <a:t>f</a:t>
            </a:r>
            <a:r>
              <a:rPr lang="ru-RU" altLang="ru-RU" sz="3600" b="1" baseline="30000" dirty="0" smtClean="0"/>
              <a:t>/</a:t>
            </a:r>
            <a:r>
              <a:rPr lang="ru-RU" altLang="ru-RU" sz="3600" b="1" dirty="0" smtClean="0"/>
              <a:t>(x)</a:t>
            </a:r>
            <a:r>
              <a:rPr lang="ru-RU" altLang="ru-RU" sz="3600" dirty="0" smtClean="0"/>
              <a:t> &lt; 0 на </a:t>
            </a:r>
            <a:r>
              <a:rPr lang="ru-RU" altLang="ru-RU" sz="3600" dirty="0"/>
              <a:t>некотором интервале, </a:t>
            </a:r>
            <a:r>
              <a:rPr lang="ru-RU" altLang="ru-RU" sz="3600" dirty="0" smtClean="0"/>
              <a:t>то функция убывает на этом </a:t>
            </a:r>
            <a:r>
              <a:rPr lang="ru-RU" altLang="ru-RU" sz="3600" dirty="0"/>
              <a:t>интервале.</a:t>
            </a:r>
            <a:endParaRPr lang="ru-RU" altLang="ru-RU" sz="3600" dirty="0" smtClean="0"/>
          </a:p>
          <a:p>
            <a:endParaRPr lang="en-US" altLang="ru-RU" sz="4400" dirty="0" smtClean="0"/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7173" name="Object 7"/>
          <p:cNvGraphicFramePr>
            <a:graphicFrameLocks noChangeAspect="1"/>
          </p:cNvGraphicFramePr>
          <p:nvPr/>
        </p:nvGraphicFramePr>
        <p:xfrm>
          <a:off x="0" y="0"/>
          <a:ext cx="123825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Формула" r:id="rId3" imgW="126835" imgH="152202" progId="Equation.3">
                  <p:embed/>
                </p:oleObj>
              </mc:Choice>
              <mc:Fallback>
                <p:oleObj name="Формула" r:id="rId3" imgW="126835" imgH="15220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3825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7175" name="Object 9"/>
          <p:cNvGraphicFramePr>
            <a:graphicFrameLocks noChangeAspect="1"/>
          </p:cNvGraphicFramePr>
          <p:nvPr/>
        </p:nvGraphicFramePr>
        <p:xfrm>
          <a:off x="0" y="0"/>
          <a:ext cx="123825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Формула" r:id="rId5" imgW="126835" imgH="152202" progId="Equation.3">
                  <p:embed/>
                </p:oleObj>
              </mc:Choice>
              <mc:Fallback>
                <p:oleObj name="Формула" r:id="rId5" imgW="126835" imgH="15220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3825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Объект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Формула" r:id="rId6" imgW="114151" imgH="215619" progId="Equation.3">
                  <p:embed/>
                </p:oleObj>
              </mc:Choice>
              <mc:Fallback>
                <p:oleObj name="Формула" r:id="rId6" imgW="114151" imgH="215619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Формула" r:id="rId8" imgW="114151" imgH="215619" progId="Equation.3">
                  <p:embed/>
                </p:oleObj>
              </mc:Choice>
              <mc:Fallback>
                <p:oleObj name="Формула" r:id="rId8" imgW="114151" imgH="215619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Формула" r:id="rId9" imgW="114151" imgH="215619" progId="Equation.3">
                  <p:embed/>
                </p:oleObj>
              </mc:Choice>
              <mc:Fallback>
                <p:oleObj name="Формула" r:id="rId9" imgW="114151" imgH="215619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Объект 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Формула" r:id="rId10" imgW="114151" imgH="215619" progId="Equation.3">
                  <p:embed/>
                </p:oleObj>
              </mc:Choice>
              <mc:Fallback>
                <p:oleObj name="Формула" r:id="rId10" imgW="114151" imgH="215619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dirty="0" smtClean="0">
                <a:solidFill>
                  <a:srgbClr val="0070C0"/>
                </a:solidFill>
              </a:rPr>
              <a:t>Достаточный признак возрастания(убывания) функции</a:t>
            </a:r>
          </a:p>
        </p:txBody>
      </p:sp>
      <p:sp>
        <p:nvSpPr>
          <p:cNvPr id="10242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179388" y="1628775"/>
            <a:ext cx="8785225" cy="2185988"/>
          </a:xfrm>
          <a:blipFill rotWithShape="1">
            <a:blip r:embed="rId3"/>
            <a:stretch>
              <a:fillRect t="-3621" r="-347" b="-6964"/>
            </a:stretch>
          </a:blipFill>
          <a:extLst/>
        </p:spPr>
        <p:txBody>
          <a:bodyPr/>
          <a:lstStyle/>
          <a:p>
            <a:r>
              <a:rPr lang="ru-RU" dirty="0">
                <a:noFill/>
              </a:rPr>
              <a:t> </a:t>
            </a: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sz="half" idx="2"/>
          </p:nvPr>
        </p:nvSpPr>
        <p:spPr>
          <a:xfrm>
            <a:off x="-107950" y="3938588"/>
            <a:ext cx="9251950" cy="2919412"/>
          </a:xfrm>
          <a:blipFill rotWithShape="1">
            <a:blip r:embed="rId4"/>
            <a:stretch>
              <a:fillRect t="-2714"/>
            </a:stretch>
          </a:blipFill>
          <a:extLst/>
        </p:spPr>
        <p:txBody>
          <a:bodyPr/>
          <a:lstStyle/>
          <a:p>
            <a:r>
              <a:rPr lang="ru-RU" dirty="0">
                <a:noFill/>
              </a:rPr>
              <a:t> 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8199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Формула" r:id="rId5" imgW="114151" imgH="215619" progId="Equation.3">
                  <p:embed/>
                </p:oleObj>
              </mc:Choice>
              <mc:Fallback>
                <p:oleObj name="Формула" r:id="rId5" imgW="114151" imgH="215619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dirty="0" smtClean="0"/>
          </a:p>
        </p:txBody>
      </p:sp>
      <p:pic>
        <p:nvPicPr>
          <p:cNvPr id="9219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549275"/>
            <a:ext cx="6985000" cy="3430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0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altLang="ru-RU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dirty="0" smtClean="0"/>
              <a:t>    №1. Непрерывная функция </a:t>
            </a:r>
            <a:r>
              <a:rPr lang="en-US" altLang="ru-RU" sz="2800" dirty="0" smtClean="0"/>
              <a:t>y</a:t>
            </a:r>
            <a:r>
              <a:rPr lang="ru-RU" altLang="ru-RU" sz="2800" dirty="0" smtClean="0"/>
              <a:t>=</a:t>
            </a:r>
            <a:r>
              <a:rPr lang="en-US" altLang="ru-RU" sz="2800" dirty="0" smtClean="0"/>
              <a:t>f</a:t>
            </a:r>
            <a:r>
              <a:rPr lang="ru-RU" altLang="ru-RU" sz="2800" dirty="0" smtClean="0"/>
              <a:t>(</a:t>
            </a:r>
            <a:r>
              <a:rPr lang="en-US" altLang="ru-RU" sz="2800" dirty="0" smtClean="0"/>
              <a:t>x</a:t>
            </a:r>
            <a:r>
              <a:rPr lang="ru-RU" altLang="ru-RU" sz="2800" dirty="0" smtClean="0"/>
              <a:t>) задана на  [-10;11]. На рисунке изображён график её производной. Укажите количество промежутков возрастания функции.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    №2. Непрерывная функция </a:t>
            </a:r>
            <a:r>
              <a:rPr lang="en-US" altLang="ru-RU" sz="2800" smtClean="0"/>
              <a:t>y</a:t>
            </a:r>
            <a:r>
              <a:rPr lang="ru-RU" altLang="ru-RU" sz="2800" smtClean="0"/>
              <a:t>=</a:t>
            </a:r>
            <a:r>
              <a:rPr lang="en-US" altLang="ru-RU" sz="2800" smtClean="0"/>
              <a:t>f</a:t>
            </a:r>
            <a:r>
              <a:rPr lang="ru-RU" altLang="ru-RU" sz="2800" smtClean="0"/>
              <a:t>(</a:t>
            </a:r>
            <a:r>
              <a:rPr lang="en-US" altLang="ru-RU" sz="2800" smtClean="0"/>
              <a:t>x</a:t>
            </a:r>
            <a:r>
              <a:rPr lang="ru-RU" altLang="ru-RU" sz="2800" smtClean="0"/>
              <a:t>) задана на (-10;6). На рисунке изображён график её производной. Укажите количество промежутков убывания функции. </a:t>
            </a:r>
          </a:p>
        </p:txBody>
      </p:sp>
      <p:pic>
        <p:nvPicPr>
          <p:cNvPr id="10244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404813"/>
            <a:ext cx="6697662" cy="3282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dirty="0" smtClean="0"/>
              <a:t>    №3. Непрерывная функция </a:t>
            </a:r>
            <a:r>
              <a:rPr lang="en-US" altLang="ru-RU" sz="2800" dirty="0" smtClean="0"/>
              <a:t>y</a:t>
            </a:r>
            <a:r>
              <a:rPr lang="ru-RU" altLang="ru-RU" sz="2800" dirty="0" smtClean="0"/>
              <a:t>=</a:t>
            </a:r>
            <a:r>
              <a:rPr lang="en-US" altLang="ru-RU" sz="2800" dirty="0" smtClean="0"/>
              <a:t>f</a:t>
            </a:r>
            <a:r>
              <a:rPr lang="ru-RU" altLang="ru-RU" sz="2800" dirty="0" smtClean="0"/>
              <a:t>(</a:t>
            </a:r>
            <a:r>
              <a:rPr lang="en-US" altLang="ru-RU" sz="2800" dirty="0" smtClean="0"/>
              <a:t>x</a:t>
            </a:r>
            <a:r>
              <a:rPr lang="ru-RU" altLang="ru-RU" sz="2800" dirty="0" smtClean="0"/>
              <a:t>) задана на (-6;8). На рисунке изображён график её производной. Укажите длину промежутка убывания этой функции. </a:t>
            </a:r>
          </a:p>
        </p:txBody>
      </p:sp>
      <p:pic>
        <p:nvPicPr>
          <p:cNvPr id="11268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404813"/>
            <a:ext cx="6913563" cy="3422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5536" y="4221088"/>
            <a:ext cx="8229600" cy="21875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dirty="0" smtClean="0"/>
              <a:t>   №4. Непрерывная функция </a:t>
            </a:r>
            <a:r>
              <a:rPr lang="en-US" altLang="ru-RU" sz="2800" dirty="0" smtClean="0"/>
              <a:t>y</a:t>
            </a:r>
            <a:r>
              <a:rPr lang="ru-RU" altLang="ru-RU" sz="2800" dirty="0" smtClean="0"/>
              <a:t>=</a:t>
            </a:r>
            <a:r>
              <a:rPr lang="en-US" altLang="ru-RU" sz="2800" dirty="0" smtClean="0"/>
              <a:t>f</a:t>
            </a:r>
            <a:r>
              <a:rPr lang="ru-RU" altLang="ru-RU" sz="2800" dirty="0" smtClean="0"/>
              <a:t>(</a:t>
            </a:r>
            <a:r>
              <a:rPr lang="en-US" altLang="ru-RU" sz="2800" dirty="0" smtClean="0"/>
              <a:t>x</a:t>
            </a:r>
            <a:r>
              <a:rPr lang="ru-RU" altLang="ru-RU" sz="2800" dirty="0" smtClean="0"/>
              <a:t>) задана на  (-4;10). На рисунке изображён график её производной. Опишите последовательно типы монотонностей функции</a:t>
            </a:r>
          </a:p>
        </p:txBody>
      </p:sp>
      <p:pic>
        <p:nvPicPr>
          <p:cNvPr id="12292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260350"/>
            <a:ext cx="6518275" cy="3660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23528" y="3573016"/>
            <a:ext cx="8496944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dirty="0" smtClean="0"/>
              <a:t>№5. По графику функции </a:t>
            </a:r>
            <a:r>
              <a:rPr lang="en-US" altLang="ru-RU" sz="2800" dirty="0" smtClean="0"/>
              <a:t>y</a:t>
            </a:r>
            <a:r>
              <a:rPr lang="ru-RU" altLang="ru-RU" sz="2800" dirty="0" smtClean="0"/>
              <a:t>=</a:t>
            </a:r>
            <a:r>
              <a:rPr lang="en-US" altLang="ru-RU" sz="2800" dirty="0" smtClean="0"/>
              <a:t>f</a:t>
            </a:r>
            <a:r>
              <a:rPr lang="ru-RU" altLang="ru-RU" sz="2800" dirty="0" smtClean="0"/>
              <a:t>´(</a:t>
            </a:r>
            <a:r>
              <a:rPr lang="en-US" altLang="ru-RU" sz="2800" dirty="0" smtClean="0"/>
              <a:t>x</a:t>
            </a:r>
            <a:r>
              <a:rPr lang="ru-RU" altLang="ru-RU" sz="2800" dirty="0" smtClean="0"/>
              <a:t>) ответьте на вопросы: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 smtClean="0"/>
              <a:t>Сколько промежутков возрастания у этой функции?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 smtClean="0"/>
              <a:t>Найдите длину промежутка убывания этой функции. </a:t>
            </a:r>
          </a:p>
        </p:txBody>
      </p:sp>
      <p:pic>
        <p:nvPicPr>
          <p:cNvPr id="13316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672" y="188640"/>
            <a:ext cx="4536504" cy="32403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FF0000"/>
                </a:solidFill>
              </a:rPr>
              <a:t>Алгоритм</a:t>
            </a:r>
          </a:p>
        </p:txBody>
      </p:sp>
      <p:sp>
        <p:nvSpPr>
          <p:cNvPr id="14339" name="Объект 1"/>
          <p:cNvSpPr>
            <a:spLocks noGrp="1"/>
          </p:cNvSpPr>
          <p:nvPr>
            <p:ph idx="1"/>
          </p:nvPr>
        </p:nvSpPr>
        <p:spPr>
          <a:xfrm>
            <a:off x="22920" y="1556792"/>
            <a:ext cx="8797552" cy="4525963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 smtClean="0"/>
              <a:t>   </a:t>
            </a:r>
            <a:r>
              <a:rPr lang="en-US" altLang="ru-RU" dirty="0" smtClean="0"/>
              <a:t>1</a:t>
            </a:r>
            <a:r>
              <a:rPr lang="ru-RU" altLang="ru-RU" dirty="0" smtClean="0"/>
              <a:t>. Указать область определения функции.</a:t>
            </a:r>
          </a:p>
          <a:p>
            <a:pPr marL="0" indent="0">
              <a:buNone/>
            </a:pPr>
            <a:r>
              <a:rPr lang="ru-RU" altLang="ru-RU" dirty="0" smtClean="0"/>
              <a:t>   2. Найти производную функции.</a:t>
            </a:r>
          </a:p>
          <a:p>
            <a:pPr marL="0" indent="0">
              <a:buNone/>
            </a:pPr>
            <a:r>
              <a:rPr lang="ru-RU" altLang="ru-RU" dirty="0" smtClean="0"/>
              <a:t>   3. Определить промежутки, в которых      </a:t>
            </a:r>
          </a:p>
          <a:p>
            <a:pPr marL="0" indent="0">
              <a:buNone/>
            </a:pPr>
            <a:r>
              <a:rPr lang="ru-RU" altLang="ru-RU" dirty="0"/>
              <a:t> </a:t>
            </a:r>
            <a:r>
              <a:rPr lang="ru-RU" altLang="ru-RU" dirty="0" smtClean="0"/>
              <a:t>      f</a:t>
            </a:r>
            <a:r>
              <a:rPr lang="ru-RU" altLang="ru-RU" baseline="30000" dirty="0"/>
              <a:t>/</a:t>
            </a:r>
            <a:r>
              <a:rPr lang="ru-RU" altLang="ru-RU" dirty="0"/>
              <a:t>(x) &gt; 0 </a:t>
            </a:r>
            <a:r>
              <a:rPr lang="ru-RU" altLang="ru-RU" dirty="0" smtClean="0"/>
              <a:t>и </a:t>
            </a:r>
            <a:r>
              <a:rPr lang="ru-RU" altLang="ru-RU" dirty="0"/>
              <a:t>f</a:t>
            </a:r>
            <a:r>
              <a:rPr lang="ru-RU" altLang="ru-RU" baseline="30000" dirty="0"/>
              <a:t>/</a:t>
            </a:r>
            <a:r>
              <a:rPr lang="ru-RU" altLang="ru-RU" dirty="0"/>
              <a:t>(x) &lt; </a:t>
            </a:r>
            <a:r>
              <a:rPr lang="ru-RU" altLang="ru-RU" dirty="0" smtClean="0"/>
              <a:t>0. </a:t>
            </a:r>
          </a:p>
          <a:p>
            <a:pPr marL="0" indent="0">
              <a:buNone/>
            </a:pPr>
            <a:r>
              <a:rPr lang="ru-RU" altLang="ru-RU" dirty="0" smtClean="0"/>
              <a:t>   4. Сделать выводы о монотонности   </a:t>
            </a:r>
          </a:p>
          <a:p>
            <a:pPr marL="0" indent="0">
              <a:buNone/>
            </a:pPr>
            <a:r>
              <a:rPr lang="ru-RU" altLang="ru-RU" dirty="0"/>
              <a:t> </a:t>
            </a:r>
            <a:r>
              <a:rPr lang="ru-RU" altLang="ru-RU" dirty="0" smtClean="0"/>
              <a:t>      функции.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7030A0"/>
                </a:solidFill>
              </a:rPr>
              <a:t>Возрастающая </a:t>
            </a:r>
            <a:r>
              <a:rPr lang="ru-RU" sz="4000" dirty="0" smtClean="0">
                <a:solidFill>
                  <a:srgbClr val="7030A0"/>
                </a:solidFill>
              </a:rPr>
              <a:t>функция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ru-RU" altLang="ru-RU" sz="1800" dirty="0">
                <a:cs typeface="Times New Roman" pitchFamily="18" charset="0"/>
              </a:rPr>
              <a:t>Функция </a:t>
            </a:r>
            <a:r>
              <a:rPr lang="en-US" altLang="ru-RU" sz="1800" dirty="0">
                <a:cs typeface="Times New Roman" pitchFamily="18" charset="0"/>
              </a:rPr>
              <a:t>f</a:t>
            </a:r>
            <a:r>
              <a:rPr lang="ru-RU" altLang="ru-RU" sz="1800" dirty="0">
                <a:cs typeface="Times New Roman" pitchFamily="18" charset="0"/>
              </a:rPr>
              <a:t>(х) </a:t>
            </a:r>
            <a:r>
              <a:rPr lang="ru-RU" altLang="ru-RU" sz="1800" dirty="0" smtClean="0">
                <a:cs typeface="Times New Roman" pitchFamily="18" charset="0"/>
              </a:rPr>
              <a:t>называется </a:t>
            </a:r>
            <a:r>
              <a:rPr lang="ru-RU" altLang="ru-RU" sz="1800" i="1" dirty="0" smtClean="0">
                <a:solidFill>
                  <a:srgbClr val="FF0066"/>
                </a:solidFill>
                <a:cs typeface="Times New Roman" pitchFamily="18" charset="0"/>
              </a:rPr>
              <a:t>возрастающей </a:t>
            </a:r>
          </a:p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ru-RU" altLang="ru-RU" sz="1800" dirty="0" smtClean="0">
                <a:cs typeface="Times New Roman" pitchFamily="18" charset="0"/>
              </a:rPr>
              <a:t>на некотором интервале, </a:t>
            </a:r>
          </a:p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ru-RU" altLang="ru-RU" sz="1800" dirty="0" smtClean="0">
                <a:cs typeface="Times New Roman" pitchFamily="18" charset="0"/>
              </a:rPr>
              <a:t>если для любых </a:t>
            </a:r>
            <a:r>
              <a:rPr lang="ru-RU" altLang="ru-RU" sz="1800" dirty="0">
                <a:cs typeface="Times New Roman" pitchFamily="18" charset="0"/>
              </a:rPr>
              <a:t>х</a:t>
            </a:r>
            <a:r>
              <a:rPr lang="ru-RU" altLang="ru-RU" sz="1800" baseline="-25000" dirty="0">
                <a:cs typeface="Times New Roman" pitchFamily="18" charset="0"/>
              </a:rPr>
              <a:t>1 </a:t>
            </a:r>
            <a:r>
              <a:rPr lang="ru-RU" altLang="ru-RU" sz="1800" dirty="0">
                <a:cs typeface="Times New Roman" pitchFamily="18" charset="0"/>
              </a:rPr>
              <a:t>и </a:t>
            </a:r>
            <a:r>
              <a:rPr lang="ru-RU" altLang="ru-RU" sz="1800" dirty="0" smtClean="0">
                <a:cs typeface="Times New Roman" pitchFamily="18" charset="0"/>
              </a:rPr>
              <a:t>х</a:t>
            </a:r>
            <a:r>
              <a:rPr lang="ru-RU" altLang="ru-RU" sz="1800" baseline="-25000" dirty="0" smtClean="0">
                <a:cs typeface="Times New Roman" pitchFamily="18" charset="0"/>
              </a:rPr>
              <a:t>2</a:t>
            </a:r>
            <a:r>
              <a:rPr lang="ru-RU" altLang="ru-RU" sz="1800" dirty="0" smtClean="0">
                <a:cs typeface="Times New Roman" pitchFamily="18" charset="0"/>
              </a:rPr>
              <a:t> из этого интервала, таких, что  </a:t>
            </a:r>
          </a:p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ru-RU" altLang="ru-RU" sz="1800" dirty="0" smtClean="0">
                <a:solidFill>
                  <a:srgbClr val="FF0066"/>
                </a:solidFill>
                <a:cs typeface="Times New Roman" pitchFamily="18" charset="0"/>
              </a:rPr>
              <a:t>х</a:t>
            </a:r>
            <a:r>
              <a:rPr lang="ru-RU" altLang="ru-RU" sz="1800" baseline="-25000" dirty="0" smtClean="0">
                <a:solidFill>
                  <a:srgbClr val="FF0066"/>
                </a:solidFill>
                <a:cs typeface="Times New Roman" pitchFamily="18" charset="0"/>
              </a:rPr>
              <a:t>2 </a:t>
            </a:r>
            <a:r>
              <a:rPr lang="en-US" altLang="ru-RU" sz="1800" dirty="0">
                <a:solidFill>
                  <a:srgbClr val="FF0066"/>
                </a:solidFill>
                <a:cs typeface="Times New Roman" pitchFamily="18" charset="0"/>
              </a:rPr>
              <a:t>&gt;</a:t>
            </a:r>
            <a:r>
              <a:rPr lang="ru-RU" altLang="ru-RU" sz="1800" dirty="0">
                <a:solidFill>
                  <a:srgbClr val="FF0066"/>
                </a:solidFill>
                <a:cs typeface="Times New Roman" pitchFamily="18" charset="0"/>
              </a:rPr>
              <a:t> х</a:t>
            </a:r>
            <a:r>
              <a:rPr lang="ru-RU" altLang="ru-RU" sz="1800" baseline="-25000" dirty="0">
                <a:solidFill>
                  <a:srgbClr val="FF0066"/>
                </a:solidFill>
                <a:cs typeface="Times New Roman" pitchFamily="18" charset="0"/>
              </a:rPr>
              <a:t>1</a:t>
            </a:r>
            <a:r>
              <a:rPr lang="ru-RU" altLang="ru-RU" sz="1800" dirty="0">
                <a:cs typeface="Times New Roman" pitchFamily="18" charset="0"/>
              </a:rPr>
              <a:t>                        </a:t>
            </a:r>
            <a:r>
              <a:rPr lang="ru-RU" altLang="ru-RU" sz="1800" dirty="0" smtClean="0">
                <a:cs typeface="Times New Roman" pitchFamily="18" charset="0"/>
              </a:rPr>
              <a:t> </a:t>
            </a:r>
          </a:p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ru-RU" altLang="ru-RU" sz="1800" dirty="0" smtClean="0">
                <a:cs typeface="Times New Roman" pitchFamily="18" charset="0"/>
              </a:rPr>
              <a:t>следует неравенство </a:t>
            </a:r>
          </a:p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ru-RU" sz="1800" dirty="0" smtClean="0">
                <a:solidFill>
                  <a:srgbClr val="FF0066"/>
                </a:solidFill>
                <a:cs typeface="Times New Roman" pitchFamily="18" charset="0"/>
              </a:rPr>
              <a:t>f</a:t>
            </a:r>
            <a:r>
              <a:rPr lang="ru-RU" altLang="ru-RU" sz="1800" dirty="0">
                <a:solidFill>
                  <a:srgbClr val="FF0066"/>
                </a:solidFill>
                <a:cs typeface="Times New Roman" pitchFamily="18" charset="0"/>
              </a:rPr>
              <a:t>(х</a:t>
            </a:r>
            <a:r>
              <a:rPr lang="ru-RU" altLang="ru-RU" sz="1800" baseline="-25000" dirty="0">
                <a:solidFill>
                  <a:srgbClr val="FF0066"/>
                </a:solidFill>
                <a:cs typeface="Times New Roman" pitchFamily="18" charset="0"/>
              </a:rPr>
              <a:t>2</a:t>
            </a:r>
            <a:r>
              <a:rPr lang="ru-RU" altLang="ru-RU" sz="1800" dirty="0">
                <a:solidFill>
                  <a:srgbClr val="FF0066"/>
                </a:solidFill>
                <a:cs typeface="Times New Roman" pitchFamily="18" charset="0"/>
              </a:rPr>
              <a:t>)</a:t>
            </a:r>
            <a:r>
              <a:rPr lang="ru-RU" altLang="ru-RU" sz="1800" dirty="0">
                <a:solidFill>
                  <a:srgbClr val="FF0066"/>
                </a:solidFill>
              </a:rPr>
              <a:t> </a:t>
            </a:r>
            <a:r>
              <a:rPr lang="en-US" altLang="ru-RU" sz="1800" dirty="0">
                <a:solidFill>
                  <a:srgbClr val="FF0066"/>
                </a:solidFill>
              </a:rPr>
              <a:t>&gt;</a:t>
            </a:r>
            <a:r>
              <a:rPr lang="ru-RU" altLang="ru-RU" sz="1800" dirty="0">
                <a:solidFill>
                  <a:srgbClr val="FF0066"/>
                </a:solidFill>
              </a:rPr>
              <a:t> </a:t>
            </a:r>
            <a:r>
              <a:rPr lang="en-US" altLang="ru-RU" sz="1800" dirty="0">
                <a:solidFill>
                  <a:srgbClr val="FF0066"/>
                </a:solidFill>
                <a:cs typeface="Times New Roman" pitchFamily="18" charset="0"/>
              </a:rPr>
              <a:t>f</a:t>
            </a:r>
            <a:r>
              <a:rPr lang="ru-RU" altLang="ru-RU" sz="1800" dirty="0">
                <a:solidFill>
                  <a:srgbClr val="FF0066"/>
                </a:solidFill>
                <a:cs typeface="Times New Roman" pitchFamily="18" charset="0"/>
              </a:rPr>
              <a:t>(х</a:t>
            </a:r>
            <a:r>
              <a:rPr lang="ru-RU" altLang="ru-RU" sz="1800" baseline="-25000" dirty="0">
                <a:solidFill>
                  <a:srgbClr val="FF0066"/>
                </a:solidFill>
                <a:cs typeface="Times New Roman" pitchFamily="18" charset="0"/>
              </a:rPr>
              <a:t>1</a:t>
            </a:r>
            <a:r>
              <a:rPr lang="ru-RU" altLang="ru-RU" sz="1800" dirty="0">
                <a:solidFill>
                  <a:srgbClr val="FF0066"/>
                </a:solidFill>
                <a:cs typeface="Times New Roman" pitchFamily="18" charset="0"/>
              </a:rPr>
              <a:t>).</a:t>
            </a:r>
            <a:endParaRPr lang="ru-RU" sz="1800" dirty="0"/>
          </a:p>
          <a:p>
            <a:pPr algn="ctr">
              <a:lnSpc>
                <a:spcPct val="150000"/>
              </a:lnSpc>
            </a:pPr>
            <a:endParaRPr lang="ru-RU" dirty="0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2062162" y="2003425"/>
            <a:ext cx="0" cy="2447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Arc 9"/>
          <p:cNvSpPr>
            <a:spLocks/>
          </p:cNvSpPr>
          <p:nvPr/>
        </p:nvSpPr>
        <p:spPr bwMode="auto">
          <a:xfrm flipV="1">
            <a:off x="920751" y="2003425"/>
            <a:ext cx="2303462" cy="22320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994150" y="3789363"/>
            <a:ext cx="34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000" b="1">
                <a:latin typeface="Monotype Corsiva" pitchFamily="66" charset="0"/>
              </a:rPr>
              <a:t>х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041400" y="3644900"/>
            <a:ext cx="525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altLang="ru-RU" sz="2400" b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841625" y="3716338"/>
            <a:ext cx="525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altLang="ru-RU" sz="2400" b="1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" name="Oval 13"/>
          <p:cNvSpPr>
            <a:spLocks noChangeArrowheads="1"/>
          </p:cNvSpPr>
          <p:nvPr/>
        </p:nvSpPr>
        <p:spPr bwMode="auto">
          <a:xfrm>
            <a:off x="1978025" y="40767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Monotype Corsiva" pitchFamily="66" charset="0"/>
            </a:endParaRP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1978025" y="256381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Monotype Corsiva" pitchFamily="66" charset="0"/>
            </a:endParaRPr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1492249" y="3685382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Monotype Corsiva" pitchFamily="66" charset="0"/>
            </a:endParaRPr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3057525" y="36449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Monotype Corsiva" pitchFamily="66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627187" y="1951038"/>
            <a:ext cx="525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Monotype Corsiva" pitchFamily="66" charset="0"/>
              </a:rPr>
              <a:t>у</a:t>
            </a:r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2049463" y="2636838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3130550" y="263683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1473200" y="40767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Monotype Corsiva" pitchFamily="66" charset="0"/>
            </a:endParaRPr>
          </a:p>
        </p:txBody>
      </p:sp>
      <p:sp>
        <p:nvSpPr>
          <p:cNvPr id="20" name="Oval 23"/>
          <p:cNvSpPr>
            <a:spLocks noChangeArrowheads="1"/>
          </p:cNvSpPr>
          <p:nvPr/>
        </p:nvSpPr>
        <p:spPr bwMode="auto">
          <a:xfrm>
            <a:off x="3057525" y="256381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Monotype Corsiva" pitchFamily="66" charset="0"/>
            </a:endParaRP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1557336" y="36703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>
            <a:off x="1577181" y="4148931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1978025" y="3932238"/>
            <a:ext cx="1017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 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altLang="ru-RU" sz="2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1112838" y="2347913"/>
            <a:ext cx="928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altLang="ru-RU" sz="2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>
            <a:off x="196056" y="3757614"/>
            <a:ext cx="4176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326335" y="1818759"/>
            <a:ext cx="1411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 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(х)</a:t>
            </a:r>
          </a:p>
        </p:txBody>
      </p:sp>
    </p:spTree>
    <p:extLst>
      <p:ext uri="{BB962C8B-B14F-4D97-AF65-F5344CB8AC3E}">
        <p14:creationId xmlns:p14="http://schemas.microsoft.com/office/powerpoint/2010/main" val="3870165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Образец решения по алгоритму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322" y="1363643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f(х</a:t>
            </a:r>
            <a:r>
              <a:rPr lang="ru-RU" sz="1800" dirty="0"/>
              <a:t>) = </a:t>
            </a:r>
            <a:r>
              <a:rPr lang="ru-RU" sz="1800" dirty="0" smtClean="0"/>
              <a:t>х</a:t>
            </a:r>
            <a:r>
              <a:rPr lang="ru-RU" sz="1800" baseline="30000" dirty="0" smtClean="0"/>
              <a:t>4</a:t>
            </a:r>
            <a:r>
              <a:rPr lang="ru-RU" sz="1800" baseline="30000" dirty="0"/>
              <a:t> </a:t>
            </a:r>
            <a:r>
              <a:rPr lang="ru-RU" sz="1800" dirty="0"/>
              <a:t>- </a:t>
            </a:r>
            <a:r>
              <a:rPr lang="ru-RU" sz="1800" dirty="0" smtClean="0"/>
              <a:t>2х</a:t>
            </a:r>
            <a:r>
              <a:rPr lang="ru-RU" sz="1800" baseline="30000" dirty="0" smtClean="0"/>
              <a:t>2</a:t>
            </a:r>
            <a:r>
              <a:rPr lang="ru-RU" sz="1800" baseline="30000" dirty="0"/>
              <a:t> </a:t>
            </a:r>
            <a:r>
              <a:rPr lang="ru-RU" sz="1800" dirty="0" smtClean="0"/>
              <a:t>, </a:t>
            </a:r>
          </a:p>
          <a:p>
            <a:pPr marL="0" indent="0">
              <a:buNone/>
            </a:pPr>
            <a:r>
              <a:rPr lang="ru-RU" sz="1800" dirty="0" smtClean="0"/>
              <a:t>1. </a:t>
            </a:r>
            <a:r>
              <a:rPr lang="en-US" sz="1800" dirty="0" smtClean="0"/>
              <a:t>D(f) = R</a:t>
            </a:r>
          </a:p>
          <a:p>
            <a:pPr marL="0" indent="0">
              <a:buNone/>
            </a:pPr>
            <a:r>
              <a:rPr lang="ru-RU" altLang="ru-RU" sz="1800" dirty="0" smtClean="0"/>
              <a:t>2.  f</a:t>
            </a:r>
            <a:r>
              <a:rPr lang="ru-RU" altLang="ru-RU" sz="1800" baseline="30000" dirty="0" smtClean="0"/>
              <a:t>/</a:t>
            </a:r>
            <a:r>
              <a:rPr lang="en-US" altLang="ru-RU" sz="1800" dirty="0" smtClean="0"/>
              <a:t>(x</a:t>
            </a:r>
            <a:r>
              <a:rPr lang="ru-RU" sz="1800" dirty="0" smtClean="0"/>
              <a:t>)</a:t>
            </a:r>
            <a:r>
              <a:rPr lang="en-US" sz="1800" dirty="0" smtClean="0"/>
              <a:t> = 4</a:t>
            </a:r>
            <a:r>
              <a:rPr lang="ru-RU" sz="1800" dirty="0" smtClean="0"/>
              <a:t>х</a:t>
            </a:r>
            <a:r>
              <a:rPr lang="ru-RU" sz="1800" baseline="30000" dirty="0" smtClean="0"/>
              <a:t>3</a:t>
            </a:r>
            <a:r>
              <a:rPr lang="ru-RU" sz="1800" baseline="30000" dirty="0"/>
              <a:t> </a:t>
            </a:r>
            <a:r>
              <a:rPr lang="ru-RU" sz="1800" dirty="0"/>
              <a:t>- </a:t>
            </a:r>
            <a:r>
              <a:rPr lang="ru-RU" sz="1800" dirty="0" smtClean="0"/>
              <a:t>4х,</a:t>
            </a:r>
          </a:p>
          <a:p>
            <a:pPr marL="0" indent="0">
              <a:buNone/>
            </a:pPr>
            <a:r>
              <a:rPr lang="ru-RU" altLang="ru-RU" sz="1800" dirty="0" smtClean="0"/>
              <a:t>3.  f</a:t>
            </a:r>
            <a:r>
              <a:rPr lang="ru-RU" altLang="ru-RU" sz="1800" baseline="30000" dirty="0"/>
              <a:t>/</a:t>
            </a:r>
            <a:r>
              <a:rPr lang="ru-RU" altLang="ru-RU" sz="1800" dirty="0"/>
              <a:t>(x</a:t>
            </a:r>
            <a:r>
              <a:rPr lang="ru-RU" altLang="ru-RU" sz="1800" dirty="0" smtClean="0"/>
              <a:t>)&gt;0, если </a:t>
            </a:r>
            <a:r>
              <a:rPr lang="en-US" sz="1800" dirty="0"/>
              <a:t>4</a:t>
            </a:r>
            <a:r>
              <a:rPr lang="ru-RU" sz="1800" dirty="0"/>
              <a:t>х</a:t>
            </a:r>
            <a:r>
              <a:rPr lang="ru-RU" sz="1800" baseline="30000" dirty="0"/>
              <a:t>3 </a:t>
            </a:r>
            <a:r>
              <a:rPr lang="ru-RU" sz="1800" dirty="0"/>
              <a:t>- </a:t>
            </a:r>
            <a:r>
              <a:rPr lang="ru-RU" sz="1800" dirty="0" smtClean="0"/>
              <a:t>4х</a:t>
            </a:r>
            <a:r>
              <a:rPr lang="ru-RU" altLang="ru-RU" sz="1800" dirty="0"/>
              <a:t> </a:t>
            </a:r>
            <a:r>
              <a:rPr lang="ru-RU" altLang="ru-RU" sz="1800" dirty="0" smtClean="0"/>
              <a:t>&gt;0,  </a:t>
            </a:r>
            <a:r>
              <a:rPr lang="ru-RU" sz="1800" dirty="0" smtClean="0"/>
              <a:t>х</a:t>
            </a:r>
            <a:r>
              <a:rPr lang="ru-RU" sz="1800" baseline="30000" dirty="0" smtClean="0"/>
              <a:t>3</a:t>
            </a:r>
            <a:r>
              <a:rPr lang="ru-RU" sz="1800" baseline="30000" dirty="0"/>
              <a:t> </a:t>
            </a:r>
            <a:r>
              <a:rPr lang="ru-RU" sz="1800" dirty="0"/>
              <a:t>- </a:t>
            </a:r>
            <a:r>
              <a:rPr lang="ru-RU" sz="1800" dirty="0" smtClean="0"/>
              <a:t>х</a:t>
            </a:r>
            <a:r>
              <a:rPr lang="ru-RU" altLang="ru-RU" sz="1800" dirty="0" smtClean="0"/>
              <a:t> &gt;0,  х(х-1)(х+1)&gt;0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</a:t>
            </a:r>
            <a:endParaRPr lang="ru-RU" sz="1800" dirty="0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686148" y="3675124"/>
            <a:ext cx="50192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-1            0            1               </a:t>
            </a:r>
            <a:r>
              <a:rPr lang="ru-RU" altLang="ru-RU" sz="2400" b="1" i="1" dirty="0" smtClean="0">
                <a:latin typeface="Times New Roman" pitchFamily="18" charset="0"/>
                <a:cs typeface="Times New Roman" pitchFamily="18" charset="0"/>
              </a:rPr>
              <a:t>х </a:t>
            </a:r>
            <a:endParaRPr lang="ru-RU" altLang="ru-RU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27"/>
          <p:cNvSpPr>
            <a:spLocks noChangeArrowheads="1"/>
          </p:cNvSpPr>
          <p:nvPr/>
        </p:nvSpPr>
        <p:spPr bwMode="auto">
          <a:xfrm>
            <a:off x="184322" y="3030935"/>
            <a:ext cx="52966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/>
              <a:t>f</a:t>
            </a:r>
            <a:r>
              <a:rPr lang="ru-RU" altLang="ru-RU" sz="2800" baseline="30000" dirty="0"/>
              <a:t>/</a:t>
            </a:r>
            <a:r>
              <a:rPr lang="ru-RU" altLang="ru-RU" sz="2800" dirty="0"/>
              <a:t>(</a:t>
            </a:r>
            <a:r>
              <a:rPr lang="ru-RU" altLang="ru-RU" sz="2800" dirty="0" smtClean="0"/>
              <a:t>x):      -         </a:t>
            </a:r>
            <a:r>
              <a:rPr lang="ru-RU" sz="2800" dirty="0" smtClean="0"/>
              <a:t>+        -            +</a:t>
            </a:r>
            <a:endParaRPr lang="ru-RU" alt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827584" y="3540106"/>
            <a:ext cx="4900140" cy="2857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Oval 13"/>
          <p:cNvSpPr>
            <a:spLocks noChangeArrowheads="1"/>
          </p:cNvSpPr>
          <p:nvPr/>
        </p:nvSpPr>
        <p:spPr bwMode="auto">
          <a:xfrm>
            <a:off x="4124324" y="346130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84322" y="3568682"/>
            <a:ext cx="10531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ru-RU" sz="2800" kern="0" dirty="0" smtClean="0">
                <a:solidFill>
                  <a:prstClr val="black"/>
                </a:solidFill>
                <a:latin typeface="Arial"/>
                <a:cs typeface="Times New Roman" panose="02020603050405020304" pitchFamily="18" charset="0"/>
              </a:rPr>
              <a:t> f(х</a:t>
            </a:r>
            <a:r>
              <a:rPr lang="ru-RU" sz="2800" kern="0" dirty="0">
                <a:solidFill>
                  <a:prstClr val="black"/>
                </a:solidFill>
                <a:latin typeface="Arial"/>
                <a:cs typeface="Times New Roman" panose="02020603050405020304" pitchFamily="18" charset="0"/>
              </a:rPr>
              <a:t>):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95473" y="4581128"/>
            <a:ext cx="68117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4. Функция </a:t>
            </a:r>
            <a:r>
              <a:rPr lang="ru-RU" dirty="0"/>
              <a:t>убывает на промежутках </a:t>
            </a:r>
            <a:r>
              <a:rPr lang="ru-RU" dirty="0" smtClean="0"/>
              <a:t>(-∞;-1)</a:t>
            </a:r>
            <a:r>
              <a:rPr lang="ru-RU" dirty="0" smtClean="0">
                <a:solidFill>
                  <a:srgbClr val="FF0000"/>
                </a:solidFill>
              </a:rPr>
              <a:t>]</a:t>
            </a:r>
            <a:r>
              <a:rPr lang="ru-RU" dirty="0" smtClean="0"/>
              <a:t>  и </a:t>
            </a:r>
            <a:r>
              <a:rPr lang="ru-RU" dirty="0" smtClean="0">
                <a:solidFill>
                  <a:srgbClr val="FF0000"/>
                </a:solidFill>
              </a:rPr>
              <a:t>[</a:t>
            </a:r>
            <a:r>
              <a:rPr lang="ru-RU" dirty="0" smtClean="0"/>
              <a:t>(0; 1)</a:t>
            </a:r>
            <a:r>
              <a:rPr lang="ru-RU" dirty="0" smtClean="0">
                <a:solidFill>
                  <a:srgbClr val="FF0000"/>
                </a:solidFill>
              </a:rPr>
              <a:t>]</a:t>
            </a:r>
            <a:r>
              <a:rPr lang="ru-RU" dirty="0" smtClean="0"/>
              <a:t> 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Функция возрастает на промежутках </a:t>
            </a:r>
            <a:r>
              <a:rPr lang="ru-RU" dirty="0" smtClean="0">
                <a:solidFill>
                  <a:srgbClr val="FF0000"/>
                </a:solidFill>
              </a:rPr>
              <a:t>[</a:t>
            </a:r>
            <a:r>
              <a:rPr lang="ru-RU" dirty="0" smtClean="0"/>
              <a:t>(-1; 0)</a:t>
            </a:r>
            <a:r>
              <a:rPr lang="ru-RU" dirty="0" smtClean="0">
                <a:solidFill>
                  <a:srgbClr val="FF0000"/>
                </a:solidFill>
              </a:rPr>
              <a:t>]</a:t>
            </a:r>
            <a:r>
              <a:rPr lang="ru-RU" dirty="0" smtClean="0"/>
              <a:t>  и </a:t>
            </a:r>
            <a:r>
              <a:rPr lang="ru-RU" dirty="0" smtClean="0">
                <a:solidFill>
                  <a:srgbClr val="FF0000"/>
                </a:solidFill>
              </a:rPr>
              <a:t>[</a:t>
            </a:r>
            <a:r>
              <a:rPr lang="ru-RU" dirty="0" smtClean="0"/>
              <a:t>(1; +</a:t>
            </a:r>
            <a:r>
              <a:rPr lang="ru-RU" dirty="0"/>
              <a:t> ∞</a:t>
            </a:r>
            <a:r>
              <a:rPr lang="ru-RU" dirty="0" smtClean="0"/>
              <a:t>)</a:t>
            </a:r>
            <a:r>
              <a:rPr lang="ru-RU" dirty="0" smtClean="0">
                <a:solidFill>
                  <a:srgbClr val="FF0000"/>
                </a:solidFill>
              </a:rPr>
              <a:t>]</a:t>
            </a:r>
            <a:r>
              <a:rPr lang="ru-RU" dirty="0" smtClean="0"/>
              <a:t> 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sp>
        <p:nvSpPr>
          <p:cNvPr id="24" name="Oval 13"/>
          <p:cNvSpPr>
            <a:spLocks noChangeArrowheads="1"/>
          </p:cNvSpPr>
          <p:nvPr/>
        </p:nvSpPr>
        <p:spPr bwMode="auto">
          <a:xfrm>
            <a:off x="3081319" y="3461304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6" name="Oval 13"/>
          <p:cNvSpPr>
            <a:spLocks noChangeArrowheads="1"/>
          </p:cNvSpPr>
          <p:nvPr/>
        </p:nvSpPr>
        <p:spPr bwMode="auto">
          <a:xfrm>
            <a:off x="1979712" y="3469241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2382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Домашнее задание: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lang="ru-RU" dirty="0"/>
              <a:t>§49, стр. 257 (Выучить формулировки теорем и алгоритм исследования функции на монотонность) ,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Решать: №№ 900(1,2,4), 902(3</a:t>
            </a:r>
            <a:r>
              <a:rPr lang="ru-RU" dirty="0"/>
              <a:t>), </a:t>
            </a:r>
            <a:r>
              <a:rPr lang="ru-RU" dirty="0" smtClean="0"/>
              <a:t>903(2),956(1,4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 smtClean="0"/>
              <a:t>Дополнительно</a:t>
            </a:r>
            <a:r>
              <a:rPr lang="ru-RU" dirty="0"/>
              <a:t>: №№ 904,905.</a:t>
            </a:r>
          </a:p>
          <a:p>
            <a:pPr marL="0" indent="0">
              <a:buNone/>
            </a:pPr>
            <a:r>
              <a:rPr lang="ru-RU" smtClean="0"/>
              <a:t> 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7030A0"/>
                </a:solidFill>
              </a:rPr>
              <a:t>Убывающая функция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50000"/>
              </a:spcBef>
              <a:buNone/>
            </a:pPr>
            <a:r>
              <a:rPr lang="ru-RU" altLang="ru-RU" sz="1800" dirty="0">
                <a:cs typeface="Times New Roman" pitchFamily="18" charset="0"/>
              </a:rPr>
              <a:t>Функция </a:t>
            </a:r>
            <a:r>
              <a:rPr lang="en-US" altLang="ru-RU" sz="1800" dirty="0">
                <a:cs typeface="Times New Roman" pitchFamily="18" charset="0"/>
              </a:rPr>
              <a:t>f</a:t>
            </a:r>
            <a:r>
              <a:rPr lang="ru-RU" altLang="ru-RU" sz="1800" dirty="0">
                <a:cs typeface="Times New Roman" pitchFamily="18" charset="0"/>
              </a:rPr>
              <a:t>(х) называется </a:t>
            </a:r>
            <a:r>
              <a:rPr lang="ru-RU" altLang="ru-RU" sz="1800" i="1" dirty="0" smtClean="0">
                <a:solidFill>
                  <a:srgbClr val="FF0066"/>
                </a:solidFill>
                <a:cs typeface="Times New Roman" pitchFamily="18" charset="0"/>
              </a:rPr>
              <a:t>убывающей </a:t>
            </a:r>
            <a:endParaRPr lang="ru-RU" altLang="ru-RU" sz="1800" i="1" dirty="0">
              <a:solidFill>
                <a:srgbClr val="FF0066"/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ru-RU" altLang="ru-RU" sz="1800" dirty="0" smtClean="0">
                <a:cs typeface="Times New Roman" pitchFamily="18" charset="0"/>
              </a:rPr>
              <a:t>на </a:t>
            </a:r>
            <a:r>
              <a:rPr lang="ru-RU" altLang="ru-RU" sz="1800" dirty="0">
                <a:cs typeface="Times New Roman" pitchFamily="18" charset="0"/>
              </a:rPr>
              <a:t>некотором интервале, </a:t>
            </a:r>
          </a:p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ru-RU" altLang="ru-RU" sz="1800" dirty="0">
                <a:cs typeface="Times New Roman" pitchFamily="18" charset="0"/>
              </a:rPr>
              <a:t>если для любых х</a:t>
            </a:r>
            <a:r>
              <a:rPr lang="ru-RU" altLang="ru-RU" sz="1800" baseline="-25000" dirty="0">
                <a:cs typeface="Times New Roman" pitchFamily="18" charset="0"/>
              </a:rPr>
              <a:t>1 </a:t>
            </a:r>
            <a:r>
              <a:rPr lang="ru-RU" altLang="ru-RU" sz="1800" dirty="0">
                <a:cs typeface="Times New Roman" pitchFamily="18" charset="0"/>
              </a:rPr>
              <a:t>и х</a:t>
            </a:r>
            <a:r>
              <a:rPr lang="ru-RU" altLang="ru-RU" sz="1800" baseline="-25000" dirty="0">
                <a:cs typeface="Times New Roman" pitchFamily="18" charset="0"/>
              </a:rPr>
              <a:t>2</a:t>
            </a:r>
            <a:r>
              <a:rPr lang="ru-RU" altLang="ru-RU" sz="1800" dirty="0">
                <a:cs typeface="Times New Roman" pitchFamily="18" charset="0"/>
              </a:rPr>
              <a:t> из этого интервала, таких, что  </a:t>
            </a:r>
          </a:p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ru-RU" altLang="ru-RU" sz="1800" dirty="0">
                <a:solidFill>
                  <a:srgbClr val="FF0066"/>
                </a:solidFill>
                <a:cs typeface="Times New Roman" pitchFamily="18" charset="0"/>
              </a:rPr>
              <a:t>х</a:t>
            </a:r>
            <a:r>
              <a:rPr lang="ru-RU" altLang="ru-RU" sz="1800" baseline="-25000" dirty="0">
                <a:solidFill>
                  <a:srgbClr val="FF0066"/>
                </a:solidFill>
                <a:cs typeface="Times New Roman" pitchFamily="18" charset="0"/>
              </a:rPr>
              <a:t>2 </a:t>
            </a:r>
            <a:r>
              <a:rPr lang="en-US" altLang="ru-RU" sz="1800" dirty="0">
                <a:solidFill>
                  <a:srgbClr val="FF0066"/>
                </a:solidFill>
                <a:cs typeface="Times New Roman" pitchFamily="18" charset="0"/>
              </a:rPr>
              <a:t>&gt;</a:t>
            </a:r>
            <a:r>
              <a:rPr lang="ru-RU" altLang="ru-RU" sz="1800" dirty="0">
                <a:solidFill>
                  <a:srgbClr val="FF0066"/>
                </a:solidFill>
                <a:cs typeface="Times New Roman" pitchFamily="18" charset="0"/>
              </a:rPr>
              <a:t> х</a:t>
            </a:r>
            <a:r>
              <a:rPr lang="ru-RU" altLang="ru-RU" sz="1800" baseline="-25000" dirty="0">
                <a:solidFill>
                  <a:srgbClr val="FF0066"/>
                </a:solidFill>
                <a:cs typeface="Times New Roman" pitchFamily="18" charset="0"/>
              </a:rPr>
              <a:t>1</a:t>
            </a:r>
            <a:r>
              <a:rPr lang="ru-RU" altLang="ru-RU" sz="1800" dirty="0">
                <a:cs typeface="Times New Roman" pitchFamily="18" charset="0"/>
              </a:rPr>
              <a:t>                         </a:t>
            </a:r>
          </a:p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ru-RU" altLang="ru-RU" sz="1800" dirty="0">
                <a:cs typeface="Times New Roman" pitchFamily="18" charset="0"/>
              </a:rPr>
              <a:t>следует неравенство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1800" dirty="0" smtClean="0">
                <a:solidFill>
                  <a:srgbClr val="FF0066"/>
                </a:solidFill>
                <a:cs typeface="Times New Roman" pitchFamily="18" charset="0"/>
              </a:rPr>
              <a:t>f</a:t>
            </a:r>
            <a:r>
              <a:rPr lang="ru-RU" altLang="ru-RU" sz="1800" dirty="0">
                <a:solidFill>
                  <a:srgbClr val="FF0066"/>
                </a:solidFill>
                <a:cs typeface="Times New Roman" pitchFamily="18" charset="0"/>
              </a:rPr>
              <a:t>(х</a:t>
            </a:r>
            <a:r>
              <a:rPr lang="ru-RU" altLang="ru-RU" sz="1800" baseline="-25000" dirty="0">
                <a:solidFill>
                  <a:srgbClr val="FF0066"/>
                </a:solidFill>
                <a:cs typeface="Times New Roman" pitchFamily="18" charset="0"/>
              </a:rPr>
              <a:t>2</a:t>
            </a:r>
            <a:r>
              <a:rPr lang="ru-RU" altLang="ru-RU" sz="1800" dirty="0">
                <a:solidFill>
                  <a:srgbClr val="FF0066"/>
                </a:solidFill>
                <a:cs typeface="Times New Roman" pitchFamily="18" charset="0"/>
              </a:rPr>
              <a:t>)</a:t>
            </a:r>
            <a:r>
              <a:rPr lang="ru-RU" altLang="ru-RU" sz="1800" dirty="0">
                <a:solidFill>
                  <a:srgbClr val="FF0066"/>
                </a:solidFill>
              </a:rPr>
              <a:t> </a:t>
            </a:r>
            <a:r>
              <a:rPr lang="en-US" altLang="ru-RU" sz="1800" b="1" dirty="0">
                <a:solidFill>
                  <a:srgbClr val="FF0066"/>
                </a:solidFill>
                <a:latin typeface="Monotype Corsiva" pitchFamily="66" charset="0"/>
              </a:rPr>
              <a:t>&lt;</a:t>
            </a:r>
            <a:r>
              <a:rPr lang="ru-RU" altLang="ru-RU" sz="1800" dirty="0" smtClean="0">
                <a:solidFill>
                  <a:srgbClr val="FF0066"/>
                </a:solidFill>
              </a:rPr>
              <a:t> </a:t>
            </a:r>
            <a:r>
              <a:rPr lang="en-US" altLang="ru-RU" sz="1800" dirty="0">
                <a:solidFill>
                  <a:srgbClr val="FF0066"/>
                </a:solidFill>
                <a:cs typeface="Times New Roman" pitchFamily="18" charset="0"/>
              </a:rPr>
              <a:t>f</a:t>
            </a:r>
            <a:r>
              <a:rPr lang="ru-RU" altLang="ru-RU" sz="1800" dirty="0">
                <a:solidFill>
                  <a:srgbClr val="FF0066"/>
                </a:solidFill>
                <a:cs typeface="Times New Roman" pitchFamily="18" charset="0"/>
              </a:rPr>
              <a:t>(х</a:t>
            </a:r>
            <a:r>
              <a:rPr lang="ru-RU" altLang="ru-RU" sz="1800" baseline="-25000" dirty="0">
                <a:solidFill>
                  <a:srgbClr val="FF0066"/>
                </a:solidFill>
                <a:cs typeface="Times New Roman" pitchFamily="18" charset="0"/>
              </a:rPr>
              <a:t>1</a:t>
            </a:r>
            <a:r>
              <a:rPr lang="ru-RU" altLang="ru-RU" sz="1800" dirty="0">
                <a:solidFill>
                  <a:srgbClr val="FF0066"/>
                </a:solidFill>
                <a:cs typeface="Times New Roman" pitchFamily="18" charset="0"/>
              </a:rPr>
              <a:t>).</a:t>
            </a:r>
            <a:endParaRPr lang="ru-RU" sz="1800" dirty="0"/>
          </a:p>
          <a:p>
            <a:endParaRPr lang="ru-RU" dirty="0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 flipV="1">
            <a:off x="2038349" y="1432324"/>
            <a:ext cx="6349" cy="280794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773919" y="3911600"/>
            <a:ext cx="34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000" b="1">
                <a:latin typeface="Monotype Corsiva" pitchFamily="66" charset="0"/>
              </a:rPr>
              <a:t>х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415379" y="3814764"/>
            <a:ext cx="525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altLang="ru-RU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altLang="ru-RU" sz="2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128962" y="3814764"/>
            <a:ext cx="5789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altLang="ru-RU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2573337" y="3668713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Monotype Corsiva" pitchFamily="66" charset="0"/>
            </a:endParaRPr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3194310" y="3664883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Monotype Corsiva" pitchFamily="66" charset="0"/>
            </a:endParaRPr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2047875" y="2979802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2628899" y="2154097"/>
            <a:ext cx="0" cy="15417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>
            <a:off x="2125661" y="218809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952499" y="2737643"/>
            <a:ext cx="1017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altLang="ru-RU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1041401" y="1916832"/>
            <a:ext cx="9413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altLang="ru-RU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>
            <a:off x="785411" y="3737114"/>
            <a:ext cx="4176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326335" y="1818759"/>
            <a:ext cx="1411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 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(х)</a:t>
            </a:r>
          </a:p>
        </p:txBody>
      </p:sp>
      <p:sp>
        <p:nvSpPr>
          <p:cNvPr id="27" name="Arc 6"/>
          <p:cNvSpPr>
            <a:spLocks/>
          </p:cNvSpPr>
          <p:nvPr/>
        </p:nvSpPr>
        <p:spPr bwMode="auto">
          <a:xfrm rot="5130813" flipV="1">
            <a:off x="2641230" y="1514137"/>
            <a:ext cx="2035426" cy="2094616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Line 20"/>
          <p:cNvSpPr>
            <a:spLocks noChangeShapeType="1"/>
          </p:cNvSpPr>
          <p:nvPr/>
        </p:nvSpPr>
        <p:spPr bwMode="auto">
          <a:xfrm>
            <a:off x="3254897" y="2997198"/>
            <a:ext cx="21702" cy="7437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Oval 13"/>
          <p:cNvSpPr>
            <a:spLocks noChangeArrowheads="1"/>
          </p:cNvSpPr>
          <p:nvPr/>
        </p:nvSpPr>
        <p:spPr bwMode="auto">
          <a:xfrm>
            <a:off x="1982786" y="2126972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Monotype Corsiva" pitchFamily="66" charset="0"/>
            </a:endParaRPr>
          </a:p>
        </p:txBody>
      </p:sp>
      <p:sp>
        <p:nvSpPr>
          <p:cNvPr id="30" name="Oval 13"/>
          <p:cNvSpPr>
            <a:spLocks noChangeArrowheads="1"/>
          </p:cNvSpPr>
          <p:nvPr/>
        </p:nvSpPr>
        <p:spPr bwMode="auto">
          <a:xfrm>
            <a:off x="1970087" y="2923896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Monotype Corsiva" pitchFamily="66" charset="0"/>
            </a:endParaRPr>
          </a:p>
        </p:txBody>
      </p:sp>
      <p:sp>
        <p:nvSpPr>
          <p:cNvPr id="32" name="Oval 14"/>
          <p:cNvSpPr>
            <a:spLocks noChangeArrowheads="1"/>
          </p:cNvSpPr>
          <p:nvPr/>
        </p:nvSpPr>
        <p:spPr bwMode="auto">
          <a:xfrm>
            <a:off x="3172893" y="292496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Monotype Corsiva" pitchFamily="66" charset="0"/>
            </a:endParaRPr>
          </a:p>
        </p:txBody>
      </p:sp>
      <p:sp>
        <p:nvSpPr>
          <p:cNvPr id="33" name="Oval 22"/>
          <p:cNvSpPr>
            <a:spLocks noChangeArrowheads="1"/>
          </p:cNvSpPr>
          <p:nvPr/>
        </p:nvSpPr>
        <p:spPr bwMode="auto">
          <a:xfrm>
            <a:off x="2535235" y="2115973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8877" y="1431529"/>
            <a:ext cx="277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latin typeface="Monotype Corsiva" pitchFamily="66" charset="0"/>
              </a:rPr>
              <a:t>у</a:t>
            </a:r>
          </a:p>
        </p:txBody>
      </p:sp>
    </p:spTree>
    <p:extLst>
      <p:ext uri="{BB962C8B-B14F-4D97-AF65-F5344CB8AC3E}">
        <p14:creationId xmlns:p14="http://schemas.microsoft.com/office/powerpoint/2010/main" val="10038641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158417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       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Возрастающие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 убывающие  функции        	называются </a:t>
            </a:r>
            <a:r>
              <a:rPr lang="ru-RU" alt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монотонными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функциями.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140968"/>
            <a:ext cx="4392488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5465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7030A0"/>
                </a:solidFill>
              </a:rPr>
              <a:t>Способы исследования функций на монотонность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u="sng" dirty="0" smtClean="0"/>
          </a:p>
          <a:p>
            <a:pPr marL="0" indent="0">
              <a:buNone/>
            </a:pPr>
            <a:r>
              <a:rPr lang="ru-RU" u="sng" dirty="0" smtClean="0"/>
              <a:t>Способ 1.</a:t>
            </a:r>
            <a:r>
              <a:rPr lang="ru-RU" dirty="0" smtClean="0"/>
              <a:t> По определению возрастающей (убывающей) функции.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u="sng" dirty="0"/>
              <a:t>Способ </a:t>
            </a:r>
            <a:r>
              <a:rPr lang="ru-RU" u="sng" dirty="0" smtClean="0"/>
              <a:t>2. </a:t>
            </a:r>
            <a:r>
              <a:rPr lang="ru-RU" dirty="0" smtClean="0"/>
              <a:t>По графику функции.</a:t>
            </a:r>
          </a:p>
        </p:txBody>
      </p:sp>
    </p:spTree>
    <p:extLst>
      <p:ext uri="{BB962C8B-B14F-4D97-AF65-F5344CB8AC3E}">
        <p14:creationId xmlns:p14="http://schemas.microsoft.com/office/powerpoint/2010/main" val="915005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486" y="476672"/>
            <a:ext cx="814795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Пример №1.    Исследуйте функцию </a:t>
            </a:r>
            <a:r>
              <a:rPr lang="en-US" sz="2400" dirty="0"/>
              <a:t>f</a:t>
            </a:r>
            <a:r>
              <a:rPr lang="ru-RU" sz="2400" dirty="0"/>
              <a:t>(</a:t>
            </a:r>
            <a:r>
              <a:rPr lang="en-US" sz="2400" dirty="0"/>
              <a:t>x</a:t>
            </a:r>
            <a:r>
              <a:rPr lang="ru-RU" sz="2400" dirty="0"/>
              <a:t>)= </a:t>
            </a:r>
            <a:r>
              <a:rPr lang="ru-RU" sz="2400" dirty="0" smtClean="0"/>
              <a:t>1/х на 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            монотонность.</a:t>
            </a:r>
          </a:p>
          <a:p>
            <a:endParaRPr lang="ru-RU" sz="2400" dirty="0"/>
          </a:p>
          <a:p>
            <a:r>
              <a:rPr lang="ru-RU" sz="2400" dirty="0" smtClean="0"/>
              <a:t>Решение.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    </a:t>
            </a:r>
            <a:r>
              <a:rPr lang="en-US" sz="2400" i="1" dirty="0" smtClean="0"/>
              <a:t>D</a:t>
            </a:r>
            <a:r>
              <a:rPr lang="ru-RU" sz="2400" i="1" dirty="0"/>
              <a:t>(</a:t>
            </a:r>
            <a:r>
              <a:rPr lang="en-US" sz="2400" i="1" dirty="0"/>
              <a:t>f</a:t>
            </a:r>
            <a:r>
              <a:rPr lang="ru-RU" sz="2400" i="1" dirty="0"/>
              <a:t>) </a:t>
            </a:r>
            <a:r>
              <a:rPr lang="ru-RU" sz="2400" i="1" dirty="0" smtClean="0"/>
              <a:t>: х ≠ 0</a:t>
            </a:r>
            <a:endParaRPr lang="ru-RU" sz="2400" i="1" dirty="0"/>
          </a:p>
          <a:p>
            <a:pPr>
              <a:lnSpc>
                <a:spcPct val="150000"/>
              </a:lnSpc>
            </a:pPr>
            <a:r>
              <a:rPr lang="ru-RU" sz="2400" dirty="0" smtClean="0"/>
              <a:t>    Пусть </a:t>
            </a:r>
            <a:r>
              <a:rPr lang="ru-RU" sz="2400" i="1" dirty="0"/>
              <a:t>х</a:t>
            </a:r>
            <a:r>
              <a:rPr lang="ru-RU" sz="2400" i="1" baseline="-25000" dirty="0"/>
              <a:t>2</a:t>
            </a:r>
            <a:r>
              <a:rPr lang="ru-RU" sz="2400" i="1" dirty="0"/>
              <a:t> </a:t>
            </a:r>
            <a:r>
              <a:rPr lang="ru-RU" sz="2400" i="1" dirty="0" smtClean="0"/>
              <a:t>и </a:t>
            </a:r>
            <a:r>
              <a:rPr lang="en-US" sz="2400" i="1" dirty="0"/>
              <a:t>x</a:t>
            </a:r>
            <a:r>
              <a:rPr lang="ru-RU" sz="2400" i="1" baseline="-25000" dirty="0"/>
              <a:t>1</a:t>
            </a:r>
            <a:r>
              <a:rPr lang="ru-RU" sz="2400" dirty="0"/>
              <a:t> </a:t>
            </a:r>
            <a:r>
              <a:rPr lang="ru-RU" sz="2400" dirty="0" smtClean="0"/>
              <a:t> - произвольные точки из </a:t>
            </a:r>
            <a:r>
              <a:rPr lang="en-US" sz="2400" i="1" dirty="0"/>
              <a:t>D</a:t>
            </a:r>
            <a:r>
              <a:rPr lang="ru-RU" sz="2400" i="1" dirty="0"/>
              <a:t>(</a:t>
            </a:r>
            <a:r>
              <a:rPr lang="en-US" sz="2400" i="1" dirty="0"/>
              <a:t>f</a:t>
            </a:r>
            <a:r>
              <a:rPr lang="ru-RU" sz="2400" i="1" dirty="0"/>
              <a:t>)</a:t>
            </a:r>
            <a:r>
              <a:rPr lang="ru-RU" sz="2400" dirty="0"/>
              <a:t> </a:t>
            </a:r>
            <a:r>
              <a:rPr lang="ru-RU" sz="2400" dirty="0" smtClean="0"/>
              <a:t> такие, что </a:t>
            </a:r>
            <a:r>
              <a:rPr lang="ru-RU" sz="2400" i="1" dirty="0" smtClean="0"/>
              <a:t>х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 </a:t>
            </a:r>
            <a:r>
              <a:rPr lang="ru-RU" sz="2400" i="1" dirty="0"/>
              <a:t>&gt; </a:t>
            </a:r>
            <a:r>
              <a:rPr lang="en-US" sz="2400" i="1" dirty="0"/>
              <a:t>x</a:t>
            </a:r>
            <a:r>
              <a:rPr lang="ru-RU" sz="2400" i="1" baseline="-25000" dirty="0"/>
              <a:t>1</a:t>
            </a:r>
            <a:r>
              <a:rPr lang="ru-RU" sz="2400" dirty="0"/>
              <a:t> , тогда </a:t>
            </a:r>
            <a:r>
              <a:rPr lang="en-US" sz="2400" i="1" dirty="0"/>
              <a:t>f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i="1" dirty="0"/>
              <a:t>) - </a:t>
            </a:r>
            <a:r>
              <a:rPr lang="en-US" sz="2400" i="1" dirty="0"/>
              <a:t>f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i="1" baseline="-25000" dirty="0"/>
              <a:t>1</a:t>
            </a:r>
            <a:r>
              <a:rPr lang="ru-RU" sz="2400" dirty="0"/>
              <a:t>) </a:t>
            </a:r>
            <a:r>
              <a:rPr lang="ru-RU" sz="2400" dirty="0" smtClean="0"/>
              <a:t>= 1/</a:t>
            </a:r>
            <a:r>
              <a:rPr lang="en-US" sz="2400" i="1" dirty="0" smtClean="0"/>
              <a:t>x</a:t>
            </a:r>
            <a:r>
              <a:rPr lang="ru-RU" sz="2400" i="1" baseline="-25000" dirty="0"/>
              <a:t>2</a:t>
            </a:r>
            <a:r>
              <a:rPr lang="ru-RU" sz="2400" dirty="0" smtClean="0"/>
              <a:t> – 1/</a:t>
            </a:r>
            <a:r>
              <a:rPr lang="en-US" sz="2400" i="1" dirty="0"/>
              <a:t> x</a:t>
            </a:r>
            <a:r>
              <a:rPr lang="ru-RU" sz="2400" i="1" baseline="-25000" dirty="0" smtClean="0"/>
              <a:t>1 </a:t>
            </a:r>
            <a:r>
              <a:rPr lang="ru-RU" sz="2400" dirty="0"/>
              <a:t>=</a:t>
            </a:r>
            <a:r>
              <a:rPr lang="ru-RU" sz="2400" dirty="0" smtClean="0"/>
              <a:t> (</a:t>
            </a:r>
            <a:r>
              <a:rPr lang="ru-RU" sz="2400" i="1" dirty="0" smtClean="0"/>
              <a:t>х</a:t>
            </a:r>
            <a:r>
              <a:rPr lang="ru-RU" sz="2400" i="1" baseline="-25000" dirty="0" smtClean="0"/>
              <a:t>1 </a:t>
            </a:r>
            <a:r>
              <a:rPr lang="ru-RU" sz="2400" i="1" dirty="0"/>
              <a:t>–х</a:t>
            </a:r>
            <a:r>
              <a:rPr lang="ru-RU" sz="2400" i="1" baseline="-25000" dirty="0"/>
              <a:t>2</a:t>
            </a:r>
            <a:r>
              <a:rPr lang="ru-RU" sz="2400" i="1" dirty="0"/>
              <a:t>)/ х</a:t>
            </a:r>
            <a:r>
              <a:rPr lang="ru-RU" sz="2400" i="1" baseline="-25000" dirty="0"/>
              <a:t>2</a:t>
            </a:r>
            <a:r>
              <a:rPr lang="ru-RU" sz="2400" i="1" dirty="0"/>
              <a:t> х</a:t>
            </a:r>
            <a:r>
              <a:rPr lang="ru-RU" sz="2400" i="1" baseline="-25000" dirty="0"/>
              <a:t>1 </a:t>
            </a:r>
            <a:r>
              <a:rPr lang="ru-RU" sz="2400" i="1" baseline="-25000" dirty="0" smtClean="0"/>
              <a:t> </a:t>
            </a:r>
            <a:r>
              <a:rPr lang="ru-RU" sz="2400" i="1" dirty="0" smtClean="0"/>
              <a:t>&lt; 0</a:t>
            </a:r>
            <a:r>
              <a:rPr lang="ru-RU" sz="2400" dirty="0" smtClean="0"/>
              <a:t>, значит </a:t>
            </a:r>
            <a:r>
              <a:rPr lang="ru-RU" sz="2400" dirty="0"/>
              <a:t>данная функция убывает на каждом из двух промежутков своей области </a:t>
            </a:r>
            <a:r>
              <a:rPr lang="ru-RU" sz="2400" dirty="0" smtClean="0"/>
              <a:t>определения. </a:t>
            </a:r>
            <a:endParaRPr lang="ru-RU" sz="2400" dirty="0"/>
          </a:p>
          <a:p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088896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7059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7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648" y="2996952"/>
            <a:ext cx="4716463" cy="3117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251520" y="332656"/>
            <a:ext cx="8719120" cy="5040559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400" dirty="0" smtClean="0"/>
          </a:p>
          <a:p>
            <a:pPr eaLnBrk="1" hangingPunct="1">
              <a:buFontTx/>
              <a:buNone/>
            </a:pPr>
            <a:r>
              <a:rPr lang="ru-RU" altLang="ru-RU" sz="2400" dirty="0" smtClean="0"/>
              <a:t>Пример №2.</a:t>
            </a:r>
          </a:p>
          <a:p>
            <a:pPr eaLnBrk="1" hangingPunct="1">
              <a:buFontTx/>
              <a:buNone/>
            </a:pPr>
            <a:r>
              <a:rPr lang="ru-RU" altLang="ru-RU" sz="2400" dirty="0" smtClean="0"/>
              <a:t> По графику функции </a:t>
            </a:r>
            <a:r>
              <a:rPr lang="en-US" altLang="ru-RU" sz="2400" dirty="0" smtClean="0"/>
              <a:t>y</a:t>
            </a:r>
            <a:r>
              <a:rPr lang="ru-RU" altLang="ru-RU" sz="2400" dirty="0" smtClean="0"/>
              <a:t>=</a:t>
            </a:r>
            <a:r>
              <a:rPr lang="en-US" altLang="ru-RU" sz="2400" dirty="0" smtClean="0"/>
              <a:t>f</a:t>
            </a:r>
            <a:r>
              <a:rPr lang="ru-RU" altLang="ru-RU" sz="2400" dirty="0" smtClean="0"/>
              <a:t>(</a:t>
            </a:r>
            <a:r>
              <a:rPr lang="en-US" altLang="ru-RU" sz="2400" dirty="0" smtClean="0"/>
              <a:t>x</a:t>
            </a:r>
            <a:r>
              <a:rPr lang="ru-RU" altLang="ru-RU" sz="2400" dirty="0" smtClean="0"/>
              <a:t>) ответьте на вопросы:</a:t>
            </a:r>
          </a:p>
          <a:p>
            <a:pPr eaLnBrk="1" hangingPunct="1"/>
            <a:r>
              <a:rPr lang="ru-RU" altLang="ru-RU" sz="2400" dirty="0" smtClean="0"/>
              <a:t>Сколько промежутков возрастания у этой функции? </a:t>
            </a:r>
          </a:p>
          <a:p>
            <a:pPr eaLnBrk="1" hangingPunct="1"/>
            <a:r>
              <a:rPr lang="ru-RU" altLang="ru-RU" sz="2400" dirty="0" smtClean="0"/>
              <a:t>Назовите наименьший из промежутков убывания этой функции.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1560" y="260648"/>
            <a:ext cx="8136904" cy="252028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 smtClean="0"/>
              <a:t>Пример №3. (задание В</a:t>
            </a:r>
            <a:r>
              <a:rPr lang="ru-RU" altLang="ru-RU" sz="2400" baseline="-25000" dirty="0"/>
              <a:t>8</a:t>
            </a:r>
            <a:r>
              <a:rPr lang="ru-RU" altLang="ru-RU" sz="2400" dirty="0" smtClean="0"/>
              <a:t> из тестов ЕГЭ по математике)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 smtClean="0"/>
              <a:t>По графику функции </a:t>
            </a:r>
            <a:r>
              <a:rPr lang="en-US" altLang="ru-RU" sz="2400" dirty="0" smtClean="0"/>
              <a:t>y</a:t>
            </a:r>
            <a:r>
              <a:rPr lang="ru-RU" altLang="ru-RU" sz="2400" dirty="0" smtClean="0"/>
              <a:t>=</a:t>
            </a:r>
            <a:r>
              <a:rPr lang="en-US" altLang="ru-RU" sz="2400" dirty="0" smtClean="0"/>
              <a:t>f</a:t>
            </a:r>
            <a:r>
              <a:rPr lang="ru-RU" altLang="ru-RU" sz="2400" dirty="0" smtClean="0"/>
              <a:t>´(</a:t>
            </a:r>
            <a:r>
              <a:rPr lang="en-US" altLang="ru-RU" sz="2400" dirty="0" smtClean="0"/>
              <a:t>x</a:t>
            </a:r>
            <a:r>
              <a:rPr lang="ru-RU" altLang="ru-RU" sz="2400" dirty="0" smtClean="0"/>
              <a:t>) ответьте на вопросы: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 smtClean="0"/>
              <a:t>Сколько промежутков возрастания у функции </a:t>
            </a:r>
            <a:r>
              <a:rPr lang="en-US" altLang="ru-RU" sz="2400" dirty="0" smtClean="0"/>
              <a:t>f</a:t>
            </a:r>
            <a:r>
              <a:rPr lang="ru-RU" altLang="ru-RU" sz="2400" dirty="0" smtClean="0"/>
              <a:t>(</a:t>
            </a:r>
            <a:r>
              <a:rPr lang="en-US" altLang="ru-RU" sz="2400" dirty="0" smtClean="0"/>
              <a:t>x</a:t>
            </a:r>
            <a:r>
              <a:rPr lang="ru-RU" altLang="ru-RU" sz="2400" dirty="0" smtClean="0"/>
              <a:t>)?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 smtClean="0"/>
              <a:t>Найдите длину промежутка убывания этой функции. </a:t>
            </a:r>
          </a:p>
        </p:txBody>
      </p:sp>
      <p:pic>
        <p:nvPicPr>
          <p:cNvPr id="4100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7704" y="2852936"/>
            <a:ext cx="4176713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>
                <a:solidFill>
                  <a:schemeClr val="bg2">
                    <a:lumMod val="50000"/>
                  </a:schemeClr>
                </a:solidFill>
              </a:rPr>
              <a:t>Наши цели  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/>
              <a:t>1. Найти связь между производной и свойством монотонности функции.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/>
              <a:t>2. Создать алгоритм поиска промежутков монотонности функции      с помощью производной.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0193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671</Words>
  <Application>Microsoft Office PowerPoint</Application>
  <PresentationFormat>Экран (4:3)</PresentationFormat>
  <Paragraphs>100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Оформление по умолчанию</vt:lpstr>
      <vt:lpstr>Формула</vt:lpstr>
      <vt:lpstr>Немного повторения</vt:lpstr>
      <vt:lpstr>Возрастающая функция</vt:lpstr>
      <vt:lpstr>Убывающая функция</vt:lpstr>
      <vt:lpstr>Презентация PowerPoint</vt:lpstr>
      <vt:lpstr>Способы исследования функций на монотонность</vt:lpstr>
      <vt:lpstr>Презентация PowerPoint</vt:lpstr>
      <vt:lpstr>Презентация PowerPoint</vt:lpstr>
      <vt:lpstr>Презентация PowerPoint</vt:lpstr>
      <vt:lpstr>Наши цели  </vt:lpstr>
      <vt:lpstr>   Тема урока: «Возрастание и убывание функции»   </vt:lpstr>
      <vt:lpstr>Презентация PowerPoint</vt:lpstr>
      <vt:lpstr>Гипотеза</vt:lpstr>
      <vt:lpstr>Достаточный признак возрастания(убывания) функции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</vt:lpstr>
      <vt:lpstr>Образец решения по алгоритму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«Применение производной для исследования функции»</dc:title>
  <dc:creator>ZALIVKA</dc:creator>
  <cp:lastModifiedBy>Ира</cp:lastModifiedBy>
  <cp:revision>67</cp:revision>
  <dcterms:created xsi:type="dcterms:W3CDTF">2009-01-30T09:05:36Z</dcterms:created>
  <dcterms:modified xsi:type="dcterms:W3CDTF">2013-11-24T07:59:20Z</dcterms:modified>
</cp:coreProperties>
</file>