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56" r:id="rId3"/>
    <p:sldId id="259" r:id="rId4"/>
    <p:sldId id="260" r:id="rId5"/>
    <p:sldId id="261" r:id="rId6"/>
    <p:sldId id="263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165" autoAdjust="0"/>
  </p:normalViewPr>
  <p:slideViewPr>
    <p:cSldViewPr>
      <p:cViewPr>
        <p:scale>
          <a:sx n="66" d="100"/>
          <a:sy n="66" d="100"/>
        </p:scale>
        <p:origin x="-6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CB48D-E1F6-45B2-8C1C-292E96B8C95F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618E7-ECDD-4B3A-A8FE-470555F9D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изучение темы:«Умножение десятичных дробей на натуральные числа» отводится три урока. Задания данной игры позволят в игровой</a:t>
            </a:r>
            <a:r>
              <a:rPr lang="ru-RU" baseline="0" dirty="0" smtClean="0"/>
              <a:t> форме </a:t>
            </a:r>
            <a:r>
              <a:rPr lang="ru-RU" dirty="0" smtClean="0"/>
              <a:t>выявить уровень усвоения материала по данной теме на этапе «Актуализация знаний» на третьем, заключительном уроке данной темы; либо на этапе «Закрепления» второго урока данной темы.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618E7-ECDD-4B3A-A8FE-470555F9DF9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окнах, в которых расположены примеры с ответом 1 должен «загораться» жёлтый цвет. При</a:t>
            </a:r>
            <a:r>
              <a:rPr lang="ru-RU" baseline="0" dirty="0" smtClean="0"/>
              <a:t> нажатии на </a:t>
            </a:r>
            <a:r>
              <a:rPr lang="ru-RU" dirty="0" smtClean="0"/>
              <a:t>окна с неправильным ответом</a:t>
            </a:r>
            <a:r>
              <a:rPr lang="ru-RU" baseline="0" dirty="0" smtClean="0"/>
              <a:t> будет наблюдаться кратковременное мерцание без смены цвета.</a:t>
            </a:r>
          </a:p>
          <a:p>
            <a:r>
              <a:rPr lang="ru-RU" baseline="0" dirty="0" smtClean="0"/>
              <a:t>Можно задать учащимся дополнительные вопросы:</a:t>
            </a:r>
          </a:p>
          <a:p>
            <a:pPr>
              <a:buFontTx/>
              <a:buChar char="-"/>
            </a:pPr>
            <a:r>
              <a:rPr lang="ru-RU" baseline="0" dirty="0" smtClean="0"/>
              <a:t>Во скольких окнах «включён свет»?</a:t>
            </a:r>
          </a:p>
          <a:p>
            <a:pPr>
              <a:buFontTx/>
              <a:buNone/>
            </a:pPr>
            <a:r>
              <a:rPr lang="ru-RU" baseline="0" dirty="0" smtClean="0"/>
              <a:t>- Какую часть составляют эти окна от общего количества окон?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618E7-ECDD-4B3A-A8FE-470555F9DF9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Данное</a:t>
            </a:r>
            <a:r>
              <a:rPr lang="ru-RU" baseline="0" dirty="0" smtClean="0"/>
              <a:t> задание позволяет не только выявить навык умножения десятичных дробей на натуральное число, но и вспомнить порядок выполнения действий.</a:t>
            </a:r>
          </a:p>
          <a:p>
            <a:r>
              <a:rPr lang="ru-RU" baseline="0" dirty="0" smtClean="0"/>
              <a:t>Необходимо посчитать пример каждого мультипликационного героя и найти ответ на соответствующем шарике, который должен оказаться в руке героя.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618E7-ECDD-4B3A-A8FE-470555F9DF9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Данное задание позволяет закрепить навык умножения десятичных дробей на 10, 100, 1000.</a:t>
            </a:r>
          </a:p>
          <a:p>
            <a:r>
              <a:rPr lang="ru-RU" dirty="0" smtClean="0"/>
              <a:t>Необходимо</a:t>
            </a:r>
            <a:r>
              <a:rPr lang="ru-RU" baseline="0" dirty="0" smtClean="0"/>
              <a:t> выполнить вычисления, выбрав ответ из таблицы. При нажатии на число в таблице, появляется ответ у соответствующего примера, а буква  перемещается в ячейку таблицы. В итоге из букв должно сложится название самого крупного в мире острова (Гренландия).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618E7-ECDD-4B3A-A8FE-470555F9DF9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Данное</a:t>
            </a:r>
            <a:r>
              <a:rPr lang="ru-RU" baseline="0" dirty="0" smtClean="0"/>
              <a:t> задание позволяет выявить и закрепить навык умножения десятичных дробей на натуральное число; нахождение неизвестного компонента при умножении.  </a:t>
            </a:r>
          </a:p>
          <a:p>
            <a:r>
              <a:rPr lang="ru-RU" baseline="0" dirty="0" smtClean="0"/>
              <a:t>При щелчке по соответствующим кнопкам в нижней части слайда, заполняются пропуски у лучей солнышка, а сами лучики окрашиваются в жёлтый цвет.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618E7-ECDD-4B3A-A8FE-470555F9DF9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8E9D-2A20-4B8B-8577-C43BDBCACAB8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8D15-FD84-468C-8D51-D2EA0E60E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8E9D-2A20-4B8B-8577-C43BDBCACAB8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8D15-FD84-468C-8D51-D2EA0E60E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8E9D-2A20-4B8B-8577-C43BDBCACAB8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8D15-FD84-468C-8D51-D2EA0E60E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8E9D-2A20-4B8B-8577-C43BDBCACAB8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8D15-FD84-468C-8D51-D2EA0E60E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8E9D-2A20-4B8B-8577-C43BDBCACAB8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8D15-FD84-468C-8D51-D2EA0E60E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8E9D-2A20-4B8B-8577-C43BDBCACAB8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8D15-FD84-468C-8D51-D2EA0E60E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8E9D-2A20-4B8B-8577-C43BDBCACAB8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8D15-FD84-468C-8D51-D2EA0E60E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8E9D-2A20-4B8B-8577-C43BDBCACAB8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8D15-FD84-468C-8D51-D2EA0E60E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8E9D-2A20-4B8B-8577-C43BDBCACAB8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8D15-FD84-468C-8D51-D2EA0E60E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8E9D-2A20-4B8B-8577-C43BDBCACAB8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8D15-FD84-468C-8D51-D2EA0E60E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98E9D-2A20-4B8B-8577-C43BDBCACAB8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8D15-FD84-468C-8D51-D2EA0E60E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98E9D-2A20-4B8B-8577-C43BDBCACAB8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C8D15-FD84-468C-8D51-D2EA0E60E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6003/valenta-" TargetMode="External"/><Relationship Id="rId2" Type="http://schemas.openxmlformats.org/officeDocument/2006/relationships/hyperlink" Target="http://333v.ru/image/a9e7b3d295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7" y="1928802"/>
            <a:ext cx="814393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Дидактическая игра по теме: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«Умножение десятичных дробей на натуральные числа»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00042"/>
            <a:ext cx="8786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/>
              <a:t>МБОУ Белоберезковская СОШ №1 Трубчевского района Брянской области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71868" y="4714884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Ананченко Александра Анатольевна</a:t>
            </a:r>
          </a:p>
          <a:p>
            <a:r>
              <a:rPr lang="ru-RU" sz="2400" b="1" dirty="0" smtClean="0"/>
              <a:t>Учитель  физики, математики</a:t>
            </a:r>
          </a:p>
          <a:p>
            <a:r>
              <a:rPr lang="ru-RU" sz="2400" b="1" dirty="0" smtClean="0"/>
              <a:t>Первой квалификационной категории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Группа 66"/>
          <p:cNvGrpSpPr/>
          <p:nvPr/>
        </p:nvGrpSpPr>
        <p:grpSpPr>
          <a:xfrm>
            <a:off x="1285852" y="2214554"/>
            <a:ext cx="2071702" cy="1071570"/>
            <a:chOff x="1285852" y="2214554"/>
            <a:chExt cx="2071702" cy="1071570"/>
          </a:xfrm>
        </p:grpSpPr>
        <p:sp>
          <p:nvSpPr>
            <p:cNvPr id="68" name="Прямоугольник 1"/>
            <p:cNvSpPr/>
            <p:nvPr/>
          </p:nvSpPr>
          <p:spPr>
            <a:xfrm>
              <a:off x="1285852" y="2214554"/>
              <a:ext cx="2071702" cy="107157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00232" y="235743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>
                  <a:latin typeface="Arial Black" pitchFamily="34" charset="0"/>
                </a:rPr>
                <a:t>1</a:t>
              </a:r>
              <a:endParaRPr lang="ru-RU" sz="4000" dirty="0">
                <a:latin typeface="Arial Black" pitchFamily="34" charset="0"/>
              </a:endParaRPr>
            </a:p>
          </p:txBody>
        </p:sp>
      </p:grpSp>
      <p:grpSp>
        <p:nvGrpSpPr>
          <p:cNvPr id="56" name="Группа 7"/>
          <p:cNvGrpSpPr/>
          <p:nvPr/>
        </p:nvGrpSpPr>
        <p:grpSpPr>
          <a:xfrm>
            <a:off x="1285852" y="5143512"/>
            <a:ext cx="2071702" cy="1071570"/>
            <a:chOff x="1285852" y="2214554"/>
            <a:chExt cx="2071702" cy="1071570"/>
          </a:xfrm>
        </p:grpSpPr>
        <p:sp>
          <p:nvSpPr>
            <p:cNvPr id="57" name="Прямоугольник 7"/>
            <p:cNvSpPr/>
            <p:nvPr/>
          </p:nvSpPr>
          <p:spPr>
            <a:xfrm>
              <a:off x="1285852" y="2214554"/>
              <a:ext cx="2071702" cy="107157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1"/>
            <p:cNvSpPr txBox="1"/>
            <p:nvPr/>
          </p:nvSpPr>
          <p:spPr>
            <a:xfrm>
              <a:off x="2000232" y="235743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>
                  <a:latin typeface="Arial Black" pitchFamily="34" charset="0"/>
                </a:rPr>
                <a:t>1</a:t>
              </a:r>
              <a:endParaRPr lang="ru-RU" sz="4000" dirty="0">
                <a:latin typeface="Arial Black" pitchFamily="34" charset="0"/>
              </a:endParaRPr>
            </a:p>
          </p:txBody>
        </p:sp>
      </p:grpSp>
      <p:grpSp>
        <p:nvGrpSpPr>
          <p:cNvPr id="50" name="Группа 6"/>
          <p:cNvGrpSpPr/>
          <p:nvPr/>
        </p:nvGrpSpPr>
        <p:grpSpPr>
          <a:xfrm>
            <a:off x="6072198" y="3714752"/>
            <a:ext cx="2071702" cy="1466315"/>
            <a:chOff x="1285852" y="2214554"/>
            <a:chExt cx="2071702" cy="1466315"/>
          </a:xfrm>
        </p:grpSpPr>
        <p:sp>
          <p:nvSpPr>
            <p:cNvPr id="51" name="Прямоугольник 6"/>
            <p:cNvSpPr/>
            <p:nvPr/>
          </p:nvSpPr>
          <p:spPr>
            <a:xfrm>
              <a:off x="1285852" y="2214554"/>
              <a:ext cx="2071702" cy="107157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1"/>
            <p:cNvSpPr txBox="1"/>
            <p:nvPr/>
          </p:nvSpPr>
          <p:spPr>
            <a:xfrm>
              <a:off x="2000232" y="2357430"/>
              <a:ext cx="7143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>
                  <a:latin typeface="Arial Black" pitchFamily="34" charset="0"/>
                </a:rPr>
                <a:t>11</a:t>
              </a:r>
              <a:endParaRPr lang="ru-RU" sz="4000" dirty="0">
                <a:latin typeface="Arial Black" pitchFamily="34" charset="0"/>
              </a:endParaRPr>
            </a:p>
          </p:txBody>
        </p:sp>
      </p:grpSp>
      <p:grpSp>
        <p:nvGrpSpPr>
          <p:cNvPr id="38" name="Группа 5"/>
          <p:cNvGrpSpPr/>
          <p:nvPr/>
        </p:nvGrpSpPr>
        <p:grpSpPr>
          <a:xfrm>
            <a:off x="3643306" y="3714752"/>
            <a:ext cx="2071702" cy="1071570"/>
            <a:chOff x="1285852" y="2214554"/>
            <a:chExt cx="2071702" cy="1071570"/>
          </a:xfrm>
        </p:grpSpPr>
        <p:sp>
          <p:nvSpPr>
            <p:cNvPr id="39" name="Прямоугольник 5"/>
            <p:cNvSpPr/>
            <p:nvPr/>
          </p:nvSpPr>
          <p:spPr>
            <a:xfrm>
              <a:off x="1285852" y="2214554"/>
              <a:ext cx="2071702" cy="107157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1"/>
            <p:cNvSpPr txBox="1"/>
            <p:nvPr/>
          </p:nvSpPr>
          <p:spPr>
            <a:xfrm>
              <a:off x="2000232" y="235743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>
                  <a:latin typeface="Arial Black" pitchFamily="34" charset="0"/>
                </a:rPr>
                <a:t>1</a:t>
              </a:r>
              <a:endParaRPr lang="ru-RU" sz="4000" dirty="0">
                <a:latin typeface="Arial Black" pitchFamily="34" charset="0"/>
              </a:endParaRPr>
            </a:p>
          </p:txBody>
        </p:sp>
      </p:grpSp>
      <p:grpSp>
        <p:nvGrpSpPr>
          <p:cNvPr id="35" name="Группа 3"/>
          <p:cNvGrpSpPr/>
          <p:nvPr/>
        </p:nvGrpSpPr>
        <p:grpSpPr>
          <a:xfrm>
            <a:off x="6072198" y="2214554"/>
            <a:ext cx="2071702" cy="1071570"/>
            <a:chOff x="1285852" y="2214554"/>
            <a:chExt cx="2071702" cy="1071570"/>
          </a:xfrm>
        </p:grpSpPr>
        <p:sp>
          <p:nvSpPr>
            <p:cNvPr id="36" name="Прямоугольник 3"/>
            <p:cNvSpPr/>
            <p:nvPr/>
          </p:nvSpPr>
          <p:spPr>
            <a:xfrm>
              <a:off x="1285852" y="2214554"/>
              <a:ext cx="2071702" cy="107157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1"/>
            <p:cNvSpPr txBox="1"/>
            <p:nvPr/>
          </p:nvSpPr>
          <p:spPr>
            <a:xfrm>
              <a:off x="2000232" y="235743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>
                  <a:latin typeface="Arial Black" pitchFamily="34" charset="0"/>
                </a:rPr>
                <a:t>1</a:t>
              </a:r>
              <a:endParaRPr lang="ru-RU" sz="4000" dirty="0">
                <a:latin typeface="Arial Black" pitchFamily="34" charset="0"/>
              </a:endParaRPr>
            </a:p>
          </p:txBody>
        </p:sp>
      </p:grpSp>
      <p:grpSp>
        <p:nvGrpSpPr>
          <p:cNvPr id="34" name="Группа 1"/>
          <p:cNvGrpSpPr/>
          <p:nvPr/>
        </p:nvGrpSpPr>
        <p:grpSpPr>
          <a:xfrm>
            <a:off x="1285852" y="2214554"/>
            <a:ext cx="2071702" cy="1071570"/>
            <a:chOff x="1285852" y="2214554"/>
            <a:chExt cx="2071702" cy="1071570"/>
          </a:xfrm>
        </p:grpSpPr>
        <p:sp>
          <p:nvSpPr>
            <p:cNvPr id="29" name="Прямоугольник 1"/>
            <p:cNvSpPr/>
            <p:nvPr/>
          </p:nvSpPr>
          <p:spPr>
            <a:xfrm>
              <a:off x="1285852" y="2214554"/>
              <a:ext cx="2071702" cy="107157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1"/>
            <p:cNvSpPr txBox="1"/>
            <p:nvPr/>
          </p:nvSpPr>
          <p:spPr>
            <a:xfrm>
              <a:off x="2000232" y="235743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>
                  <a:latin typeface="Arial Black" pitchFamily="34" charset="0"/>
                </a:rPr>
                <a:t>1</a:t>
              </a:r>
              <a:endParaRPr lang="ru-RU" sz="4000" dirty="0">
                <a:latin typeface="Arial Black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57158" y="428604"/>
            <a:ext cx="828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«Включите свет» в тех окнах, в которых расположены примеры с ответом 1</a:t>
            </a:r>
            <a:endParaRPr lang="ru-RU" sz="2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928802"/>
            <a:ext cx="7215238" cy="4643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500166" y="1571612"/>
            <a:ext cx="7143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6358744" y="3857628"/>
            <a:ext cx="457123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071538" y="1571612"/>
            <a:ext cx="42862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8286776" y="1571612"/>
            <a:ext cx="35719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8251057" y="6179363"/>
            <a:ext cx="42862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"/>
          <p:cNvSpPr/>
          <p:nvPr/>
        </p:nvSpPr>
        <p:spPr>
          <a:xfrm>
            <a:off x="1285852" y="3714752"/>
            <a:ext cx="2071702" cy="10715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0,01 · 10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4" name="Прямоугольник 2"/>
          <p:cNvSpPr/>
          <p:nvPr/>
        </p:nvSpPr>
        <p:spPr>
          <a:xfrm>
            <a:off x="3643306" y="2214554"/>
            <a:ext cx="2071702" cy="10715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0,4 · 25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5" name="Прямоугольник 6"/>
          <p:cNvSpPr/>
          <p:nvPr/>
        </p:nvSpPr>
        <p:spPr>
          <a:xfrm>
            <a:off x="6072198" y="5000636"/>
            <a:ext cx="2071702" cy="10715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2,5 · 40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7" name="Прямоугольник 8"/>
          <p:cNvSpPr/>
          <p:nvPr/>
        </p:nvSpPr>
        <p:spPr>
          <a:xfrm>
            <a:off x="6072198" y="3714752"/>
            <a:ext cx="2071702" cy="10715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Arial Black" pitchFamily="34" charset="0"/>
              </a:rPr>
              <a:t>1</a:t>
            </a:r>
            <a:endParaRPr lang="ru-RU" sz="4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8" name="Подъезд"/>
          <p:cNvSpPr/>
          <p:nvPr/>
        </p:nvSpPr>
        <p:spPr>
          <a:xfrm>
            <a:off x="3857620" y="4929198"/>
            <a:ext cx="1714512" cy="16430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3929058" y="5072074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Black" pitchFamily="34" charset="0"/>
              </a:rPr>
              <a:t>Подъезд №1</a:t>
            </a:r>
            <a:endParaRPr lang="ru-RU" sz="1400" b="1" dirty="0">
              <a:latin typeface="Arial Black" pitchFamily="34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4214810" y="6572272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4810" y="6572272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4214810" y="5357826"/>
            <a:ext cx="1071570" cy="12144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единительная линия 70"/>
          <p:cNvCxnSpPr>
            <a:stCxn id="69" idx="0"/>
            <a:endCxn id="69" idx="2"/>
          </p:cNvCxnSpPr>
          <p:nvPr/>
        </p:nvCxnSpPr>
        <p:spPr>
          <a:xfrm rot="16200000" flipH="1">
            <a:off x="4143372" y="5965049"/>
            <a:ext cx="121444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Блок-схема: узел 71"/>
          <p:cNvSpPr/>
          <p:nvPr/>
        </p:nvSpPr>
        <p:spPr>
          <a:xfrm>
            <a:off x="4572000" y="5857892"/>
            <a:ext cx="71438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Блок-схема: узел 72"/>
          <p:cNvSpPr/>
          <p:nvPr/>
        </p:nvSpPr>
        <p:spPr>
          <a:xfrm flipH="1" flipV="1">
            <a:off x="4857751" y="5857892"/>
            <a:ext cx="71437" cy="714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429652" y="6286520"/>
            <a:ext cx="714348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4" name="Группа 73"/>
          <p:cNvGrpSpPr/>
          <p:nvPr/>
        </p:nvGrpSpPr>
        <p:grpSpPr>
          <a:xfrm>
            <a:off x="1285852" y="2214554"/>
            <a:ext cx="2071702" cy="1071570"/>
            <a:chOff x="1285852" y="2214554"/>
            <a:chExt cx="2071702" cy="1071570"/>
          </a:xfrm>
        </p:grpSpPr>
        <p:sp>
          <p:nvSpPr>
            <p:cNvPr id="75" name="Прямоугольник 1"/>
            <p:cNvSpPr/>
            <p:nvPr/>
          </p:nvSpPr>
          <p:spPr>
            <a:xfrm>
              <a:off x="1285852" y="2214554"/>
              <a:ext cx="2071702" cy="107157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000232" y="2357430"/>
              <a:ext cx="7143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>
                  <a:latin typeface="Arial Black" pitchFamily="34" charset="0"/>
                </a:rPr>
                <a:t>1</a:t>
              </a:r>
              <a:endParaRPr lang="ru-RU" sz="4000" dirty="0">
                <a:latin typeface="Arial Black" pitchFamily="34" charset="0"/>
              </a:endParaRPr>
            </a:p>
          </p:txBody>
        </p:sp>
      </p:grpSp>
      <p:sp>
        <p:nvSpPr>
          <p:cNvPr id="77" name="Прямоугольник 76"/>
          <p:cNvSpPr/>
          <p:nvPr/>
        </p:nvSpPr>
        <p:spPr>
          <a:xfrm>
            <a:off x="1285852" y="2214554"/>
            <a:ext cx="2071702" cy="10715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50 · 0,02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9" name="Прямоугольник 2"/>
          <p:cNvSpPr/>
          <p:nvPr/>
        </p:nvSpPr>
        <p:spPr>
          <a:xfrm>
            <a:off x="6072198" y="2214554"/>
            <a:ext cx="2071702" cy="10715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858016" y="235743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1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072198" y="2214554"/>
            <a:ext cx="2071702" cy="10715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0,125 · 8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4" name="Прямоугольник 6"/>
          <p:cNvSpPr/>
          <p:nvPr/>
        </p:nvSpPr>
        <p:spPr>
          <a:xfrm>
            <a:off x="3643306" y="3714752"/>
            <a:ext cx="2071702" cy="10715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1</a:t>
            </a:r>
            <a:endParaRPr lang="ru-RU" sz="4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643306" y="3714752"/>
            <a:ext cx="2071702" cy="10715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0,25 · 4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072198" y="3714752"/>
            <a:ext cx="2071702" cy="10715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0,05 · 20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8" name="Прямоугольник 7"/>
          <p:cNvSpPr/>
          <p:nvPr/>
        </p:nvSpPr>
        <p:spPr>
          <a:xfrm>
            <a:off x="1285852" y="5000636"/>
            <a:ext cx="2071702" cy="10715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Arial Black" pitchFamily="34" charset="0"/>
              </a:rPr>
              <a:t>1</a:t>
            </a:r>
            <a:endParaRPr lang="ru-RU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1285852" y="5000636"/>
            <a:ext cx="2071702" cy="10715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0,5 · 2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3" name="Управляющая кнопка: назад 52">
            <a:hlinkClick r:id="" action="ppaction://hlinkshowjump?jump=previousslide" highlightClick="1"/>
          </p:cNvPr>
          <p:cNvSpPr/>
          <p:nvPr/>
        </p:nvSpPr>
        <p:spPr>
          <a:xfrm>
            <a:off x="0" y="6143644"/>
            <a:ext cx="642910" cy="7143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5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2" dur="25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0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" dur="2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8" dur="2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1" grpId="0" animBg="1"/>
      <p:bldP spid="44" grpId="0" animBg="1"/>
      <p:bldP spid="45" grpId="0" animBg="1"/>
      <p:bldP spid="77" grpId="0" animBg="1"/>
      <p:bldP spid="82" grpId="0" animBg="1"/>
      <p:bldP spid="85" grpId="0" animBg="1"/>
      <p:bldP spid="87" grpId="0" animBg="1"/>
      <p:bldP spid="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Ocy;&amp;bcy;&amp;ocy;&amp;icy; &amp;ncy;&amp;acy; &amp;rcy;&amp;acy;&amp;bcy;&amp;ocy;&amp;chcy;&amp;icy;&amp;jcy; &amp;scy;&amp;tcy;&amp;ocy;&amp;lcy; lovely landscape 1680x1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20" descr="&amp;Mcy;&amp;acy;&amp;shcy;&amp;acy; &amp;icy; &amp;mcy;&amp;iecy;&amp;dcy;&amp;vcy;&amp;iecy;&amp;dcy;&amp;softcy; 21 - &amp;Ocy;&amp;bcy;&amp;ucy;&amp;chcy;&amp;acy;&amp;iecy;&amp;mcy; &amp;pcy;&amp;iecy;&amp;rcy;&amp;scy;&amp;ocy;&amp;ncy;&amp;acy;&amp;lcy; - &amp;Kcy;&amp;ocy;&amp;mcy;&amp;pcy;&amp;acy;&amp;ncy;&amp;icy;&amp;yacy; &quot;&amp;Ecy;&amp;fcy;&amp;fcy;&amp;iecy;&amp;kcy;&amp;t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86190"/>
            <a:ext cx="1115705" cy="2071702"/>
          </a:xfrm>
          <a:prstGeom prst="rect">
            <a:avLst/>
          </a:prstGeom>
          <a:noFill/>
        </p:spPr>
      </p:pic>
      <p:pic>
        <p:nvPicPr>
          <p:cNvPr id="4" name="Picture 16" descr="PNG &amp;Mcy;&amp;acy;&amp;shcy;&amp;acy; &amp;icy;&amp;zcy; &amp;mcy;&amp;ucy;&amp;lcy;&amp;softcy;&amp;tcy;&amp;fcy;&amp;icy;&amp;lcy;&amp;softcy;&amp;mcy;&amp;acy; - &amp;Mcy;&amp;acy;&amp;shcy;&amp;acy; &amp;icy; &amp;Mcy;&amp;iecy;&amp;dcy;&amp;vcy;&amp;iecy;&amp;dcy;&amp;softcy; - &amp;Kcy;&amp;acy;&amp;rcy;&amp;tcy;&amp;icy;&amp;ncy;&amp;kcy;&amp;icy; PNG - &amp;Gcy;&amp;acy;&amp;lcy;&amp;iecy;&amp;rcy;&amp;iecy;&amp;jcy;&amp;kcy;&amp;a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3643314"/>
            <a:ext cx="2519664" cy="2357454"/>
          </a:xfrm>
          <a:prstGeom prst="rect">
            <a:avLst/>
          </a:prstGeom>
          <a:noFill/>
        </p:spPr>
      </p:pic>
      <p:pic>
        <p:nvPicPr>
          <p:cNvPr id="5" name="Picture 22" descr="&amp;Pcy;&amp;icy;&amp;ncy;&amp;gcy;&amp;vcy;&amp;icy;&amp;ncy; &amp;icy;&amp;zcy; &amp;Mcy;&amp;acy;&amp;shcy;&amp;acy; &amp;icy; &amp;Mcy;&amp;iecy;&amp;dcy;&amp;vcy;&amp;iecy;&amp;dcy;&amp;softcy; - &amp;Mcy;&amp;acy;&amp;shcy;&amp;acy; &amp;icy; &amp;Mcy;&amp;iecy;&amp;dcy;&amp;vcy;&amp;iecy;&amp;dcy;&amp;softcy; - &amp;Kcy;&amp;acy;&amp;rcy;&amp;tcy;&amp;icy;&amp;ncy;&amp;kcy;&amp;icy; PNG - &amp;Gcy;&amp;acy;&amp;lcy;&amp;iecy;&amp;rcy;&amp;iecy;&amp;jcy;&amp;kcy;&amp;a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5009542"/>
            <a:ext cx="3286148" cy="1848458"/>
          </a:xfrm>
          <a:prstGeom prst="rect">
            <a:avLst/>
          </a:prstGeom>
          <a:noFill/>
        </p:spPr>
      </p:pic>
      <p:pic>
        <p:nvPicPr>
          <p:cNvPr id="6" name="Picture 18" descr="&amp;Vcy;&amp;iecy;&amp;scy;&amp;iecy;&amp;lcy;&amp;ycy;&amp;iecy; &amp;kcy;&amp;acy;&amp;rcy;&amp;tcy;&amp;icy;&amp;ncy;&amp;kcy;&amp;icy; &amp;dcy;&amp;lcy;&amp;yacy; &amp;dcy;&amp;iecy;&amp;tcy;&amp;iecy;&amp;jcy;. &amp;Ocy;&amp;bcy;&amp;ocy;&amp;icy; &amp;dcy;&amp;lcy;&amp;yacy; &amp;rcy;&amp;acy;&amp;bcy;&amp;ocy;&amp;chcy;&amp;iecy;&amp;gcy;&amp;ocy; &amp;scy;&amp;tcy;&amp;ocy;&amp;lcy;&amp;acy; &amp;scy; &amp;pcy;&amp;iecy;&amp;rcy;&amp;scy;&amp;ocy;&amp;ncy;&amp;acy;&amp;zhcy;&amp;acy;&amp;mcy;&amp;icy; &amp;mcy;&amp;ucy;&amp;lcy;&amp;softcy;&amp;tcy;&amp;fcy;&amp;icy;&amp;lcy;&amp;softcy;&amp;mcy;&amp;ocy;&amp;vcy; &amp;icy; &amp;dcy;&amp;iecy;&amp;tcy;&amp;scy;&amp;kcy;&amp;icy;&amp;khcy; &amp;kcy;&amp;ncy;&amp;icy;&amp;g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2143116"/>
            <a:ext cx="3214710" cy="3234114"/>
          </a:xfrm>
          <a:prstGeom prst="rect">
            <a:avLst/>
          </a:prstGeom>
          <a:noFill/>
        </p:spPr>
      </p:pic>
      <p:sp>
        <p:nvSpPr>
          <p:cNvPr id="29" name="Овальная выноска 28"/>
          <p:cNvSpPr/>
          <p:nvPr/>
        </p:nvSpPr>
        <p:spPr>
          <a:xfrm rot="20315046">
            <a:off x="4185287" y="1355322"/>
            <a:ext cx="2413815" cy="755524"/>
          </a:xfrm>
          <a:prstGeom prst="wedgeEllipseCallout">
            <a:avLst>
              <a:gd name="adj1" fmla="val 5807"/>
              <a:gd name="adj2" fmla="val 1230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1428728" y="5786454"/>
            <a:ext cx="2191823" cy="586506"/>
          </a:xfrm>
          <a:prstGeom prst="wedgeRoundRectCallout">
            <a:avLst>
              <a:gd name="adj1" fmla="val -55227"/>
              <a:gd name="adj2" fmla="val -17813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500166" y="585789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9,2 – 4 · 1,7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36" name="Овальная выноска 35"/>
          <p:cNvSpPr/>
          <p:nvPr/>
        </p:nvSpPr>
        <p:spPr>
          <a:xfrm rot="19899570">
            <a:off x="1514750" y="3007479"/>
            <a:ext cx="2941769" cy="804200"/>
          </a:xfrm>
          <a:prstGeom prst="wedgeEllipseCallout">
            <a:avLst>
              <a:gd name="adj1" fmla="val 8091"/>
              <a:gd name="adj2" fmla="val 1661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555555555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 rot="19839324">
            <a:off x="1664913" y="3234920"/>
            <a:ext cx="253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 2,5 · 8 - 19,01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20343015">
            <a:off x="4370421" y="1505252"/>
            <a:ext cx="2111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2,4 · 5 + 0,8</a:t>
            </a: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43" name="Прямоугольная выноска 42"/>
          <p:cNvSpPr/>
          <p:nvPr/>
        </p:nvSpPr>
        <p:spPr>
          <a:xfrm rot="1560915">
            <a:off x="6892327" y="1385375"/>
            <a:ext cx="2227172" cy="626221"/>
          </a:xfrm>
          <a:prstGeom prst="wedgeRectCallout">
            <a:avLst>
              <a:gd name="adj1" fmla="val -5063"/>
              <a:gd name="adj2" fmla="val 14474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 Black" pitchFamily="34" charset="0"/>
              </a:rPr>
              <a:t>3,6 · 4 – 4,4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71638" y="0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Comic Sans MS" pitchFamily="66" charset="0"/>
              </a:rPr>
              <a:t> Угадайте: «Кто какой      шарик держит?»</a:t>
            </a:r>
            <a:r>
              <a:rPr lang="ru-RU" sz="3600" b="1" dirty="0" smtClean="0">
                <a:latin typeface="Comic Sans MS" pitchFamily="66" charset="0"/>
              </a:rPr>
              <a:t> 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53" name="Управляющая кнопка: далее 52">
            <a:hlinkClick r:id="" action="ppaction://hlinkshowjump?jump=nextslide" highlightClick="1"/>
          </p:cNvPr>
          <p:cNvSpPr/>
          <p:nvPr/>
        </p:nvSpPr>
        <p:spPr>
          <a:xfrm>
            <a:off x="8429652" y="6215058"/>
            <a:ext cx="714348" cy="6429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назад 53">
            <a:hlinkClick r:id="" action="ppaction://hlinkshowjump?jump=previousslide" highlightClick="1"/>
          </p:cNvPr>
          <p:cNvSpPr/>
          <p:nvPr/>
        </p:nvSpPr>
        <p:spPr>
          <a:xfrm>
            <a:off x="0" y="6143620"/>
            <a:ext cx="714348" cy="7143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ьная выноска 56"/>
          <p:cNvSpPr/>
          <p:nvPr/>
        </p:nvSpPr>
        <p:spPr>
          <a:xfrm>
            <a:off x="6049671" y="5429264"/>
            <a:ext cx="3094329" cy="785818"/>
          </a:xfrm>
          <a:prstGeom prst="wedgeEllipseCallout">
            <a:avLst>
              <a:gd name="adj1" fmla="val -58855"/>
              <a:gd name="adj2" fmla="val -76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0,04·50– 1,4 </a:t>
            </a: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grpSp>
        <p:nvGrpSpPr>
          <p:cNvPr id="58" name="шарик 12,8+"/>
          <p:cNvGrpSpPr/>
          <p:nvPr/>
        </p:nvGrpSpPr>
        <p:grpSpPr>
          <a:xfrm>
            <a:off x="1071538" y="0"/>
            <a:ext cx="1143008" cy="2643206"/>
            <a:chOff x="1285852" y="214290"/>
            <a:chExt cx="1143008" cy="2643206"/>
          </a:xfrm>
        </p:grpSpPr>
        <p:grpSp>
          <p:nvGrpSpPr>
            <p:cNvPr id="20" name="шарик 12.8"/>
            <p:cNvGrpSpPr/>
            <p:nvPr/>
          </p:nvGrpSpPr>
          <p:grpSpPr>
            <a:xfrm>
              <a:off x="1285852" y="214290"/>
              <a:ext cx="1143008" cy="2643206"/>
              <a:chOff x="285720" y="500042"/>
              <a:chExt cx="1143008" cy="2643206"/>
            </a:xfrm>
          </p:grpSpPr>
          <p:cxnSp>
            <p:nvCxnSpPr>
              <p:cNvPr id="22" name="Прямая соединительная линия 21"/>
              <p:cNvCxnSpPr>
                <a:stCxn id="21" idx="4"/>
              </p:cNvCxnSpPr>
              <p:nvPr/>
            </p:nvCxnSpPr>
            <p:spPr>
              <a:xfrm rot="16200000" flipH="1">
                <a:off x="321439" y="2536025"/>
                <a:ext cx="1143008" cy="714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Овал 20"/>
              <p:cNvSpPr/>
              <p:nvPr/>
            </p:nvSpPr>
            <p:spPr>
              <a:xfrm>
                <a:off x="285720" y="500042"/>
                <a:ext cx="1143008" cy="150019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1285852" y="642918"/>
              <a:ext cx="10214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 smtClean="0">
                  <a:latin typeface="Arial Black" pitchFamily="34" charset="0"/>
                </a:rPr>
                <a:t>12,8</a:t>
              </a:r>
            </a:p>
          </p:txBody>
        </p:sp>
      </p:grpSp>
      <p:grpSp>
        <p:nvGrpSpPr>
          <p:cNvPr id="63" name="шарик 0,99 +"/>
          <p:cNvGrpSpPr/>
          <p:nvPr/>
        </p:nvGrpSpPr>
        <p:grpSpPr>
          <a:xfrm>
            <a:off x="928662" y="1000108"/>
            <a:ext cx="1143008" cy="2214578"/>
            <a:chOff x="714348" y="1428736"/>
            <a:chExt cx="1143008" cy="2214578"/>
          </a:xfrm>
        </p:grpSpPr>
        <p:grpSp>
          <p:nvGrpSpPr>
            <p:cNvPr id="16" name="шарик 0,99"/>
            <p:cNvGrpSpPr/>
            <p:nvPr/>
          </p:nvGrpSpPr>
          <p:grpSpPr>
            <a:xfrm>
              <a:off x="714348" y="1428736"/>
              <a:ext cx="1143008" cy="2214578"/>
              <a:chOff x="285720" y="500042"/>
              <a:chExt cx="1143008" cy="2214578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285720" y="500042"/>
                <a:ext cx="1143008" cy="1500198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8" name="Прямая соединительная линия 17"/>
              <p:cNvCxnSpPr>
                <a:stCxn id="17" idx="4"/>
              </p:cNvCxnSpPr>
              <p:nvPr/>
            </p:nvCxnSpPr>
            <p:spPr>
              <a:xfrm rot="16200000" flipH="1">
                <a:off x="607191" y="2250273"/>
                <a:ext cx="714380" cy="2143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Прямоугольник 26"/>
            <p:cNvSpPr/>
            <p:nvPr/>
          </p:nvSpPr>
          <p:spPr>
            <a:xfrm>
              <a:off x="714348" y="1928802"/>
              <a:ext cx="10214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latin typeface="Arial Black" pitchFamily="34" charset="0"/>
                </a:rPr>
                <a:t>0,99</a:t>
              </a:r>
            </a:p>
          </p:txBody>
        </p:sp>
      </p:grpSp>
      <p:grpSp>
        <p:nvGrpSpPr>
          <p:cNvPr id="59" name="шарик 2,4+"/>
          <p:cNvGrpSpPr/>
          <p:nvPr/>
        </p:nvGrpSpPr>
        <p:grpSpPr>
          <a:xfrm>
            <a:off x="2071670" y="500042"/>
            <a:ext cx="1189045" cy="2857520"/>
            <a:chOff x="2071670" y="928670"/>
            <a:chExt cx="1189045" cy="2857520"/>
          </a:xfrm>
        </p:grpSpPr>
        <p:grpSp>
          <p:nvGrpSpPr>
            <p:cNvPr id="13" name="Шарик 2,4"/>
            <p:cNvGrpSpPr/>
            <p:nvPr/>
          </p:nvGrpSpPr>
          <p:grpSpPr>
            <a:xfrm>
              <a:off x="2071670" y="928670"/>
              <a:ext cx="1189045" cy="2857520"/>
              <a:chOff x="1357290" y="142829"/>
              <a:chExt cx="1216069" cy="2857544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4" name="Овал 13"/>
              <p:cNvSpPr/>
              <p:nvPr/>
            </p:nvSpPr>
            <p:spPr>
              <a:xfrm>
                <a:off x="1430351" y="142829"/>
                <a:ext cx="1143008" cy="1500198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5" name="Прямая соединительная линия 14"/>
              <p:cNvCxnSpPr/>
              <p:nvPr/>
            </p:nvCxnSpPr>
            <p:spPr>
              <a:xfrm rot="5400000">
                <a:off x="927844" y="2072485"/>
                <a:ext cx="1357334" cy="498442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Прямоугольник 25"/>
            <p:cNvSpPr/>
            <p:nvPr/>
          </p:nvSpPr>
          <p:spPr>
            <a:xfrm>
              <a:off x="2285984" y="1357298"/>
              <a:ext cx="78258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latin typeface="Arial Black" pitchFamily="34" charset="0"/>
                </a:rPr>
                <a:t>2,4</a:t>
              </a:r>
            </a:p>
          </p:txBody>
        </p:sp>
      </p:grpSp>
      <p:grpSp>
        <p:nvGrpSpPr>
          <p:cNvPr id="46" name="Шарик 0,6"/>
          <p:cNvGrpSpPr/>
          <p:nvPr/>
        </p:nvGrpSpPr>
        <p:grpSpPr>
          <a:xfrm>
            <a:off x="0" y="285728"/>
            <a:ext cx="1143008" cy="3001166"/>
            <a:chOff x="357158" y="0"/>
            <a:chExt cx="1143008" cy="3001166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357158" y="0"/>
              <a:ext cx="1143008" cy="3001166"/>
              <a:chOff x="285720" y="500042"/>
              <a:chExt cx="1143008" cy="3001166"/>
            </a:xfrm>
            <a:solidFill>
              <a:srgbClr val="FF0000"/>
            </a:solidFill>
          </p:grpSpPr>
          <p:sp>
            <p:nvSpPr>
              <p:cNvPr id="11" name="Овал 10"/>
              <p:cNvSpPr/>
              <p:nvPr/>
            </p:nvSpPr>
            <p:spPr>
              <a:xfrm>
                <a:off x="285720" y="500042"/>
                <a:ext cx="1143008" cy="1500198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" name="Прямая соединительная линия 11"/>
              <p:cNvCxnSpPr>
                <a:stCxn id="11" idx="4"/>
              </p:cNvCxnSpPr>
              <p:nvPr/>
            </p:nvCxnSpPr>
            <p:spPr>
              <a:xfrm rot="5400000">
                <a:off x="107137" y="2750327"/>
                <a:ext cx="1500174" cy="1588"/>
              </a:xfrm>
              <a:prstGeom prst="lin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500034" y="500042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atin typeface="Arial Black" pitchFamily="34" charset="0"/>
                </a:rPr>
                <a:t>0,6</a:t>
              </a:r>
            </a:p>
          </p:txBody>
        </p:sp>
      </p:grpSp>
      <p:grpSp>
        <p:nvGrpSpPr>
          <p:cNvPr id="47" name="Шарик 10"/>
          <p:cNvGrpSpPr/>
          <p:nvPr/>
        </p:nvGrpSpPr>
        <p:grpSpPr>
          <a:xfrm>
            <a:off x="0" y="1285860"/>
            <a:ext cx="1117608" cy="2643221"/>
            <a:chOff x="1571604" y="-428652"/>
            <a:chExt cx="1143008" cy="264324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571604" y="-428652"/>
              <a:ext cx="1143008" cy="2643244"/>
              <a:chOff x="285720" y="500042"/>
              <a:chExt cx="1143008" cy="2643244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285720" y="500042"/>
                <a:ext cx="1143008" cy="1500198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>
                <a:off x="146077" y="2505204"/>
                <a:ext cx="1143033" cy="1331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Прямоугольник 24"/>
            <p:cNvSpPr/>
            <p:nvPr/>
          </p:nvSpPr>
          <p:spPr>
            <a:xfrm>
              <a:off x="1785918" y="0"/>
              <a:ext cx="6623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latin typeface="Arial Black" pitchFamily="34" charset="0"/>
                </a:rPr>
                <a:t>10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77 0.11352 C 0.16319 0.13294 0.22014 0.15237 0.26736 0.18173 C 0.31441 0.21156 0.3441 0.27976 0.38993 0.2904 C 0.43559 0.30104 0.5125 0.20924 0.54184 0.24601 C 0.57135 0.283 0.56146 0.46751 0.56545 0.5121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43 0.14173 C 0.08142 0.16277 0.07604 0.14035 0.08229 0.15422 C 0.08403 0.15815 0.08403 0.16532 0.08541 0.16902 C 0.08732 0.1741 0.09184 0.17988 0.09496 0.18381 C 0.09809 0.19676 0.10781 0.20208 0.11719 0.20509 C 0.12691 0.21364 0.13941 0.21572 0.15052 0.21988 C 0.19062 0.23491 0.23159 0.23977 0.27274 0.2474 C 0.27986 0.25064 0.2875 0.25387 0.29496 0.25572 C 0.30191 0.25734 0.31562 0.26012 0.31562 0.26012 C 0.32934 0.25873 0.34305 0.25803 0.35677 0.25572 C 0.36962 0.25364 0.37691 0.24347 0.38698 0.23468 C 0.38802 0.23191 0.38837 0.22844 0.3901 0.22613 C 0.39271 0.22266 0.39965 0.2178 0.39965 0.2178 C 0.40069 0.21988 0.40208 0.22173 0.40278 0.22405 C 0.40416 0.22821 0.40607 0.23676 0.40607 0.23676 C 0.40503 0.24671 0.40312 0.25642 0.40278 0.26636 C 0.4026 0.27006 0.40451 0.27699 0.40451 0.27699 " pathEditMode="relative" ptsTypes="ffffffffffffffffA">
                                      <p:cBhvr>
                                        <p:cTn id="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3 0.17179 C 0.05712 0.17827 0.06094 0.18335 0.06806 0.18636 C 0.07552 0.20671 0.06632 0.18682 0.07604 0.197 C 0.07778 0.19838 0.07778 0.20116 0.07917 0.20301 C 0.08438 0.20971 0.09462 0.21364 0.10139 0.21572 C 0.11059 0.22173 0.12049 0.22497 0.13004 0.23029 C 0.13438 0.23283 0.13698 0.23214 0.14097 0.23653 C 0.14566 0.24162 0.14966 0.24786 0.15417 0.25341 C 0.15538 0.25549 0.15851 0.25965 0.15851 0.25989 C 0.16077 0.26775 0.16285 0.26983 0.16823 0.27445 C 0.17188 0.28208 0.17691 0.28555 0.18247 0.2911 C 0.18681 0.30844 0.18091 0.28786 0.1875 0.30173 C 0.19445 0.317 0.18299 0.29965 0.19202 0.31214 C 0.19393 0.31908 0.19653 0.32439 0.19861 0.33087 C 0.19913 0.34289 0.19948 0.35468 0.2 0.36647 C 0.20052 0.37133 0.20209 0.38127 0.20209 0.3815 " pathEditMode="relative" rAng="0" ptsTypes="fffffffffffffffA">
                                      <p:cBhvr>
                                        <p:cTn id="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14497 C -0.03351 0.15375 -0.03559 0.1593 -0.04289 0.16393 C -0.04566 0.16578 -0.04861 0.16693 -0.05174 0.16809 C -0.05313 0.16878 -0.05643 0.17017 -0.05643 0.1704 C -0.06667 0.17988 -0.054 0.16901 -0.06667 0.17595 C -0.0724 0.17896 -0.07483 0.18566 -0.08039 0.18774 C -0.08473 0.1993 -0.09236 0.20739 -0.10157 0.21179 C -0.10886 0.2215 -0.11528 0.23283 -0.12257 0.24323 C -0.12605 0.25711 -0.12084 0.24069 -0.13039 0.25271 C -0.13403 0.2578 -0.13577 0.26404 -0.13941 0.26867 C -0.13837 0.28138 -0.13941 0.28809 -0.13334 0.29641 C -0.13143 0.3126 -0.12986 0.3156 -0.13473 0.33572 C -0.13577 0.33988 -0.14011 0.3408 -0.14202 0.34427 " pathEditMode="relative" rAng="0" ptsTypes="ffffffffffffA">
                                      <p:cBhvr>
                                        <p:cTn id="2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94 0.06127 C 0.0632 0.07561 0.0684 0.10659 0.09115 0.1126 C 0.10504 0.11607 0.11788 0.11908 0.13229 0.12116 C 0.19809 0.11977 0.26406 0.11954 0.32986 0.11677 C 0.33264 0.11677 0.33316 0.1133 0.33559 0.1126 C 0.34254 0.11052 0.35035 0.10983 0.35747 0.10844 C 0.37049 0.10312 0.3849 0.09896 0.39861 0.09549 C 0.40851 0.07954 0.4217 0.08162 0.43438 0.07168 C 0.44045 0.06706 0.44601 0.06035 0.45087 0.05457 C 0.45608 0.04208 0.46719 0.03769 0.47813 0.02914 C 0.4908 -0.00138 0.475 0.02729 0.49202 0.01156 C 0.50938 -0.00462 0.48577 0.00925 0.50556 -0.00092 C 0.50938 -0.00601 0.52517 -0.0252 0.53038 -0.0289 C 0.53542 -0.0326 0.54323 -0.03283 0.54965 -0.03537 C 0.55938 -0.04716 0.57101 -0.05688 0.58802 -0.06104 C 0.60139 -0.07214 0.58299 -0.0578 0.60469 -0.06982 C 0.61424 -0.07491 0.62587 -0.08416 0.63733 -0.08693 C 0.66111 -0.09202 0.68507 -0.09503 0.70886 -0.09965 C 0.74149 -0.09826 0.7842 -0.10057 0.81597 -0.0911 C 0.82882 -0.0874 0.83854 -0.07977 0.85139 -0.07607 C 0.86024 -0.06959 0.86146 -0.06127 0.86528 -0.05271 C 0.86771 -0.04693 0.87066 -0.03537 0.87066 -0.03514 C 0.86892 -0.01757 0.86684 0.00047 0.86528 0.01827 C 0.86285 0.04648 0.88229 0.09457 0.83802 0.10405 C 0.83611 0.10544 0.83247 0.10613 0.83229 0.10844 C 0.8316 0.11122 0.8349 0.11399 0.83507 0.11677 C 0.83577 0.12486 0.83507 0.13249 0.83507 0.14058 " pathEditMode="relative" rAng="0" ptsTypes="ffffffffffffffffffffffffffA">
                                      <p:cBhvr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Блок-схема: процесс 54"/>
          <p:cNvSpPr/>
          <p:nvPr/>
        </p:nvSpPr>
        <p:spPr>
          <a:xfrm>
            <a:off x="4643438" y="5429264"/>
            <a:ext cx="914400" cy="61264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2844" y="285728"/>
            <a:ext cx="8786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Расшифруйте название самого крупного в мире острова </a:t>
            </a:r>
            <a:r>
              <a:rPr lang="ru-RU" sz="2800" b="1" dirty="0" smtClean="0">
                <a:latin typeface="Comic Sans MS" pitchFamily="66" charset="0"/>
              </a:rPr>
              <a:t>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выберите ответ в таблице</a:t>
            </a:r>
            <a:r>
              <a:rPr lang="ru-RU" sz="2800" b="1" dirty="0" smtClean="0">
                <a:latin typeface="Comic Sans MS" pitchFamily="66" charset="0"/>
              </a:rPr>
              <a:t>)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4282" y="1428736"/>
            <a:ext cx="642942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14282" y="2071678"/>
            <a:ext cx="642942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2714620"/>
            <a:ext cx="642942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4282" y="3429000"/>
            <a:ext cx="642942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1500174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2,3 · 10=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1500174"/>
            <a:ext cx="642942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23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142873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а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214311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0,57 · 100= 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2143116"/>
            <a:ext cx="714380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57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224" y="278605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0,21 · 10=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43174" y="2786058"/>
            <a:ext cx="71438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2,1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7224" y="3500438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0,0045 · 10= 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00364" y="3429000"/>
            <a:ext cx="1143008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0,045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786314" y="1428736"/>
            <a:ext cx="642942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786314" y="2071678"/>
            <a:ext cx="642942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786314" y="2714620"/>
            <a:ext cx="642942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786314" y="3357562"/>
            <a:ext cx="642942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214546" y="4143380"/>
            <a:ext cx="642942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29256" y="142873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0,38 · 100=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29256" y="2143116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6,9 · 100=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29256" y="2786058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0,625 · 100=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29256" y="3357562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14,23 · 1000=</a:t>
            </a:r>
            <a:r>
              <a:rPr lang="ru-RU" sz="2800" dirty="0" smtClean="0">
                <a:latin typeface="Arial Black" pitchFamily="34" charset="0"/>
              </a:rPr>
              <a:t> 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7488" y="4143380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0,08 · 1000=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358082" y="1357298"/>
            <a:ext cx="714380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38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143768" y="2143116"/>
            <a:ext cx="928694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690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572396" y="2786058"/>
            <a:ext cx="1071570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62,5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86710" y="3429000"/>
            <a:ext cx="121441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14230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000628" y="4143380"/>
            <a:ext cx="78581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80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9" name="таблица 57"/>
          <p:cNvSpPr/>
          <p:nvPr/>
        </p:nvSpPr>
        <p:spPr>
          <a:xfrm>
            <a:off x="0" y="4857760"/>
            <a:ext cx="914400" cy="61264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57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1" name="таблица 690"/>
          <p:cNvSpPr/>
          <p:nvPr/>
        </p:nvSpPr>
        <p:spPr>
          <a:xfrm>
            <a:off x="714348" y="4857760"/>
            <a:ext cx="857256" cy="61264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690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2" name="таблица 14230"/>
          <p:cNvSpPr/>
          <p:nvPr/>
        </p:nvSpPr>
        <p:spPr>
          <a:xfrm>
            <a:off x="1571604" y="4857760"/>
            <a:ext cx="1200152" cy="61264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14230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3" name="таблица 38"/>
          <p:cNvSpPr/>
          <p:nvPr/>
        </p:nvSpPr>
        <p:spPr>
          <a:xfrm>
            <a:off x="2786050" y="4857760"/>
            <a:ext cx="914400" cy="61264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38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4" name="таблица2,1"/>
          <p:cNvSpPr/>
          <p:nvPr/>
        </p:nvSpPr>
        <p:spPr>
          <a:xfrm>
            <a:off x="3714744" y="4857760"/>
            <a:ext cx="914400" cy="61264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2,1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5" name="таблица23"/>
          <p:cNvSpPr/>
          <p:nvPr/>
        </p:nvSpPr>
        <p:spPr>
          <a:xfrm>
            <a:off x="4643438" y="4857760"/>
            <a:ext cx="914400" cy="57150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23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6" name="таблица38"/>
          <p:cNvSpPr/>
          <p:nvPr/>
        </p:nvSpPr>
        <p:spPr>
          <a:xfrm>
            <a:off x="5572132" y="4857760"/>
            <a:ext cx="914400" cy="61264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38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7" name="таблица62,5"/>
          <p:cNvSpPr/>
          <p:nvPr/>
        </p:nvSpPr>
        <p:spPr>
          <a:xfrm>
            <a:off x="6215074" y="4857760"/>
            <a:ext cx="1200152" cy="61264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62,5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8" name="таблица0,045"/>
          <p:cNvSpPr/>
          <p:nvPr/>
        </p:nvSpPr>
        <p:spPr>
          <a:xfrm>
            <a:off x="7143768" y="4857760"/>
            <a:ext cx="1200152" cy="61264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0,045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9" name="таблица80"/>
          <p:cNvSpPr/>
          <p:nvPr/>
        </p:nvSpPr>
        <p:spPr>
          <a:xfrm>
            <a:off x="8229600" y="4857760"/>
            <a:ext cx="914400" cy="61264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80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0" name="Блок-схема: процесс 49"/>
          <p:cNvSpPr/>
          <p:nvPr/>
        </p:nvSpPr>
        <p:spPr>
          <a:xfrm>
            <a:off x="0" y="5429264"/>
            <a:ext cx="914400" cy="61264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Блок-схема: процесс 50"/>
          <p:cNvSpPr/>
          <p:nvPr/>
        </p:nvSpPr>
        <p:spPr>
          <a:xfrm>
            <a:off x="714348" y="5429264"/>
            <a:ext cx="1128714" cy="61264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процесс 51"/>
          <p:cNvSpPr/>
          <p:nvPr/>
        </p:nvSpPr>
        <p:spPr>
          <a:xfrm>
            <a:off x="1571604" y="5429264"/>
            <a:ext cx="1200152" cy="61264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Блок-схема: процесс 52"/>
          <p:cNvSpPr/>
          <p:nvPr/>
        </p:nvSpPr>
        <p:spPr>
          <a:xfrm>
            <a:off x="2786050" y="5429264"/>
            <a:ext cx="914400" cy="61264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процесс 53"/>
          <p:cNvSpPr/>
          <p:nvPr/>
        </p:nvSpPr>
        <p:spPr>
          <a:xfrm>
            <a:off x="3714744" y="5429264"/>
            <a:ext cx="914400" cy="61264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процесс 55"/>
          <p:cNvSpPr/>
          <p:nvPr/>
        </p:nvSpPr>
        <p:spPr>
          <a:xfrm>
            <a:off x="5572132" y="5429264"/>
            <a:ext cx="914400" cy="61264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процесс 56"/>
          <p:cNvSpPr/>
          <p:nvPr/>
        </p:nvSpPr>
        <p:spPr>
          <a:xfrm>
            <a:off x="6215074" y="5429264"/>
            <a:ext cx="928694" cy="61264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Блок-схема: процесс 57"/>
          <p:cNvSpPr/>
          <p:nvPr/>
        </p:nvSpPr>
        <p:spPr>
          <a:xfrm>
            <a:off x="7143768" y="5429264"/>
            <a:ext cx="1071570" cy="61264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процесс 58"/>
          <p:cNvSpPr/>
          <p:nvPr/>
        </p:nvSpPr>
        <p:spPr>
          <a:xfrm>
            <a:off x="8229600" y="5429264"/>
            <a:ext cx="914400" cy="61264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357158" y="2071678"/>
            <a:ext cx="2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г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5720" y="2714620"/>
            <a:ext cx="2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л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5720" y="3429000"/>
            <a:ext cx="2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и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29190" y="1428736"/>
            <a:ext cx="2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latin typeface="Arial Black" pitchFamily="34" charset="0"/>
              </a:rPr>
              <a:t>н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929190" y="2071678"/>
            <a:ext cx="2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latin typeface="Arial Black" pitchFamily="34" charset="0"/>
              </a:rPr>
              <a:t>р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929190" y="2714620"/>
            <a:ext cx="2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latin typeface="Arial Black" pitchFamily="34" charset="0"/>
              </a:rPr>
              <a:t>д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857752" y="3357562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е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357422" y="414338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я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4786314" y="1428736"/>
            <a:ext cx="642942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29190" y="1428736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latin typeface="Arial Black" pitchFamily="34" charset="0"/>
              </a:rPr>
              <a:t>н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0" name="Управляющая кнопка: назад 69">
            <a:hlinkClick r:id="" action="ppaction://hlinkshowjump?jump=previousslide" highlightClick="1"/>
          </p:cNvPr>
          <p:cNvSpPr/>
          <p:nvPr/>
        </p:nvSpPr>
        <p:spPr>
          <a:xfrm>
            <a:off x="0" y="6215082"/>
            <a:ext cx="857224" cy="6429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Управляющая кнопка: далее 70">
            <a:hlinkClick r:id="" action="ppaction://hlinkshowjump?jump=nextslide" highlightClick="1"/>
          </p:cNvPr>
          <p:cNvSpPr/>
          <p:nvPr/>
        </p:nvSpPr>
        <p:spPr>
          <a:xfrm>
            <a:off x="8286776" y="6215082"/>
            <a:ext cx="857224" cy="6429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4.10405E-6 C 0.00295 0.02011 0.00399 0.03583 0.01441 0.05133 C 0.01649 0.06289 0.01771 0.07167 0.02604 0.07607 C 0.03108 0.09641 0.02344 0.07121 0.03281 0.08555 C 0.04097 0.09872 0.02622 0.08971 0.03941 0.09549 C 0.04792 0.1082 0.0566 0.11953 0.06597 0.13017 C 0.07101 0.14289 0.07326 0.14497 0.08247 0.14959 C 0.09132 0.1593 0.09653 0.16994 0.10747 0.17433 C 0.11701 0.18335 0.12691 0.19144 0.1375 0.19653 C 0.14809 0.20809 0.15903 0.21595 0.17101 0.22312 C 0.17674 0.22705 0.18125 0.2326 0.18715 0.23537 C 0.19497 0.24624 0.21042 0.25017 0.22066 0.25318 C 0.23194 0.26358 0.21892 0.25318 0.24063 0.26034 C 0.24288 0.26127 0.24497 0.2645 0.24722 0.2652 C 0.25104 0.26682 0.25486 0.26682 0.25851 0.26751 C 0.27465 0.283 0.29497 0.28485 0.31354 0.28716 C 0.32274 0.29595 0.33333 0.29433 0.34375 0.29711 C 0.35139 0.29919 0.35764 0.30497 0.36563 0.30682 C 0.38837 0.31213 0.41076 0.31768 0.43333 0.32393 C 0.44254 0.33318 0.4559 0.33318 0.46649 0.33641 C 0.48038 0.34057 0.49392 0.34774 0.50816 0.35121 C 0.51389 0.35398 0.51927 0.35583 0.52465 0.35861 C 0.53194 0.38982 0.53194 0.38497 0.52465 0.44 C 0.52396 0.44555 0.5184 0.45456 0.5184 0.45479 C 0.51146 0.49341 0.51858 0.53202 0.52465 0.57017 C 0.51684 0.57826 0.51458 0.57456 0.50816 0.56485 C 0.50087 0.56855 0.50313 0.56462 0.50313 0.57711 " pathEditMode="relative" rAng="0" ptsTypes="ffffffffffffffffffffffffff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73988E-6 C 0.0052 0.02359 -0.00348 -0.0141 0.00486 0.01665 C 0.00729 0.0259 0.00902 0.03931 0.01267 0.04763 C 0.01597 0.05503 0.01736 0.0548 0.02222 0.05711 C 0.02604 0.06821 0.02899 0.07584 0.03177 0.0881 C 0.03281 0.09272 0.03489 0.10243 0.03489 0.10266 C 0.03385 0.12694 0.03368 0.15168 0.03177 0.17596 C 0.03142 0.17735 0.02326 0.19469 0.02222 0.19769 C 0.01649 0.21342 0.01267 0.22567 0.00955 0.24255 C 0.00746 0.27399 0.00764 0.31885 -0.01736 0.32833 C -0.01893 0.32995 -0.02101 0.33087 -0.02223 0.33318 C -0.02466 0.33758 -0.02848 0.34752 -0.02848 0.34775 C -0.02431 0.42197 -0.03021 0.31214 -0.02535 0.43307 C -0.02466 0.45018 -0.02223 0.46613 -0.02223 0.48324 " pathEditMode="relative" rAng="0" ptsTypes="fffffffffffffA">
                                      <p:cBhvr>
                                        <p:cTn id="1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4444E-6 3.98844E-6 C 0.01077 0.00393 0.0217 0.01687 0.03299 0.01849 C 0.0783 0.02497 0.12396 0.02358 0.1691 0.03514 C 0.17535 0.0393 0.17986 0.04439 0.18663 0.04693 C 0.19375 0.05479 0.20139 0.06265 0.21025 0.06566 C 0.22014 0.07699 0.23125 0.08555 0.24167 0.09618 C 0.25886 0.11375 0.24236 0.1045 0.25434 0.11005 C 0.26111 0.12023 0.2658 0.12346 0.27518 0.12647 C 0.28455 0.13757 0.29479 0.14867 0.30677 0.1526 C 0.3191 0.16208 0.33108 0.17133 0.34462 0.17618 C 0.35972 0.18751 0.37656 0.18635 0.39202 0.19537 C 0.3974 0.20277 0.39827 0.21294 0.4 0.22312 C 0.40122 0.22936 0.40313 0.24208 0.40313 0.24231 C 0.40365 0.25849 0.4033 0.27514 0.40469 0.29156 C 0.40486 0.29433 0.40712 0.29641 0.40816 0.29896 C 0.41146 0.31052 0.41129 0.32323 0.41771 0.33179 C 0.41372 0.34566 0.41597 0.34936 0.4066 0.35306 C 0.39705 0.36647 0.4 0.36208 0.4 0.39098 " pathEditMode="relative" rAng="0" ptsTypes="fffffffffffffffffA">
                                      <p:cBhvr>
                                        <p:cTn id="2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4444E-6 0.00139 C 0.01615 0.01364 -0.00243 -0.00277 0.00955 0.01572 C 0.02014 0.03191 0.05018 0.0296 0.06042 0.03052 C 0.10295 0.02729 0.13733 0.02243 0.17813 0.0111 C 0.23577 0.01179 0.29358 0.01526 0.35139 0.01341 C 0.38455 0.01226 0.40677 -0.00277 0.43715 -0.00601 C 0.46372 -0.00855 0.49045 -0.00925 0.51702 -0.01063 C 0.52952 -0.00994 0.5533 -0.01063 0.56927 -0.00601 C 0.57865 -0.00323 0.58698 0.00162 0.59636 0.00625 C 0.60747 0.01179 0.6217 0.0148 0.63316 0.01827 C 0.64497 0.02243 0.65677 0.02659 0.66806 0.03283 C 0.67379 0.03607 0.68542 0.04046 0.68542 0.0407 C 0.69115 0.04856 0.68733 0.0444 0.69809 0.04994 C 0.70087 0.0511 0.70347 0.05318 0.70608 0.05503 C 0.70781 0.05642 0.7092 0.05873 0.71111 0.05989 C 0.71563 0.06243 0.72066 0.06266 0.72535 0.06451 C 0.73368 0.07376 0.7441 0.07376 0.75382 0.077 C 0.76129 0.07931 0.76945 0.08139 0.77622 0.08694 C 0.78715 0.09526 0.77518 0.08879 0.78577 0.09388 C 0.78681 0.09549 0.78768 0.09757 0.78889 0.09896 C 0.79045 0.10035 0.79254 0.09942 0.79358 0.10127 C 0.79497 0.10312 0.79445 0.10659 0.79531 0.10867 C 0.79861 0.1163 0.8 0.11607 0.80469 0.11838 C 0.80729 0.13364 0.80938 0.13457 0.81146 0.15237 C 0.81025 0.16255 0.80764 0.19168 0.80469 0.2037 C 0.80122 0.21781 0.79566 0.22914 0.79219 0.24301 C 0.78889 0.28347 0.78889 0.26867 0.78889 0.28694 " pathEditMode="relative" rAng="0" ptsTypes="ffffffffffffffffffffffffffA">
                                      <p:cBhvr>
                                        <p:cTn id="3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434 0.03376 C 0.00955 0.03515 0.0165 0.03284 0.02014 0.03792 C 0.02431 0.0437 0.02882 0.04601 0.03438 0.04856 C 0.03542 0.05064 0.03611 0.05341 0.03768 0.05503 C 0.03889 0.05642 0.04115 0.05549 0.04236 0.05711 C 0.04393 0.05919 0.0441 0.06289 0.04549 0.06544 C 0.04827 0.07075 0.05122 0.0726 0.05504 0.07607 C 0.05695 0.08116 0.0599 0.08555 0.06146 0.09087 C 0.06302 0.09619 0.0632 0.1022 0.06459 0.10775 C 0.06684 0.12625 0.07066 0.14428 0.07257 0.16278 C 0.07518 0.18729 0.07709 0.21295 0.08212 0.23677 C 0.08455 0.24879 0.08889 0.25896 0.0915 0.27052 C 0.09479 0.28509 0.09653 0.29989 0.09792 0.31492 C 0.09844 0.36 0.09861 0.40509 0.09948 0.45018 C 0.1 0.47885 0.11389 0.52047 0.09323 0.53896 C 0.09219 0.54451 0.09202 0.55075 0.08993 0.55584 C 0.08906 0.55769 0.08646 0.55677 0.08525 0.55815 C 0.08386 0.55977 0.08316 0.56231 0.08212 0.5644 C 0.08316 0.56648 0.08438 0.56833 0.08525 0.57064 C 0.08594 0.57272 0.08681 0.57711 0.08681 0.57734 " pathEditMode="relative" rAng="0" ptsTypes="fffffffffffffffffffA">
                                      <p:cBhvr>
                                        <p:cTn id="4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27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614 0.04347 C -0.0217 0.0733 -0.02465 0.10312 -0.03194 0.13226 C -0.03298 0.13642 -0.03246 0.1422 -0.03524 0.14497 C -0.04253 0.15237 -0.0427 0.157 -0.04791 0.16601 C -0.05017 0.16994 -0.0559 0.17665 -0.0559 0.17688 C -0.05642 0.17942 -0.05607 0.18289 -0.05746 0.18521 C -0.05989 0.1889 -0.06701 0.19353 -0.06701 0.19376 C -0.0717 0.20324 -0.0809 0.21549 -0.08923 0.21896 C -0.09253 0.23191 -0.08784 0.21919 -0.09704 0.22752 C -0.09861 0.2289 -0.09913 0.23191 -0.10034 0.23376 C -0.10642 0.24278 -0.11284 0.25249 -0.11927 0.26127 C -0.12031 0.26474 -0.12118 0.26844 -0.12256 0.27191 C -0.12343 0.27422 -0.12482 0.27584 -0.12569 0.27815 C -0.12881 0.28671 -0.12864 0.2948 -0.13368 0.30151 C -0.13906 0.32301 -0.14461 0.34798 -0.15416 0.36694 C -0.15642 0.38127 -0.15885 0.38104 -0.16527 0.39237 C -0.17083 0.40208 -0.16649 0.40301 -0.17482 0.41341 C -0.17638 0.41549 -0.17986 0.41966 -0.18125 0.42197 C -0.18524 0.4289 -0.19079 0.44509 -0.19079 0.44532 C -0.19184 0.47677 -0.19218 0.50867 -0.19392 0.54035 C -0.19427 0.54613 -0.196 0.55168 -0.19704 0.55723 C -0.19826 0.56416 -0.20034 0.57827 -0.20034 0.5785 " pathEditMode="relative" rAng="0" ptsTypes="fffffffffffffffffffffA">
                                      <p:cBhvr>
                                        <p:cTn id="4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6 0.04417 C -0.02725 0.04972 -0.03576 0.07446 -0.05138 0.08232 C -0.0625 0.09711 -0.08003 0.10128 -0.0927 0.11399 C -0.09826 0.12879 -0.10746 0.13411 -0.11493 0.14567 C -0.11961 0.15307 -0.12187 0.16116 -0.12604 0.16879 C -0.12743 0.17133 -0.12934 0.17295 -0.13072 0.17526 C -0.13246 0.17804 -0.1342 0.18058 -0.13559 0.18359 C -0.13767 0.18775 -0.14184 0.19908 -0.14496 0.20278 C -0.14774 0.20625 -0.15138 0.20833 -0.15451 0.2111 C -0.1677 0.24 -0.15243 0.2118 -0.16406 0.22382 C -0.17361 0.23376 -0.17725 0.24047 -0.18784 0.24925 C -0.19045 0.2592 -0.18784 0.25457 -0.19739 0.25758 C -0.21336 0.26266 -0.22899 0.26983 -0.24496 0.27469 C -0.25243 0.28093 -0.2618 0.28278 -0.27048 0.28509 C -0.28159 0.2955 -0.30034 0.29642 -0.31336 0.29781 C -0.33611 0.30035 -0.35885 0.30266 -0.38159 0.30636 C -0.38958 0.30914 -0.39722 0.31261 -0.40538 0.31469 C -0.4118 0.3207 -0.41927 0.3237 -0.42604 0.32948 C -0.42743 0.33526 -0.4335 0.33827 -0.43385 0.34428 C -0.43663 0.38706 -0.43559 0.39052 -0.43072 0.41619 C -0.4302 0.43654 -0.42916 0.47746 -0.42916 0.47769 " pathEditMode="relative" rAng="0" ptsTypes="ffffffffffffffffffffA">
                                      <p:cBhvr>
                                        <p:cTn id="5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98844E-6 C 0.01424 0.00208 0.02813 0.0067 0.04254 0.00971 C 0.05105 0.01734 0.05834 0.0215 0.06823 0.02427 C 0.07691 0.03352 0.07778 0.03792 0.08855 0.04138 C 0.10053 0.05364 0.11459 0.05086 0.12796 0.05826 C 0.13091 0.05988 0.13369 0.06173 0.13646 0.06312 C 0.13976 0.06497 0.14671 0.06797 0.14671 0.0682 C 0.1507 0.07213 0.15556 0.07468 0.15869 0.08 C 0.16789 0.09549 0.16962 0.12901 0.17396 0.1482 C 0.17084 0.21086 0.16684 0.2756 0.17761 0.33757 C 0.17639 0.34728 0.17587 0.35722 0.17396 0.3667 C 0.17344 0.36924 0.17136 0.37109 0.17066 0.37387 C 0.16858 0.38081 0.16893 0.38404 0.16893 0.39098 " pathEditMode="relative" rAng="0" ptsTypes="ffffffffffffA">
                                      <p:cBhvr>
                                        <p:cTn id="5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6994E-6 C -0.00989 0.01503 -0.02795 0.0178 -0.04131 0.02196 C -0.05746 0.02728 -0.07291 0.03745 -0.08923 0.04231 C -0.11527 0.04948 -0.14357 0.04809 -0.16996 0.04948 C -0.19097 0.05734 -0.21423 0.05849 -0.23559 0.06196 C -0.26128 0.06659 -0.28611 0.07352 -0.31145 0.07977 C -0.31961 0.08393 -0.32708 0.08624 -0.33472 0.09179 C -0.3368 0.09688 -0.33888 0.10196 -0.34097 0.10705 C -0.34201 0.10982 -0.33854 0.15607 -0.33472 0.16439 C -0.33333 0.16763 -0.33125 0.16971 -0.32968 0.17202 C -0.32899 0.17456 -0.32881 0.17711 -0.32795 0.17942 C -0.32725 0.18173 -0.32534 0.18243 -0.32465 0.18451 C -0.32013 0.19907 -0.3184 0.21873 -0.31631 0.23468 C -0.31458 0.29017 -0.31475 0.26936 -0.31475 0.29734 " pathEditMode="relative" rAng="0" ptsTypes="fffffffffffffA">
                                      <p:cBhvr>
                                        <p:cTn id="6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274 0.03283 C 0.03107 0.03838 0.05295 0.05734 0.0625 0.06011 C 0.0743 0.06335 0.09132 0.0652 0.10364 0.06659 C 0.12482 0.0652 0.146 0.06497 0.16718 0.06243 C 0.17187 0.06173 0.17552 0.05641 0.17986 0.05387 C 0.19166 0.04693 0.20034 0.04069 0.21319 0.03699 C 0.22725 0.02774 0.2408 0.02266 0.25607 0.01572 C 0.25833 0.0148 0.26007 0.01179 0.2625 0.01156 C 0.28194 0.00902 0.30156 0.00878 0.32118 0.0074 C 0.37777 0.00902 0.43316 0.01364 0.48941 0.01803 C 0.54913 0.02266 0.60972 0.02613 0.66875 0.03907 C 0.67031 0.04046 0.67257 0.04115 0.67361 0.04324 C 0.67534 0.04693 0.67673 0.05595 0.67673 0.05595 C 0.67812 0.08647 0.68125 0.11653 0.68472 0.14682 C 0.68368 0.15029 0.68333 0.15445 0.68142 0.15746 C 0.68038 0.15907 0.67708 0.15746 0.67673 0.15954 C 0.67534 0.16717 0.67673 0.17503 0.67673 0.18289 " pathEditMode="relative" ptsTypes="ffffffffffffffffA">
                                      <p:cBhvr>
                                        <p:cTn id="7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6" grpId="0" animBg="1"/>
      <p:bldP spid="1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верх 9"/>
          <p:cNvSpPr/>
          <p:nvPr/>
        </p:nvSpPr>
        <p:spPr>
          <a:xfrm rot="10800000">
            <a:off x="4357686" y="3643314"/>
            <a:ext cx="357190" cy="17859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7320839">
            <a:off x="6453891" y="2973865"/>
            <a:ext cx="357190" cy="22777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4027910">
            <a:off x="6275758" y="1127182"/>
            <a:ext cx="357190" cy="23845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2857488" y="2571744"/>
            <a:ext cx="3214710" cy="12144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35,02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4286248" y="1571612"/>
            <a:ext cx="357190" cy="10001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3203476">
            <a:off x="2275489" y="3218085"/>
            <a:ext cx="357190" cy="17553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7459572">
            <a:off x="2172450" y="1493530"/>
            <a:ext cx="357190" cy="17405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715008" y="2000240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14678" y="2143116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142976" y="2714620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714612" y="4643446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929190" y="4500570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786578" y="3929066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5572132" y="1857364"/>
            <a:ext cx="7143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572264" y="3714752"/>
            <a:ext cx="7143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071802" y="192880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071802" y="1928802"/>
            <a:ext cx="7143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28662" y="250030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flipH="1">
            <a:off x="2688893" y="4429132"/>
            <a:ext cx="97157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786314" y="428625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142976" y="285728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Comic Sans MS" pitchFamily="66" charset="0"/>
              </a:rPr>
              <a:t>Помогите солнышку засиять!</a:t>
            </a:r>
            <a:endParaRPr lang="ru-RU" sz="2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57620" y="1071546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3502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72396" y="150017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350,2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86446" y="1571612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10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43834" y="457200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70,04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16" y="350043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2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57620" y="542926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35020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29190" y="4071942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1000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2910" y="471488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0,3502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0034" y="135729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3,502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71538" y="2285992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10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5" name="1000"/>
          <p:cNvSpPr/>
          <p:nvPr/>
        </p:nvSpPr>
        <p:spPr>
          <a:xfrm>
            <a:off x="4000496" y="6072206"/>
            <a:ext cx="121444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1000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pSp>
        <p:nvGrpSpPr>
          <p:cNvPr id="66" name="2"/>
          <p:cNvGrpSpPr/>
          <p:nvPr/>
        </p:nvGrpSpPr>
        <p:grpSpPr>
          <a:xfrm>
            <a:off x="285720" y="6072206"/>
            <a:ext cx="1000132" cy="571504"/>
            <a:chOff x="285720" y="6072206"/>
            <a:chExt cx="1000132" cy="571504"/>
          </a:xfrm>
        </p:grpSpPr>
        <p:sp>
          <p:nvSpPr>
            <p:cNvPr id="41" name="СТАРАЯ"/>
            <p:cNvSpPr/>
            <p:nvPr/>
          </p:nvSpPr>
          <p:spPr>
            <a:xfrm>
              <a:off x="285720" y="6072206"/>
              <a:ext cx="1000132" cy="5715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0034" y="6072206"/>
              <a:ext cx="5883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C00000"/>
                  </a:solidFill>
                  <a:latin typeface="Arial Black" pitchFamily="34" charset="0"/>
                </a:rPr>
                <a:t>2</a:t>
              </a:r>
              <a:endParaRPr lang="ru-RU" sz="28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59" name="НАША 10"/>
          <p:cNvGrpSpPr/>
          <p:nvPr/>
        </p:nvGrpSpPr>
        <p:grpSpPr>
          <a:xfrm>
            <a:off x="1571604" y="6072206"/>
            <a:ext cx="1071570" cy="571504"/>
            <a:chOff x="3286116" y="6072206"/>
            <a:chExt cx="1214446" cy="571504"/>
          </a:xfrm>
        </p:grpSpPr>
        <p:sp>
          <p:nvSpPr>
            <p:cNvPr id="43" name="ПРЯМОУГОЛЬНИК"/>
            <p:cNvSpPr/>
            <p:nvPr/>
          </p:nvSpPr>
          <p:spPr>
            <a:xfrm>
              <a:off x="3286116" y="6072206"/>
              <a:ext cx="1214446" cy="5715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10"/>
            <p:cNvSpPr/>
            <p:nvPr/>
          </p:nvSpPr>
          <p:spPr>
            <a:xfrm>
              <a:off x="3500430" y="6072206"/>
              <a:ext cx="6623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solidFill>
                    <a:srgbClr val="C00000"/>
                  </a:solidFill>
                  <a:latin typeface="Arial Black" pitchFamily="34" charset="0"/>
                </a:rPr>
                <a:t>10</a:t>
              </a:r>
              <a:endParaRPr lang="ru-RU" sz="28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sp>
        <p:nvSpPr>
          <p:cNvPr id="60" name="ПРЯМОУГОЛЬНИК 100"/>
          <p:cNvSpPr/>
          <p:nvPr/>
        </p:nvSpPr>
        <p:spPr>
          <a:xfrm>
            <a:off x="2786050" y="6072206"/>
            <a:ext cx="100013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100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57488" y="4143380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100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2" name="3502"/>
          <p:cNvSpPr/>
          <p:nvPr/>
        </p:nvSpPr>
        <p:spPr>
          <a:xfrm>
            <a:off x="5429256" y="6072206"/>
            <a:ext cx="157163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3502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3" name="3,502"/>
          <p:cNvSpPr/>
          <p:nvPr/>
        </p:nvSpPr>
        <p:spPr>
          <a:xfrm>
            <a:off x="7143768" y="6072206"/>
            <a:ext cx="142876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3,502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14678" y="171448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100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7" name="Управляющая кнопка: назад 46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6429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далее 47">
            <a:hlinkClick r:id="" action="ppaction://hlinkshowjump?jump=nextslide" highlightClick="1"/>
          </p:cNvPr>
          <p:cNvSpPr/>
          <p:nvPr/>
        </p:nvSpPr>
        <p:spPr>
          <a:xfrm>
            <a:off x="8286776" y="0"/>
            <a:ext cx="857224" cy="6429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6" grpId="0"/>
      <p:bldP spid="38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17693"/>
            <a:ext cx="821537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Методическое обоснование дидактической игры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Данная дидактическая игра выявляет уровень усвоения материала по теме: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Умножение десятичных дробей на натуральные числа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данную тему по программе отводится 3 урока.  Задания игры можно использовать либо на этапе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второго урока темы, либо на этапе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Актуализация знаний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третьем, заключительном уроке данной темы.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Шаблон дидактической игры создан в программе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Power Point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использованием триггеров.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Слайд 2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Включите свет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тех окнах, в которых расположены примеры с ответом 1.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Триггером являются прямоугольники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окна дома. При щелчке по окошку с нужным ответом серое окно исчезает, появляется жёлтое(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загорается свет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При щелчке по неверному окошку, наблюдается мерцание окна без смены цвета.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Слайд 3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Угадайте: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какой шарик держит?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Триггером являются шарики, при нажатии по которым происходит их перемещение в руки соответствующим героям мультфильма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Маша и медведь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Слайд 4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Расшифруйте название самого крупного в мире острова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Триггер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значения в ячейках таблицы, при нажатии по которым появляется ответ возле соответствующего примера, а буква перемещается и занимает соответствующую ячейку в таблице.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Слайд 5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Помогите солнышку засиять!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Триггером являются кнопки в нижней части слайда. При нажатии по данным кнопкам возникают ответы, заполняющие соответствующие пропуски у лучей солнышка, а сами лучи окрашиваются в жёлтый цвет. (Солнышко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сияет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714348" cy="5714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01090" y="0"/>
            <a:ext cx="642910" cy="6429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928670"/>
            <a:ext cx="5929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http://333v.ru/image/a9e7b3d2953</a:t>
            </a:r>
            <a:r>
              <a:rPr lang="ru-RU" dirty="0" smtClean="0"/>
              <a:t> </a:t>
            </a:r>
            <a:r>
              <a:rPr lang="en-US" dirty="0" smtClean="0"/>
              <a:t>b372b8e252af5cac406ae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928670"/>
            <a:ext cx="928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Фон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500174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 медведей    </a:t>
            </a:r>
            <a:r>
              <a:rPr lang="en-US" dirty="0" smtClean="0">
                <a:hlinkClick r:id="rId3"/>
              </a:rPr>
              <a:t>http://img-fotki.yandex.ru/get/6003/valenta-</a:t>
            </a:r>
            <a:r>
              <a:rPr lang="ru-RU" dirty="0" smtClean="0"/>
              <a:t>          </a:t>
            </a:r>
            <a:r>
              <a:rPr lang="en-US" dirty="0" smtClean="0"/>
              <a:t>mog.75/0_63c8d_7b2b2a0e_orig.jpg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285992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Рисунок Маши   </a:t>
            </a:r>
            <a:r>
              <a:rPr lang="en-US" dirty="0" smtClean="0"/>
              <a:t>http://img-fotki.yandex.ru/get/5703/valenta-mog.74/0_63c66_581c2d_orig.jpg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3071810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 зайца    </a:t>
            </a:r>
            <a:r>
              <a:rPr lang="en-US" dirty="0" smtClean="0"/>
              <a:t>http://www.youloveit.ru/uploads/gallery/main/613/masha_bear91.png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26" y="3500438"/>
            <a:ext cx="878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Рисунок пингвина:  </a:t>
            </a:r>
            <a:r>
              <a:rPr lang="en-US" dirty="0" smtClean="0"/>
              <a:t>http://www.youloveit.ru/uploads/gallery/main/613/masha_bear79.jpg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285728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Список использованных ресурсов</a:t>
            </a:r>
            <a:endParaRPr lang="ru-RU" sz="2800" dirty="0">
              <a:latin typeface="+mj-lt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4071942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Методические рекомендации  использованные в создании игры: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5072074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http://www.bipkro.ru/moodle/mod/page/view.php?id=365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5572140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http://www.bipkro.ru/moodle/mod/assign/view.php?id=9</a:t>
            </a:r>
            <a:endParaRPr lang="ru-RU" dirty="0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0" y="6215082"/>
            <a:ext cx="785818" cy="6429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2689</TotalTime>
  <Words>768</Words>
  <Application>Microsoft Office PowerPoint</Application>
  <PresentationFormat>Экран (4:3)</PresentationFormat>
  <Paragraphs>134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118</cp:revision>
  <dcterms:created xsi:type="dcterms:W3CDTF">2015-03-07T14:22:15Z</dcterms:created>
  <dcterms:modified xsi:type="dcterms:W3CDTF">2015-03-15T11:14:36Z</dcterms:modified>
</cp:coreProperties>
</file>