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65" r:id="rId3"/>
    <p:sldId id="258" r:id="rId4"/>
    <p:sldId id="274" r:id="rId5"/>
    <p:sldId id="257" r:id="rId6"/>
    <p:sldId id="269" r:id="rId7"/>
    <p:sldId id="273" r:id="rId8"/>
    <p:sldId id="272" r:id="rId9"/>
    <p:sldId id="271" r:id="rId10"/>
    <p:sldId id="270" r:id="rId11"/>
    <p:sldId id="259" r:id="rId12"/>
    <p:sldId id="275" r:id="rId13"/>
    <p:sldId id="277" r:id="rId14"/>
    <p:sldId id="278" r:id="rId15"/>
    <p:sldId id="260" r:id="rId16"/>
    <p:sldId id="262"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3D225D-65F2-4DA7-8860-EFC84F7761A2}" type="datetimeFigureOut">
              <a:rPr lang="ru-RU" smtClean="0"/>
              <a:pPr/>
              <a:t>23.04.2015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1C0A67-EDE4-4B82-9EBE-932BD75A6876}" type="slidenum">
              <a:rPr lang="ru-RU" smtClean="0"/>
              <a:pPr/>
              <a:t>‹#›</a:t>
            </a:fld>
            <a:endParaRPr lang="ru-RU"/>
          </a:p>
        </p:txBody>
      </p:sp>
    </p:spTree>
    <p:extLst>
      <p:ext uri="{BB962C8B-B14F-4D97-AF65-F5344CB8AC3E}">
        <p14:creationId xmlns:p14="http://schemas.microsoft.com/office/powerpoint/2010/main" val="4228922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extLst>
      <p:ext uri="{BB962C8B-B14F-4D97-AF65-F5344CB8AC3E}">
        <p14:creationId xmlns:p14="http://schemas.microsoft.com/office/powerpoint/2010/main" val="2230140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extLst>
      <p:ext uri="{BB962C8B-B14F-4D97-AF65-F5344CB8AC3E}">
        <p14:creationId xmlns:p14="http://schemas.microsoft.com/office/powerpoint/2010/main" val="3577755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extLst>
      <p:ext uri="{BB962C8B-B14F-4D97-AF65-F5344CB8AC3E}">
        <p14:creationId xmlns:p14="http://schemas.microsoft.com/office/powerpoint/2010/main" val="3188470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EE4FCF5-8F58-4528-A3E0-CD606B2EA80C}" type="datetimeFigureOut">
              <a:rPr lang="ru-RU" smtClean="0"/>
              <a:pPr/>
              <a:t>23.04.2015</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4BB0CA4-995B-4C86-9464-90B918B5DFDB}" type="slidenum">
              <a:rPr lang="ru-RU" smtClean="0"/>
              <a:pPr/>
              <a:t>‹#›</a:t>
            </a:fld>
            <a:endParaRPr lang="ru-RU"/>
          </a:p>
        </p:txBody>
      </p:sp>
    </p:spTree>
  </p:cSld>
  <p:clrMapOvr>
    <a:masterClrMapping/>
  </p:clrMapOvr>
  <p:transition>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EE4FCF5-8F58-4528-A3E0-CD606B2EA80C}" type="datetimeFigureOut">
              <a:rPr lang="ru-RU" smtClean="0"/>
              <a:pPr/>
              <a:t>23.04.2015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4BB0CA4-995B-4C86-9464-90B918B5DFDB}" type="slidenum">
              <a:rPr lang="ru-RU" smtClean="0"/>
              <a:pPr/>
              <a:t>‹#›</a:t>
            </a:fld>
            <a:endParaRPr lang="ru-RU"/>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EE4FCF5-8F58-4528-A3E0-CD606B2EA80C}" type="datetimeFigureOut">
              <a:rPr lang="ru-RU" smtClean="0"/>
              <a:pPr/>
              <a:t>23.04.2015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4BB0CA4-995B-4C86-9464-90B918B5DFDB}" type="slidenum">
              <a:rPr lang="ru-RU" smtClean="0"/>
              <a:pPr/>
              <a:t>‹#›</a:t>
            </a:fld>
            <a:endParaRPr lang="ru-RU"/>
          </a:p>
        </p:txBody>
      </p:sp>
    </p:spTree>
  </p:cSld>
  <p:clrMapOvr>
    <a:masterClrMapping/>
  </p:clrMapOvr>
  <p:transition>
    <p:wheel spokes="8"/>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Заголовок, клип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43000"/>
          </a:xfrm>
        </p:spPr>
        <p:txBody>
          <a:bodyPr/>
          <a:lstStyle/>
          <a:p>
            <a:r>
              <a:rPr lang="ru-RU" smtClean="0"/>
              <a:t>Образец заголовка</a:t>
            </a:r>
            <a:endParaRPr lang="ru-RU"/>
          </a:p>
        </p:txBody>
      </p:sp>
      <p:sp>
        <p:nvSpPr>
          <p:cNvPr id="3" name="Клип 2"/>
          <p:cNvSpPr>
            <a:spLocks noGrp="1"/>
          </p:cNvSpPr>
          <p:nvPr>
            <p:ph type="clipArt" sz="half" idx="1"/>
          </p:nvPr>
        </p:nvSpPr>
        <p:spPr>
          <a:xfrm>
            <a:off x="457200" y="1600200"/>
            <a:ext cx="4038600" cy="4530725"/>
          </a:xfrm>
        </p:spPr>
        <p:txBody>
          <a:bodyPr/>
          <a:lstStyle/>
          <a:p>
            <a:endParaRPr lang="ru-RU"/>
          </a:p>
        </p:txBody>
      </p:sp>
      <p:sp>
        <p:nvSpPr>
          <p:cNvPr id="4" name="Текст 3"/>
          <p:cNvSpPr>
            <a:spLocks noGrp="1"/>
          </p:cNvSpPr>
          <p:nvPr>
            <p:ph type="body"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8400"/>
            <a:ext cx="2133600" cy="45720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8400"/>
            <a:ext cx="2895600" cy="45720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8400"/>
            <a:ext cx="2133600" cy="457200"/>
          </a:xfrm>
        </p:spPr>
        <p:txBody>
          <a:bodyPr/>
          <a:lstStyle>
            <a:lvl1pPr>
              <a:defRPr/>
            </a:lvl1pPr>
          </a:lstStyle>
          <a:p>
            <a:fld id="{4921F2A5-B646-47E3-B87F-EE1406068EDE}" type="slidenum">
              <a:rPr lang="ru-RU"/>
              <a:pPr/>
              <a:t>‹#›</a:t>
            </a:fld>
            <a:endParaRPr lang="ru-RU"/>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EE4FCF5-8F58-4528-A3E0-CD606B2EA80C}" type="datetimeFigureOut">
              <a:rPr lang="ru-RU" smtClean="0"/>
              <a:pPr/>
              <a:t>23.04.2015</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C4BB0CA4-995B-4C86-9464-90B918B5DFDB}" type="slidenum">
              <a:rPr lang="ru-RU" smtClean="0"/>
              <a:pPr/>
              <a:t>‹#›</a:t>
            </a:fld>
            <a:endParaRPr lang="ru-RU"/>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5EE4FCF5-8F58-4528-A3E0-CD606B2EA80C}" type="datetimeFigureOut">
              <a:rPr lang="ru-RU" smtClean="0"/>
              <a:pPr/>
              <a:t>23.04.2015</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C4BB0CA4-995B-4C86-9464-90B918B5DFDB}"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EE4FCF5-8F58-4528-A3E0-CD606B2EA80C}" type="datetimeFigureOut">
              <a:rPr lang="ru-RU" smtClean="0"/>
              <a:pPr/>
              <a:t>23.04.2015</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C4BB0CA4-995B-4C86-9464-90B918B5DFDB}" type="slidenum">
              <a:rPr lang="ru-RU" smtClean="0"/>
              <a:pPr/>
              <a:t>‹#›</a:t>
            </a:fld>
            <a:endParaRPr lang="ru-RU"/>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EE4FCF5-8F58-4528-A3E0-CD606B2EA80C}" type="datetimeFigureOut">
              <a:rPr lang="ru-RU" smtClean="0"/>
              <a:pPr/>
              <a:t>23.04.2015</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C4BB0CA4-995B-4C86-9464-90B918B5DFDB}"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EE4FCF5-8F58-4528-A3E0-CD606B2EA80C}" type="datetimeFigureOut">
              <a:rPr lang="ru-RU" smtClean="0"/>
              <a:pPr/>
              <a:t>23.04.2015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4BB0CA4-995B-4C86-9464-90B918B5DFDB}" type="slidenum">
              <a:rPr lang="ru-RU" smtClean="0"/>
              <a:pPr/>
              <a:t>‹#›</a:t>
            </a:fld>
            <a:endParaRPr lang="ru-RU"/>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EE4FCF5-8F58-4528-A3E0-CD606B2EA80C}" type="datetimeFigureOut">
              <a:rPr lang="ru-RU" smtClean="0"/>
              <a:pPr/>
              <a:t>23.04.2015</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C4BB0CA4-995B-4C86-9464-90B918B5DFDB}" type="slidenum">
              <a:rPr lang="ru-RU" smtClean="0"/>
              <a:pPr/>
              <a:t>‹#›</a:t>
            </a:fld>
            <a:endParaRPr lang="ru-RU"/>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EE4FCF5-8F58-4528-A3E0-CD606B2EA80C}" type="datetimeFigureOut">
              <a:rPr lang="ru-RU" smtClean="0"/>
              <a:pPr/>
              <a:t>23.04.2015</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C4BB0CA4-995B-4C86-9464-90B918B5DFDB}"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EE4FCF5-8F58-4528-A3E0-CD606B2EA80C}" type="datetimeFigureOut">
              <a:rPr lang="ru-RU" smtClean="0"/>
              <a:pPr/>
              <a:t>23.04.2015</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C4BB0CA4-995B-4C86-9464-90B918B5DFDB}"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EE4FCF5-8F58-4528-A3E0-CD606B2EA80C}" type="datetimeFigureOut">
              <a:rPr lang="ru-RU" smtClean="0"/>
              <a:pPr/>
              <a:t>23.04.2015</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4BB0CA4-995B-4C86-9464-90B918B5DFDB}"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wheel spokes="8"/>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16.xml"/><Relationship Id="rId1" Type="http://schemas.openxmlformats.org/officeDocument/2006/relationships/slideLayout" Target="../slideLayouts/slideLayout7.xml"/><Relationship Id="rId5" Type="http://schemas.openxmlformats.org/officeDocument/2006/relationships/slide" Target="slide2.xml"/><Relationship Id="rId4" Type="http://schemas.openxmlformats.org/officeDocument/2006/relationships/slide" Target="slide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40544" y="285728"/>
            <a:ext cx="8062912" cy="1357323"/>
          </a:xfrm>
        </p:spPr>
        <p:txBody>
          <a:bodyPr/>
          <a:lstStyle/>
          <a:p>
            <a:pPr algn="ctr"/>
            <a:r>
              <a:rPr lang="ru-RU" dirty="0" smtClean="0"/>
              <a:t>Тема занятия:</a:t>
            </a:r>
            <a:endParaRPr lang="ru-RU" dirty="0"/>
          </a:p>
        </p:txBody>
      </p:sp>
      <p:sp>
        <p:nvSpPr>
          <p:cNvPr id="4" name="Прямоугольник 3"/>
          <p:cNvSpPr/>
          <p:nvPr/>
        </p:nvSpPr>
        <p:spPr>
          <a:xfrm>
            <a:off x="1142977" y="2214554"/>
            <a:ext cx="7643866" cy="1754326"/>
          </a:xfrm>
          <a:prstGeom prst="rect">
            <a:avLst/>
          </a:prstGeom>
          <a:noFill/>
        </p:spPr>
        <p:txBody>
          <a:bodyPr wrap="square" lIns="91440" tIns="45720" rIns="91440" bIns="45720">
            <a:spAutoFit/>
          </a:bodyPr>
          <a:lstStyle/>
          <a:p>
            <a:pPr algn="ctr"/>
            <a:r>
              <a:rPr lang="ru-RU"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"Учимся говорить </a:t>
            </a:r>
            <a:r>
              <a:rPr lang="ru-RU"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нет</a:t>
            </a:r>
            <a:r>
              <a:rPr lang="ru-RU"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t>
            </a:r>
          </a:p>
        </p:txBody>
      </p:sp>
      <p:pic>
        <p:nvPicPr>
          <p:cNvPr id="5" name="Рисунок 4" descr="http://im3-tub-ru.yandex.net/i?id=9df90c06e72551ddf806a1190bb709e1-93-144"/>
          <p:cNvPicPr/>
          <p:nvPr/>
        </p:nvPicPr>
        <p:blipFill>
          <a:blip r:embed="rId2"/>
          <a:srcRect/>
          <a:stretch>
            <a:fillRect/>
          </a:stretch>
        </p:blipFill>
        <p:spPr bwMode="auto">
          <a:xfrm>
            <a:off x="1000100" y="3714752"/>
            <a:ext cx="2428892" cy="2486030"/>
          </a:xfrm>
          <a:prstGeom prst="rect">
            <a:avLst/>
          </a:prstGeom>
          <a:noFill/>
          <a:ln w="76200">
            <a:solidFill>
              <a:srgbClr val="92D050"/>
            </a:solidFill>
            <a:miter lim="800000"/>
            <a:headEnd/>
            <a:tailEnd/>
          </a:ln>
          <a:scene3d>
            <a:camera prst="isometricOffAxis1Right"/>
            <a:lightRig rig="threePt" dir="t"/>
          </a:scene3d>
        </p:spPr>
      </p:pic>
      <p:sp>
        <p:nvSpPr>
          <p:cNvPr id="9" name="TextBox 8"/>
          <p:cNvSpPr txBox="1"/>
          <p:nvPr/>
        </p:nvSpPr>
        <p:spPr>
          <a:xfrm>
            <a:off x="6516216" y="5877616"/>
            <a:ext cx="2270627" cy="646331"/>
          </a:xfrm>
          <a:prstGeom prst="rect">
            <a:avLst/>
          </a:prstGeom>
          <a:noFill/>
        </p:spPr>
        <p:txBody>
          <a:bodyPr wrap="square" rtlCol="0">
            <a:spAutoFit/>
          </a:bodyPr>
          <a:lstStyle/>
          <a:p>
            <a:r>
              <a:rPr lang="ru-RU" dirty="0" smtClean="0"/>
              <a:t>Выполнил:</a:t>
            </a:r>
          </a:p>
          <a:p>
            <a:r>
              <a:rPr lang="ru-RU" dirty="0" err="1" smtClean="0"/>
              <a:t>Гизатуллина</a:t>
            </a:r>
            <a:r>
              <a:rPr lang="ru-RU" dirty="0" smtClean="0"/>
              <a:t> Л</a:t>
            </a:r>
            <a:r>
              <a:rPr lang="ru-RU" dirty="0" smtClean="0"/>
              <a:t>.А.</a:t>
            </a:r>
            <a:endParaRPr lang="ru-RU" dirty="0"/>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8313" y="260350"/>
            <a:ext cx="6696075" cy="504825"/>
          </a:xfrm>
        </p:spPr>
        <p:txBody>
          <a:bodyPr>
            <a:normAutofit fontScale="90000"/>
          </a:bodyPr>
          <a:lstStyle/>
          <a:p>
            <a:r>
              <a:rPr lang="ru-RU" sz="4000"/>
              <a:t>Отказ-соглашение</a:t>
            </a:r>
          </a:p>
        </p:txBody>
      </p:sp>
      <p:sp>
        <p:nvSpPr>
          <p:cNvPr id="17411" name="Rectangle 3"/>
          <p:cNvSpPr>
            <a:spLocks noGrp="1" noChangeArrowheads="1"/>
          </p:cNvSpPr>
          <p:nvPr>
            <p:ph type="body" idx="1"/>
          </p:nvPr>
        </p:nvSpPr>
        <p:spPr>
          <a:xfrm>
            <a:off x="468313" y="1484313"/>
            <a:ext cx="8207375" cy="5113337"/>
          </a:xfrm>
        </p:spPr>
        <p:txBody>
          <a:bodyPr/>
          <a:lstStyle/>
          <a:p>
            <a:pPr algn="ctr">
              <a:buFont typeface="Wingdings" charset="2"/>
              <a:buNone/>
            </a:pPr>
            <a:r>
              <a:rPr lang="ru-RU" sz="2800"/>
              <a:t>(Формальный отказ)</a:t>
            </a:r>
          </a:p>
          <a:p>
            <a:pPr algn="ctr">
              <a:buFont typeface="Wingdings" charset="2"/>
              <a:buNone/>
            </a:pPr>
            <a:r>
              <a:rPr lang="ru-RU" sz="3600"/>
              <a:t> Человек в принципе согласен с предложением, но по каким-то </a:t>
            </a:r>
          </a:p>
          <a:p>
            <a:pPr algn="ctr">
              <a:buFont typeface="Wingdings" charset="2"/>
              <a:buNone/>
            </a:pPr>
            <a:r>
              <a:rPr lang="ru-RU" sz="3600"/>
              <a:t>причинам не решается</a:t>
            </a:r>
          </a:p>
          <a:p>
            <a:pPr algn="ctr">
              <a:buFont typeface="Wingdings" charset="2"/>
              <a:buNone/>
            </a:pPr>
            <a:r>
              <a:rPr lang="ru-RU" sz="3600"/>
              <a:t> сразу дать согласие.</a:t>
            </a:r>
          </a:p>
          <a:p>
            <a:pPr>
              <a:buFont typeface="Wingdings" charset="2"/>
              <a:buNone/>
            </a:pPr>
            <a:endParaRPr lang="ru-RU" sz="2800"/>
          </a:p>
          <a:p>
            <a:pPr>
              <a:buFont typeface="Wingdings" charset="2"/>
              <a:buNone/>
            </a:pPr>
            <a:r>
              <a:rPr lang="ru-RU" sz="2800" b="1">
                <a:solidFill>
                  <a:srgbClr val="66CCFF"/>
                </a:solidFill>
              </a:rPr>
              <a:t> - Вы не хотите выпить чаю?</a:t>
            </a:r>
          </a:p>
          <a:p>
            <a:pPr>
              <a:buFont typeface="Wingdings" charset="2"/>
              <a:buNone/>
            </a:pPr>
            <a:r>
              <a:rPr lang="ru-RU" sz="2800" b="1">
                <a:solidFill>
                  <a:srgbClr val="66CCFF"/>
                </a:solidFill>
              </a:rPr>
              <a:t> - Спасибо, но мне так неудобно вас затруднять.</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7410"/>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7411">
                                            <p:txEl>
                                              <p:pRg st="0" end="0"/>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17411">
                                            <p:txEl>
                                              <p:pRg st="1" end="1"/>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17411">
                                            <p:txEl>
                                              <p:pRg st="2" end="2"/>
                                            </p:txEl>
                                          </p:spTgt>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17411">
                                            <p:txEl>
                                              <p:pRg st="3" end="3"/>
                                            </p:txEl>
                                          </p:spTgt>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17411">
                                            <p:txEl>
                                              <p:pRg st="5" end="5"/>
                                            </p:txEl>
                                          </p:spTgt>
                                        </p:tgtEl>
                                        <p:attrNameLst>
                                          <p:attrName>style.visibility</p:attrName>
                                        </p:attrNameLst>
                                      </p:cBhvr>
                                      <p:to>
                                        <p:strVal val="visible"/>
                                      </p:to>
                                    </p:set>
                                  </p:childTnLst>
                                </p:cTn>
                              </p:par>
                            </p:childTnLst>
                          </p:cTn>
                        </p:par>
                        <p:par>
                          <p:cTn id="22" fill="hold">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build="p" autoUpdateAnimBg="0"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Приемы отказа.</a:t>
            </a:r>
            <a:endParaRPr lang="ru-RU" dirty="0"/>
          </a:p>
        </p:txBody>
      </p:sp>
      <p:sp>
        <p:nvSpPr>
          <p:cNvPr id="3" name="Содержимое 2"/>
          <p:cNvSpPr>
            <a:spLocks noGrp="1"/>
          </p:cNvSpPr>
          <p:nvPr>
            <p:ph idx="1"/>
          </p:nvPr>
        </p:nvSpPr>
        <p:spPr/>
        <p:txBody>
          <a:bodyPr>
            <a:normAutofit lnSpcReduction="10000"/>
          </a:bodyPr>
          <a:lstStyle/>
          <a:p>
            <a:pPr lvl="0"/>
            <a:r>
              <a:rPr lang="ru-RU" dirty="0" smtClean="0"/>
              <a:t>Привести веские контраргументы (назови причину, почему не можешь этого сделать)</a:t>
            </a:r>
          </a:p>
          <a:p>
            <a:pPr lvl="0"/>
            <a:r>
              <a:rPr lang="ru-RU" dirty="0" smtClean="0"/>
              <a:t>Быть уверенным в себе (спасибо, нет!)</a:t>
            </a:r>
          </a:p>
          <a:p>
            <a:pPr lvl="0"/>
            <a:r>
              <a:rPr lang="ru-RU" dirty="0" smtClean="0"/>
              <a:t>Уйти из ситуации (уйти)</a:t>
            </a:r>
          </a:p>
          <a:p>
            <a:pPr lvl="0"/>
            <a:r>
              <a:rPr lang="ru-RU" dirty="0" smtClean="0"/>
              <a:t>Смените тему: придумайте что-нибудь, что тоже интересно (пойти в спортзал, на танцы и т.д.)</a:t>
            </a:r>
          </a:p>
          <a:p>
            <a:pPr lvl="0"/>
            <a:r>
              <a:rPr lang="ru-RU" dirty="0" smtClean="0"/>
              <a:t>Упереться: отвечать "НЕТ" не смотря ни на что.</a:t>
            </a:r>
          </a:p>
          <a:p>
            <a:endParaRPr lang="ru-RU" dirty="0"/>
          </a:p>
        </p:txBody>
      </p:sp>
      <p:pic>
        <p:nvPicPr>
          <p:cNvPr id="4" name="Рисунок 3" descr="http://im3-tub-ru.yandex.net/i?id=90d4df050a0af33d82f17626432316f6-02-144"/>
          <p:cNvPicPr/>
          <p:nvPr/>
        </p:nvPicPr>
        <p:blipFill>
          <a:blip r:embed="rId2"/>
          <a:srcRect/>
          <a:stretch>
            <a:fillRect/>
          </a:stretch>
        </p:blipFill>
        <p:spPr bwMode="auto">
          <a:xfrm>
            <a:off x="7143768" y="214290"/>
            <a:ext cx="2000232" cy="1714512"/>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400" b="1">
                <a:solidFill>
                  <a:srgbClr val="003300"/>
                </a:solidFill>
                <a:ea typeface="SimSun" charset="-122"/>
              </a:rPr>
              <a:t>Ситуация 1. </a:t>
            </a:r>
          </a:p>
        </p:txBody>
      </p:sp>
      <p:sp>
        <p:nvSpPr>
          <p:cNvPr id="7170" name="Text Box 2"/>
          <p:cNvSpPr txBox="1">
            <a:spLocks noChangeArrowheads="1"/>
          </p:cNvSpPr>
          <p:nvPr/>
        </p:nvSpPr>
        <p:spPr bwMode="auto">
          <a:xfrm>
            <a:off x="457200" y="1600200"/>
            <a:ext cx="8229600" cy="4525963"/>
          </a:xfrm>
          <a:prstGeom prst="rect">
            <a:avLst/>
          </a:prstGeom>
          <a:noFill/>
          <a:ln w="9525">
            <a:noFill/>
            <a:round/>
            <a:headEnd/>
            <a:tailEnd/>
          </a:ln>
          <a:effectLst/>
        </p:spPr>
        <p:txBody>
          <a:bodyPr/>
          <a:lstStyle/>
          <a:p>
            <a:pPr marL="341313" indent="-341313">
              <a:spcBef>
                <a:spcPts val="800"/>
              </a:spcBef>
              <a:buClr>
                <a:srgbClr val="002060"/>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sz="3200" dirty="0" smtClean="0">
                <a:solidFill>
                  <a:srgbClr val="002060"/>
                </a:solidFill>
                <a:ea typeface="SimSun" charset="-122"/>
              </a:rPr>
              <a:t>Группа одноклассников замечает, что у впереди идущего их мальчика, выпал из кармана сотовый телефон. Несколько человек из этой компании решили присвоить его себе.</a:t>
            </a:r>
          </a:p>
          <a:p>
            <a:pPr marL="341313" indent="-341313">
              <a:spcBef>
                <a:spcPts val="800"/>
              </a:spcBef>
              <a:buClr>
                <a:srgbClr val="002060"/>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sz="3200" dirty="0" smtClean="0">
                <a:solidFill>
                  <a:srgbClr val="002060"/>
                </a:solidFill>
                <a:ea typeface="SimSun" charset="-122"/>
              </a:rPr>
              <a:t>Ваши действия?</a:t>
            </a:r>
            <a:endParaRPr lang="ru-RU" sz="3200" dirty="0">
              <a:solidFill>
                <a:srgbClr val="002060"/>
              </a:solidFill>
              <a:ea typeface="SimSun" charset="-122"/>
            </a:endParaRPr>
          </a:p>
        </p:txBody>
      </p:sp>
    </p:spTree>
  </p:cSld>
  <p:clrMapOvr>
    <a:masterClrMapping/>
  </p:clrMapOvr>
  <p:transition>
    <p:wheel spokes="8"/>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400" b="1">
                <a:solidFill>
                  <a:srgbClr val="003300"/>
                </a:solidFill>
                <a:ea typeface="SimSun" charset="-122"/>
              </a:rPr>
              <a:t>Ситуация 2.</a:t>
            </a:r>
          </a:p>
        </p:txBody>
      </p:sp>
      <p:sp>
        <p:nvSpPr>
          <p:cNvPr id="8194" name="Rectangle 2"/>
          <p:cNvSpPr>
            <a:spLocks noChangeArrowheads="1"/>
          </p:cNvSpPr>
          <p:nvPr/>
        </p:nvSpPr>
        <p:spPr bwMode="auto">
          <a:xfrm>
            <a:off x="539750" y="2413000"/>
            <a:ext cx="7777163" cy="1922463"/>
          </a:xfrm>
          <a:prstGeom prst="rect">
            <a:avLst/>
          </a:prstGeom>
          <a:noFill/>
          <a:ln w="9525">
            <a:noFill/>
            <a:round/>
            <a:headEnd/>
            <a:tailEnd/>
          </a:ln>
          <a:effectLst/>
        </p:spPr>
        <p:txBody>
          <a:bodyPr lIns="90000" tIns="46800" rIns="90000" bIns="4680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a:solidFill>
                  <a:srgbClr val="002060"/>
                </a:solidFill>
              </a:rPr>
              <a:t>Вы дежурите по классу вместе со своей подругой. Она просит тебя поднять бумажки и вытереть доску – ее срочно позвал учитель. Казалось бы, нет проблем. Но она всю четверть увиливает от дежурства под самыми благовидными предлогами. Как сформулировать отказ?</a:t>
            </a:r>
          </a:p>
        </p:txBody>
      </p:sp>
    </p:spTree>
  </p:cSld>
  <p:clrMapOvr>
    <a:masterClrMapping/>
  </p:clrMapOvr>
  <p:transition>
    <p:wheel spokes="8"/>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457200" y="274638"/>
            <a:ext cx="8229600" cy="1143000"/>
          </a:xfrm>
          <a:prstGeom prst="rect">
            <a:avLst/>
          </a:prstGeom>
          <a:noFill/>
          <a:ln w="9525">
            <a:noFill/>
            <a:round/>
            <a:headEnd/>
            <a:tailEnd/>
          </a:ln>
          <a:effectLst/>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400" b="1">
                <a:solidFill>
                  <a:srgbClr val="003300"/>
                </a:solidFill>
                <a:ea typeface="SimSun" charset="-122"/>
              </a:rPr>
              <a:t>Ситуация 3.</a:t>
            </a:r>
          </a:p>
        </p:txBody>
      </p:sp>
      <p:sp>
        <p:nvSpPr>
          <p:cNvPr id="9218" name="Rectangle 2"/>
          <p:cNvSpPr>
            <a:spLocks noChangeArrowheads="1"/>
          </p:cNvSpPr>
          <p:nvPr/>
        </p:nvSpPr>
        <p:spPr bwMode="auto">
          <a:xfrm>
            <a:off x="539750" y="2413000"/>
            <a:ext cx="7777163" cy="1922463"/>
          </a:xfrm>
          <a:prstGeom prst="rect">
            <a:avLst/>
          </a:prstGeom>
          <a:noFill/>
          <a:ln w="9525">
            <a:noFill/>
            <a:round/>
            <a:headEnd/>
            <a:tailEnd/>
          </a:ln>
          <a:effectLst/>
        </p:spPr>
        <p:txBody>
          <a:bodyPr lIns="90000" tIns="46800" rIns="90000" bIns="4680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a:solidFill>
                  <a:srgbClr val="002060"/>
                </a:solidFill>
              </a:rPr>
              <a:t>Подруга один раз попросила вас помочь сделать упражнение по английскому. Вам было некогда долго ей объяснять правило – и вы просто выполнили за нее упражнение. Теперь она ежедневно приходит к вам с такой просьбой. Как в очередной раз отказать ей?</a:t>
            </a:r>
          </a:p>
        </p:txBody>
      </p:sp>
    </p:spTree>
  </p:cSld>
  <p:clrMapOvr>
    <a:masterClrMapping/>
  </p:clrMapOvr>
  <p:transition>
    <p:wheel spokes="8"/>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C000"/>
                </a:solidFill>
              </a:rPr>
              <a:t>" Начало победы - смелость"</a:t>
            </a:r>
            <a:endParaRPr lang="ru-RU" dirty="0">
              <a:solidFill>
                <a:srgbClr val="FFC000"/>
              </a:solidFill>
            </a:endParaRPr>
          </a:p>
        </p:txBody>
      </p:sp>
      <p:sp>
        <p:nvSpPr>
          <p:cNvPr id="3" name="Содержимое 2"/>
          <p:cNvSpPr>
            <a:spLocks noGrp="1"/>
          </p:cNvSpPr>
          <p:nvPr>
            <p:ph idx="1"/>
          </p:nvPr>
        </p:nvSpPr>
        <p:spPr/>
        <p:txBody>
          <a:bodyPr>
            <a:normAutofit lnSpcReduction="10000"/>
          </a:bodyPr>
          <a:lstStyle/>
          <a:p>
            <a:pPr lvl="0"/>
            <a:r>
              <a:rPr lang="ru-RU" dirty="0" smtClean="0"/>
              <a:t>Не бойся выглядеть недостаточно умным!</a:t>
            </a:r>
          </a:p>
          <a:p>
            <a:pPr lvl="0"/>
            <a:r>
              <a:rPr lang="ru-RU" dirty="0" smtClean="0"/>
              <a:t>Не бойся выглядеть недостаточно смелым!</a:t>
            </a:r>
          </a:p>
          <a:p>
            <a:pPr lvl="0"/>
            <a:r>
              <a:rPr lang="ru-RU" dirty="0" smtClean="0"/>
              <a:t>Не бойся выглядеть недостаточно взрослым!</a:t>
            </a:r>
          </a:p>
          <a:p>
            <a:pPr lvl="0"/>
            <a:r>
              <a:rPr lang="ru-RU" dirty="0" smtClean="0"/>
              <a:t>Не бойся выглядеть недостаточно самостоятельным!</a:t>
            </a:r>
          </a:p>
          <a:p>
            <a:pPr lvl="0"/>
            <a:r>
              <a:rPr lang="ru-RU" dirty="0" smtClean="0"/>
              <a:t>Бойся стать жертвой манипуляторов и превратиться в марионетку)</a:t>
            </a:r>
          </a:p>
          <a:p>
            <a:endParaRPr lang="ru-RU" dirty="0"/>
          </a:p>
        </p:txBody>
      </p:sp>
    </p:spTree>
  </p:cSld>
  <p:clrMapOvr>
    <a:masterClrMapping/>
  </p:clrMapOvr>
  <p:transition>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84182" y="2967335"/>
            <a:ext cx="8175636" cy="923330"/>
          </a:xfrm>
          <a:prstGeom prst="rect">
            <a:avLst/>
          </a:prstGeom>
          <a:noFill/>
        </p:spPr>
        <p:txBody>
          <a:bodyPr wrap="none" lIns="91440" tIns="45720" rIns="91440" bIns="45720">
            <a:spAutoFit/>
          </a:bodyPr>
          <a:lstStyle/>
          <a:p>
            <a:pPr algn="ctr"/>
            <a:r>
              <a:rPr lang="ru-RU"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Спасибо за внимание!</a:t>
            </a:r>
            <a:endParaRPr lang="ru-RU"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ru-RU" sz="7200" dirty="0"/>
              <a:t>Цели:</a:t>
            </a:r>
          </a:p>
        </p:txBody>
      </p:sp>
      <p:sp>
        <p:nvSpPr>
          <p:cNvPr id="13315" name="Rectangle 3"/>
          <p:cNvSpPr>
            <a:spLocks noGrp="1" noChangeArrowheads="1"/>
          </p:cNvSpPr>
          <p:nvPr>
            <p:ph type="body" idx="1"/>
          </p:nvPr>
        </p:nvSpPr>
        <p:spPr/>
        <p:txBody>
          <a:bodyPr>
            <a:normAutofit/>
          </a:bodyPr>
          <a:lstStyle/>
          <a:p>
            <a:pPr>
              <a:buFont typeface="Wingdings" charset="2"/>
              <a:buNone/>
            </a:pPr>
            <a:r>
              <a:rPr lang="ru-RU" sz="3200" dirty="0" smtClean="0"/>
              <a:t>Совершенствовать у подростков навыки распознавания приемов манипулирования и углубить представление о способах противостояния манипулятору</a:t>
            </a:r>
            <a:endParaRPr lang="ru-RU" sz="3200"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Грязные и честные мысли:</a:t>
            </a:r>
            <a:endParaRPr lang="ru-RU" dirty="0"/>
          </a:p>
        </p:txBody>
      </p:sp>
      <p:sp>
        <p:nvSpPr>
          <p:cNvPr id="3" name="Содержимое 2"/>
          <p:cNvSpPr>
            <a:spLocks noGrp="1"/>
          </p:cNvSpPr>
          <p:nvPr>
            <p:ph sz="half" idx="1"/>
          </p:nvPr>
        </p:nvSpPr>
        <p:spPr/>
        <p:txBody>
          <a:bodyPr/>
          <a:lstStyle/>
          <a:p>
            <a:pPr lvl="0"/>
            <a:r>
              <a:rPr lang="ru-RU" dirty="0" smtClean="0"/>
              <a:t>Если я скажу “Нет!”, со мной не будут дружить.</a:t>
            </a:r>
          </a:p>
          <a:p>
            <a:pPr lvl="0"/>
            <a:r>
              <a:rPr lang="ru-RU" dirty="0" smtClean="0"/>
              <a:t>А если я откажусь, то они могут дразнить меня.</a:t>
            </a:r>
          </a:p>
          <a:p>
            <a:r>
              <a:rPr lang="ru-RU" dirty="0" smtClean="0"/>
              <a:t>А вдруг я останусь один, если скажу</a:t>
            </a:r>
            <a:endParaRPr lang="ru-RU" dirty="0"/>
          </a:p>
        </p:txBody>
      </p:sp>
      <p:sp>
        <p:nvSpPr>
          <p:cNvPr id="4" name="Содержимое 3"/>
          <p:cNvSpPr>
            <a:spLocks noGrp="1"/>
          </p:cNvSpPr>
          <p:nvPr>
            <p:ph sz="half" idx="2"/>
          </p:nvPr>
        </p:nvSpPr>
        <p:spPr/>
        <p:txBody>
          <a:bodyPr/>
          <a:lstStyle/>
          <a:p>
            <a:pPr lvl="0"/>
            <a:r>
              <a:rPr lang="ru-RU" dirty="0" smtClean="0"/>
              <a:t>Это мой выбор!</a:t>
            </a:r>
          </a:p>
          <a:p>
            <a:pPr lvl="0"/>
            <a:r>
              <a:rPr lang="ru-RU" dirty="0" smtClean="0"/>
              <a:t>Я смогу победить свой страх! </a:t>
            </a:r>
          </a:p>
          <a:p>
            <a:pPr lvl="0"/>
            <a:r>
              <a:rPr lang="ru-RU" dirty="0" smtClean="0"/>
              <a:t>Это нужно сказать, и я сделаю это!</a:t>
            </a:r>
          </a:p>
          <a:p>
            <a:r>
              <a:rPr lang="ru-RU" dirty="0" smtClean="0"/>
              <a:t>Вася смог, и я смогу! Я не испугаюсь</a:t>
            </a:r>
            <a:endParaRPr lang="ru-RU" dirty="0"/>
          </a:p>
        </p:txBody>
      </p:sp>
      <p:pic>
        <p:nvPicPr>
          <p:cNvPr id="5" name="Рисунок 4" descr="http://im3-tub-ru.yandex.net/i?id=714568155825f2a721380598b3ae656c-49-144"/>
          <p:cNvPicPr/>
          <p:nvPr/>
        </p:nvPicPr>
        <p:blipFill>
          <a:blip r:embed="rId2"/>
          <a:srcRect/>
          <a:stretch>
            <a:fillRect/>
          </a:stretch>
        </p:blipFill>
        <p:spPr bwMode="auto">
          <a:xfrm>
            <a:off x="7286644" y="4500570"/>
            <a:ext cx="1643074" cy="2000254"/>
          </a:xfrm>
          <a:prstGeom prst="rect">
            <a:avLst/>
          </a:prstGeom>
          <a:noFill/>
          <a:ln w="9525">
            <a:noFill/>
            <a:miter lim="800000"/>
            <a:headEnd/>
            <a:tailEnd/>
          </a:ln>
        </p:spPr>
      </p:pic>
      <p:pic>
        <p:nvPicPr>
          <p:cNvPr id="6" name="Рисунок 5" descr="http://im1-tub-ru.yandex.net/i?id=24da7bcd38bdd6c8e315dbf61f546911-100-144"/>
          <p:cNvPicPr/>
          <p:nvPr/>
        </p:nvPicPr>
        <p:blipFill>
          <a:blip r:embed="rId3"/>
          <a:srcRect/>
          <a:stretch>
            <a:fillRect/>
          </a:stretch>
        </p:blipFill>
        <p:spPr bwMode="auto">
          <a:xfrm>
            <a:off x="285720" y="5214950"/>
            <a:ext cx="1066800" cy="1428750"/>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1026"/>
          <p:cNvSpPr>
            <a:spLocks noGrp="1" noChangeArrowheads="1"/>
          </p:cNvSpPr>
          <p:nvPr>
            <p:ph type="title"/>
          </p:nvPr>
        </p:nvSpPr>
        <p:spPr>
          <a:xfrm>
            <a:off x="228600" y="304800"/>
            <a:ext cx="7162800" cy="762000"/>
          </a:xfrm>
        </p:spPr>
        <p:txBody>
          <a:bodyPr>
            <a:normAutofit fontScale="90000"/>
          </a:bodyPr>
          <a:lstStyle/>
          <a:p>
            <a:r>
              <a:rPr lang="ru-RU" sz="4000"/>
              <a:t>Как вести себя с кукловодами</a:t>
            </a:r>
          </a:p>
        </p:txBody>
      </p:sp>
      <p:sp>
        <p:nvSpPr>
          <p:cNvPr id="77828" name="Rectangle 1028"/>
          <p:cNvSpPr>
            <a:spLocks noGrp="1" noChangeArrowheads="1"/>
          </p:cNvSpPr>
          <p:nvPr>
            <p:ph type="body" sz="half" idx="2"/>
          </p:nvPr>
        </p:nvSpPr>
        <p:spPr>
          <a:xfrm>
            <a:off x="3581400" y="1143000"/>
            <a:ext cx="5257800" cy="5257800"/>
          </a:xfrm>
        </p:spPr>
        <p:txBody>
          <a:bodyPr>
            <a:normAutofit fontScale="92500"/>
          </a:bodyPr>
          <a:lstStyle/>
          <a:p>
            <a:pPr>
              <a:buFont typeface="Wingdings" charset="2"/>
              <a:buNone/>
            </a:pPr>
            <a:r>
              <a:rPr lang="ru-RU" sz="2400"/>
              <a:t>      Главное  - необходимо понять, что тебя хотят заставить сделать то, чего ты делать не собирался.      В подобных случаях сразу надо подумать: Зачем </a:t>
            </a:r>
            <a:r>
              <a:rPr lang="ru-RU" sz="2400" i="1" u="sng"/>
              <a:t>ему</a:t>
            </a:r>
            <a:r>
              <a:rPr lang="ru-RU" sz="2400"/>
              <a:t> надо, чтобы я </a:t>
            </a:r>
            <a:r>
              <a:rPr lang="ru-RU" sz="2400" i="1" u="sng"/>
              <a:t>это</a:t>
            </a:r>
            <a:r>
              <a:rPr lang="ru-RU" sz="2400"/>
              <a:t> сделал? Если тебя пытаются взять на «слабо», ответьте: «Да, мне это слабо!»</a:t>
            </a:r>
          </a:p>
          <a:p>
            <a:pPr>
              <a:buFontTx/>
              <a:buNone/>
            </a:pPr>
            <a:r>
              <a:rPr lang="ru-RU" sz="2400"/>
              <a:t>  -  Ты что – дурак, если отказываешься  от такого выгодного дела?</a:t>
            </a:r>
          </a:p>
          <a:p>
            <a:pPr>
              <a:buFontTx/>
              <a:buNone/>
            </a:pPr>
            <a:r>
              <a:rPr lang="ru-RU" sz="2400"/>
              <a:t>    Задумайтесь: « А что это он так заботиться о моей выгоде?»</a:t>
            </a:r>
          </a:p>
          <a:p>
            <a:pPr>
              <a:buFontTx/>
              <a:buChar char="-"/>
            </a:pPr>
            <a:endParaRPr lang="ru-RU" sz="2400"/>
          </a:p>
        </p:txBody>
      </p:sp>
      <p:pic>
        <p:nvPicPr>
          <p:cNvPr id="77830" name="Picture 1030"/>
          <p:cNvPicPr>
            <a:picLocks noGrp="1" noChangeAspect="1" noChangeArrowheads="1"/>
          </p:cNvPicPr>
          <p:nvPr>
            <p:ph type="clipArt" sz="half" idx="1"/>
          </p:nvPr>
        </p:nvPicPr>
        <p:blipFill>
          <a:blip r:embed="rId2"/>
          <a:srcRect/>
          <a:stretch>
            <a:fillRect/>
          </a:stretch>
        </p:blipFill>
        <p:spPr>
          <a:xfrm>
            <a:off x="636588" y="1600200"/>
            <a:ext cx="2611437" cy="4530725"/>
          </a:xfrm>
          <a:solidFill>
            <a:srgbClr val="CCFFCC"/>
          </a:solidFill>
          <a:ln>
            <a:solidFill>
              <a:srgbClr val="FFFF66"/>
            </a:solidFill>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afterEffect">
                                  <p:stCondLst>
                                    <p:cond delay="0"/>
                                  </p:stCondLst>
                                  <p:childTnLst>
                                    <p:set>
                                      <p:cBhvr>
                                        <p:cTn id="6" dur="1" fill="hold">
                                          <p:stCondLst>
                                            <p:cond delay="0"/>
                                          </p:stCondLst>
                                        </p:cTn>
                                        <p:tgtEl>
                                          <p:spTgt spid="77830"/>
                                        </p:tgtEl>
                                        <p:attrNameLst>
                                          <p:attrName>style.visibility</p:attrName>
                                        </p:attrNameLst>
                                      </p:cBhvr>
                                      <p:to>
                                        <p:strVal val="visible"/>
                                      </p:to>
                                    </p:set>
                                    <p:animEffect transition="in" filter="blinds(vertical)">
                                      <p:cBhvr>
                                        <p:cTn id="7" dur="500"/>
                                        <p:tgtEl>
                                          <p:spTgt spid="77830"/>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77828">
                                            <p:txEl>
                                              <p:pRg st="0" end="0"/>
                                            </p:txEl>
                                          </p:spTgt>
                                        </p:tgtEl>
                                        <p:attrNameLst>
                                          <p:attrName>style.visibility</p:attrName>
                                        </p:attrNameLst>
                                      </p:cBhvr>
                                      <p:to>
                                        <p:strVal val="visible"/>
                                      </p:to>
                                    </p:set>
                                    <p:animEffect transition="in" filter="box(in)">
                                      <p:cBhvr>
                                        <p:cTn id="11" dur="500"/>
                                        <p:tgtEl>
                                          <p:spTgt spid="77828">
                                            <p:txEl>
                                              <p:pRg st="0" end="0"/>
                                            </p:txEl>
                                          </p:spTgt>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77828">
                                            <p:txEl>
                                              <p:pRg st="1" end="1"/>
                                            </p:txEl>
                                          </p:spTgt>
                                        </p:tgtEl>
                                        <p:attrNameLst>
                                          <p:attrName>style.visibility</p:attrName>
                                        </p:attrNameLst>
                                      </p:cBhvr>
                                      <p:to>
                                        <p:strVal val="visible"/>
                                      </p:to>
                                    </p:set>
                                    <p:animEffect transition="in" filter="box(in)">
                                      <p:cBhvr>
                                        <p:cTn id="15" dur="500"/>
                                        <p:tgtEl>
                                          <p:spTgt spid="77828">
                                            <p:txEl>
                                              <p:pRg st="1" end="1"/>
                                            </p:txEl>
                                          </p:spTgt>
                                        </p:tgtEl>
                                      </p:cBhvr>
                                    </p:animEffect>
                                  </p:childTnLst>
                                </p:cTn>
                              </p:par>
                            </p:childTnLst>
                          </p:cTn>
                        </p:par>
                        <p:par>
                          <p:cTn id="16" fill="hold">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77828">
                                            <p:txEl>
                                              <p:pRg st="2" end="2"/>
                                            </p:txEl>
                                          </p:spTgt>
                                        </p:tgtEl>
                                        <p:attrNameLst>
                                          <p:attrName>style.visibility</p:attrName>
                                        </p:attrNameLst>
                                      </p:cBhvr>
                                      <p:to>
                                        <p:strVal val="visible"/>
                                      </p:to>
                                    </p:set>
                                    <p:animEffect transition="in" filter="box(in)">
                                      <p:cBhvr>
                                        <p:cTn id="19" dur="500"/>
                                        <p:tgtEl>
                                          <p:spTgt spid="7782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Говорю «Да», потому что:</a:t>
            </a:r>
            <a:endParaRPr lang="ru-RU" dirty="0"/>
          </a:p>
        </p:txBody>
      </p:sp>
      <p:sp>
        <p:nvSpPr>
          <p:cNvPr id="3" name="Содержимое 2"/>
          <p:cNvSpPr>
            <a:spLocks noGrp="1"/>
          </p:cNvSpPr>
          <p:nvPr>
            <p:ph idx="1"/>
          </p:nvPr>
        </p:nvSpPr>
        <p:spPr/>
        <p:txBody>
          <a:bodyPr>
            <a:normAutofit/>
          </a:bodyPr>
          <a:lstStyle/>
          <a:p>
            <a:pPr lvl="0"/>
            <a:r>
              <a:rPr lang="ru-RU" dirty="0" smtClean="0"/>
              <a:t> </a:t>
            </a:r>
            <a:r>
              <a:rPr lang="ru-RU" dirty="0"/>
              <a:t>Не хочется быть белой вороной</a:t>
            </a:r>
          </a:p>
          <a:p>
            <a:pPr lvl="0"/>
            <a:r>
              <a:rPr lang="ru-RU" dirty="0"/>
              <a:t>Не хватает смелости</a:t>
            </a:r>
          </a:p>
          <a:p>
            <a:pPr lvl="0"/>
            <a:r>
              <a:rPr lang="ru-RU" dirty="0"/>
              <a:t>За компанию с другом</a:t>
            </a:r>
          </a:p>
          <a:p>
            <a:pPr lvl="0"/>
            <a:r>
              <a:rPr lang="ru-RU" dirty="0"/>
              <a:t>Соглашаюсь из-за симпатии к убеждающему человеку</a:t>
            </a:r>
          </a:p>
          <a:p>
            <a:pPr lvl="0"/>
            <a:r>
              <a:rPr lang="ru-RU" dirty="0"/>
              <a:t>Соглашаюсь назло кому-то</a:t>
            </a:r>
          </a:p>
          <a:p>
            <a:pPr lvl="0"/>
            <a:r>
              <a:rPr lang="ru-RU" dirty="0"/>
              <a:t>Хочу доказать, что я взрослый</a:t>
            </a:r>
          </a:p>
          <a:p>
            <a:pPr lvl="0"/>
            <a:r>
              <a:rPr lang="ru-RU" dirty="0"/>
              <a:t>Для получения адреналина</a:t>
            </a:r>
          </a:p>
          <a:p>
            <a:pPr>
              <a:buNone/>
            </a:pPr>
            <a:endParaRPr lang="ru-RU" dirty="0"/>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979613" y="2205038"/>
            <a:ext cx="5040312" cy="2160587"/>
            <a:chOff x="1247" y="1515"/>
            <a:chExt cx="3357" cy="1361"/>
          </a:xfrm>
        </p:grpSpPr>
        <p:sp>
          <p:nvSpPr>
            <p:cNvPr id="16388" name="Oval 4"/>
            <p:cNvSpPr>
              <a:spLocks noChangeArrowheads="1"/>
            </p:cNvSpPr>
            <p:nvPr/>
          </p:nvSpPr>
          <p:spPr bwMode="auto">
            <a:xfrm>
              <a:off x="1247" y="1515"/>
              <a:ext cx="3357" cy="1361"/>
            </a:xfrm>
            <a:prstGeom prst="ellipse">
              <a:avLst/>
            </a:prstGeom>
            <a:solidFill>
              <a:srgbClr val="CCFFCC"/>
            </a:solidFill>
            <a:ln w="38100">
              <a:solidFill>
                <a:srgbClr val="33CC33"/>
              </a:solidFill>
              <a:round/>
              <a:headEnd/>
              <a:tailEnd/>
            </a:ln>
            <a:effectLst/>
          </p:spPr>
          <p:txBody>
            <a:bodyPr wrap="none" anchor="ctr"/>
            <a:lstStyle/>
            <a:p>
              <a:endParaRPr lang="ru-RU"/>
            </a:p>
          </p:txBody>
        </p:sp>
        <p:sp>
          <p:nvSpPr>
            <p:cNvPr id="16389" name="WordArt 5"/>
            <p:cNvSpPr>
              <a:spLocks noChangeArrowheads="1" noChangeShapeType="1" noTextEdit="1"/>
            </p:cNvSpPr>
            <p:nvPr/>
          </p:nvSpPr>
          <p:spPr bwMode="auto">
            <a:xfrm>
              <a:off x="1474" y="1933"/>
              <a:ext cx="2812" cy="817"/>
            </a:xfrm>
            <a:prstGeom prst="rect">
              <a:avLst/>
            </a:prstGeom>
          </p:spPr>
          <p:txBody>
            <a:bodyPr wrap="none" fromWordArt="1">
              <a:prstTxWarp prst="textPlain">
                <a:avLst>
                  <a:gd name="adj" fmla="val 50000"/>
                </a:avLst>
              </a:prstTxWarp>
            </a:bodyPr>
            <a:lstStyle/>
            <a:p>
              <a:pPr algn="ctr"/>
              <a:r>
                <a:rPr lang="ru-RU" sz="3600" kern="10">
                  <a:ln w="12700">
                    <a:solidFill>
                      <a:srgbClr val="006600"/>
                    </a:solidFill>
                    <a:round/>
                    <a:headEnd/>
                    <a:tailEnd/>
                  </a:ln>
                  <a:solidFill>
                    <a:srgbClr val="66CCFF"/>
                  </a:solidFill>
                  <a:latin typeface="Arial"/>
                  <a:cs typeface="Arial"/>
                </a:rPr>
                <a:t>Характеристики</a:t>
              </a:r>
            </a:p>
            <a:p>
              <a:pPr algn="ctr"/>
              <a:r>
                <a:rPr lang="ru-RU" sz="3600" kern="10">
                  <a:ln w="12700">
                    <a:solidFill>
                      <a:srgbClr val="006600"/>
                    </a:solidFill>
                    <a:round/>
                    <a:headEnd/>
                    <a:tailEnd/>
                  </a:ln>
                  <a:solidFill>
                    <a:srgbClr val="66CCFF"/>
                  </a:solidFill>
                  <a:latin typeface="Arial"/>
                  <a:cs typeface="Arial"/>
                </a:rPr>
                <a:t>отказа</a:t>
              </a:r>
            </a:p>
          </p:txBody>
        </p:sp>
      </p:grpSp>
      <p:grpSp>
        <p:nvGrpSpPr>
          <p:cNvPr id="3" name="Group 18"/>
          <p:cNvGrpSpPr>
            <a:grpSpLocks/>
          </p:cNvGrpSpPr>
          <p:nvPr/>
        </p:nvGrpSpPr>
        <p:grpSpPr bwMode="auto">
          <a:xfrm>
            <a:off x="0" y="168275"/>
            <a:ext cx="4243388" cy="2733675"/>
            <a:chOff x="0" y="106"/>
            <a:chExt cx="2673" cy="1722"/>
          </a:xfrm>
        </p:grpSpPr>
        <p:sp>
          <p:nvSpPr>
            <p:cNvPr id="16391" name="AutoShape 7">
              <a:hlinkClick r:id="rId2" action="ppaction://hlinksldjump"/>
            </p:cNvPr>
            <p:cNvSpPr>
              <a:spLocks noChangeArrowheads="1"/>
            </p:cNvSpPr>
            <p:nvPr/>
          </p:nvSpPr>
          <p:spPr bwMode="auto">
            <a:xfrm rot="-750169">
              <a:off x="0" y="106"/>
              <a:ext cx="2673" cy="1722"/>
            </a:xfrm>
            <a:prstGeom prst="irregularSeal2">
              <a:avLst/>
            </a:prstGeom>
            <a:solidFill>
              <a:schemeClr val="hlink"/>
            </a:solidFill>
            <a:ln w="28575">
              <a:solidFill>
                <a:srgbClr val="006600"/>
              </a:solidFill>
              <a:miter lim="800000"/>
              <a:headEnd/>
              <a:tailEnd/>
            </a:ln>
            <a:effectLst/>
          </p:spPr>
          <p:txBody>
            <a:bodyPr wrap="none" anchor="ctr"/>
            <a:lstStyle/>
            <a:p>
              <a:endParaRPr lang="ru-RU"/>
            </a:p>
          </p:txBody>
        </p:sp>
        <p:sp>
          <p:nvSpPr>
            <p:cNvPr id="16396" name="WordArt 12"/>
            <p:cNvSpPr>
              <a:spLocks noChangeArrowheads="1" noChangeShapeType="1" noTextEdit="1"/>
            </p:cNvSpPr>
            <p:nvPr/>
          </p:nvSpPr>
          <p:spPr bwMode="auto">
            <a:xfrm rot="-2102074">
              <a:off x="573" y="618"/>
              <a:ext cx="1366" cy="629"/>
            </a:xfrm>
            <a:prstGeom prst="rect">
              <a:avLst/>
            </a:prstGeom>
          </p:spPr>
          <p:txBody>
            <a:bodyPr wrap="none" fromWordArt="1">
              <a:prstTxWarp prst="textPlain">
                <a:avLst>
                  <a:gd name="adj" fmla="val 50000"/>
                </a:avLst>
              </a:prstTxWarp>
            </a:bodyPr>
            <a:lstStyle/>
            <a:p>
              <a:pPr algn="ctr"/>
              <a:r>
                <a:rPr lang="ru-RU" sz="3600" kern="10">
                  <a:ln w="9525">
                    <a:solidFill>
                      <a:srgbClr val="006600"/>
                    </a:solidFill>
                    <a:round/>
                    <a:headEnd/>
                    <a:tailEnd/>
                  </a:ln>
                  <a:solidFill>
                    <a:srgbClr val="006600"/>
                  </a:solidFill>
                  <a:latin typeface="Arial"/>
                  <a:cs typeface="Arial"/>
                </a:rPr>
                <a:t>Отказ-</a:t>
              </a:r>
            </a:p>
            <a:p>
              <a:pPr algn="ctr"/>
              <a:r>
                <a:rPr lang="ru-RU" sz="3600" kern="10">
                  <a:ln w="9525">
                    <a:solidFill>
                      <a:srgbClr val="006600"/>
                    </a:solidFill>
                    <a:round/>
                    <a:headEnd/>
                    <a:tailEnd/>
                  </a:ln>
                  <a:solidFill>
                    <a:srgbClr val="006600"/>
                  </a:solidFill>
                  <a:latin typeface="Arial"/>
                  <a:cs typeface="Arial"/>
                </a:rPr>
                <a:t>соглашение</a:t>
              </a:r>
            </a:p>
          </p:txBody>
        </p:sp>
      </p:grpSp>
      <p:grpSp>
        <p:nvGrpSpPr>
          <p:cNvPr id="4" name="Group 19"/>
          <p:cNvGrpSpPr>
            <a:grpSpLocks/>
          </p:cNvGrpSpPr>
          <p:nvPr/>
        </p:nvGrpSpPr>
        <p:grpSpPr bwMode="auto">
          <a:xfrm>
            <a:off x="5940425" y="0"/>
            <a:ext cx="2881313" cy="3884613"/>
            <a:chOff x="3742" y="0"/>
            <a:chExt cx="1815" cy="2447"/>
          </a:xfrm>
        </p:grpSpPr>
        <p:sp>
          <p:nvSpPr>
            <p:cNvPr id="16392" name="AutoShape 8">
              <a:hlinkClick r:id="rId3" action="ppaction://hlinksldjump"/>
            </p:cNvPr>
            <p:cNvSpPr>
              <a:spLocks noChangeArrowheads="1"/>
            </p:cNvSpPr>
            <p:nvPr/>
          </p:nvSpPr>
          <p:spPr bwMode="auto">
            <a:xfrm rot="3794761">
              <a:off x="3426" y="316"/>
              <a:ext cx="2447" cy="1815"/>
            </a:xfrm>
            <a:prstGeom prst="irregularSeal2">
              <a:avLst/>
            </a:prstGeom>
            <a:solidFill>
              <a:schemeClr val="hlink"/>
            </a:solidFill>
            <a:ln w="28575">
              <a:solidFill>
                <a:srgbClr val="006600"/>
              </a:solidFill>
              <a:miter lim="800000"/>
              <a:headEnd/>
              <a:tailEnd/>
            </a:ln>
            <a:effectLst/>
          </p:spPr>
          <p:txBody>
            <a:bodyPr wrap="none" anchor="ctr"/>
            <a:lstStyle/>
            <a:p>
              <a:endParaRPr lang="ru-RU"/>
            </a:p>
          </p:txBody>
        </p:sp>
        <p:sp>
          <p:nvSpPr>
            <p:cNvPr id="16397" name="WordArt 13"/>
            <p:cNvSpPr>
              <a:spLocks noChangeArrowheads="1" noChangeShapeType="1" noTextEdit="1"/>
            </p:cNvSpPr>
            <p:nvPr/>
          </p:nvSpPr>
          <p:spPr bwMode="auto">
            <a:xfrm rot="3025021">
              <a:off x="3995" y="884"/>
              <a:ext cx="1169" cy="540"/>
            </a:xfrm>
            <a:prstGeom prst="rect">
              <a:avLst/>
            </a:prstGeom>
          </p:spPr>
          <p:txBody>
            <a:bodyPr wrap="none" fromWordArt="1">
              <a:prstTxWarp prst="textPlain">
                <a:avLst>
                  <a:gd name="adj" fmla="val 50000"/>
                </a:avLst>
              </a:prstTxWarp>
            </a:bodyPr>
            <a:lstStyle/>
            <a:p>
              <a:pPr algn="ctr"/>
              <a:r>
                <a:rPr lang="ru-RU" sz="3600" kern="10">
                  <a:ln w="9525">
                    <a:solidFill>
                      <a:srgbClr val="006600"/>
                    </a:solidFill>
                    <a:round/>
                    <a:headEnd/>
                    <a:tailEnd/>
                  </a:ln>
                  <a:solidFill>
                    <a:srgbClr val="006600"/>
                  </a:solidFill>
                  <a:latin typeface="Arial"/>
                  <a:cs typeface="Arial"/>
                </a:rPr>
                <a:t>Отказ-</a:t>
              </a:r>
            </a:p>
            <a:p>
              <a:pPr algn="ctr"/>
              <a:r>
                <a:rPr lang="ru-RU" sz="3600" kern="10">
                  <a:ln w="9525">
                    <a:solidFill>
                      <a:srgbClr val="006600"/>
                    </a:solidFill>
                    <a:round/>
                    <a:headEnd/>
                    <a:tailEnd/>
                  </a:ln>
                  <a:solidFill>
                    <a:srgbClr val="006600"/>
                  </a:solidFill>
                  <a:latin typeface="Arial"/>
                  <a:cs typeface="Arial"/>
                </a:rPr>
                <a:t>обещание</a:t>
              </a:r>
            </a:p>
          </p:txBody>
        </p:sp>
      </p:grpSp>
      <p:grpSp>
        <p:nvGrpSpPr>
          <p:cNvPr id="5" name="Group 20"/>
          <p:cNvGrpSpPr>
            <a:grpSpLocks/>
          </p:cNvGrpSpPr>
          <p:nvPr/>
        </p:nvGrpSpPr>
        <p:grpSpPr bwMode="auto">
          <a:xfrm>
            <a:off x="323850" y="3357563"/>
            <a:ext cx="2932113" cy="3835400"/>
            <a:chOff x="204" y="2115"/>
            <a:chExt cx="1847" cy="2416"/>
          </a:xfrm>
        </p:grpSpPr>
        <p:sp>
          <p:nvSpPr>
            <p:cNvPr id="16394" name="AutoShape 10">
              <a:hlinkClick r:id="rId4" action="ppaction://hlinksldjump"/>
            </p:cNvPr>
            <p:cNvSpPr>
              <a:spLocks noChangeArrowheads="1"/>
            </p:cNvSpPr>
            <p:nvPr/>
          </p:nvSpPr>
          <p:spPr bwMode="auto">
            <a:xfrm rot="13644854">
              <a:off x="-80" y="2399"/>
              <a:ext cx="2416" cy="1847"/>
            </a:xfrm>
            <a:prstGeom prst="irregularSeal2">
              <a:avLst/>
            </a:prstGeom>
            <a:solidFill>
              <a:schemeClr val="hlink"/>
            </a:solidFill>
            <a:ln w="28575">
              <a:solidFill>
                <a:srgbClr val="006600"/>
              </a:solidFill>
              <a:miter lim="800000"/>
              <a:headEnd/>
              <a:tailEnd/>
            </a:ln>
            <a:effectLst/>
          </p:spPr>
          <p:txBody>
            <a:bodyPr wrap="none" anchor="ctr"/>
            <a:lstStyle/>
            <a:p>
              <a:endParaRPr lang="ru-RU"/>
            </a:p>
          </p:txBody>
        </p:sp>
        <p:sp>
          <p:nvSpPr>
            <p:cNvPr id="16398" name="WordArt 14"/>
            <p:cNvSpPr>
              <a:spLocks noChangeArrowheads="1" noChangeShapeType="1" noTextEdit="1"/>
            </p:cNvSpPr>
            <p:nvPr/>
          </p:nvSpPr>
          <p:spPr bwMode="auto">
            <a:xfrm rot="2473657">
              <a:off x="583" y="2975"/>
              <a:ext cx="1288" cy="720"/>
            </a:xfrm>
            <a:prstGeom prst="rect">
              <a:avLst/>
            </a:prstGeom>
          </p:spPr>
          <p:txBody>
            <a:bodyPr wrap="none" fromWordArt="1">
              <a:prstTxWarp prst="textPlain">
                <a:avLst>
                  <a:gd name="adj" fmla="val 50000"/>
                </a:avLst>
              </a:prstTxWarp>
            </a:bodyPr>
            <a:lstStyle/>
            <a:p>
              <a:pPr algn="ctr"/>
              <a:r>
                <a:rPr lang="ru-RU" sz="3600" kern="10">
                  <a:ln w="9525">
                    <a:solidFill>
                      <a:srgbClr val="006600"/>
                    </a:solidFill>
                    <a:round/>
                    <a:headEnd/>
                    <a:tailEnd/>
                  </a:ln>
                  <a:solidFill>
                    <a:srgbClr val="006600"/>
                  </a:solidFill>
                  <a:latin typeface="Arial"/>
                  <a:cs typeface="Arial"/>
                </a:rPr>
                <a:t>Отказ-</a:t>
              </a:r>
            </a:p>
            <a:p>
              <a:pPr algn="ctr"/>
              <a:r>
                <a:rPr lang="ru-RU" sz="3600" kern="10">
                  <a:ln w="9525">
                    <a:solidFill>
                      <a:srgbClr val="006600"/>
                    </a:solidFill>
                    <a:round/>
                    <a:headEnd/>
                    <a:tailEnd/>
                  </a:ln>
                  <a:solidFill>
                    <a:srgbClr val="006600"/>
                  </a:solidFill>
                  <a:latin typeface="Arial"/>
                  <a:cs typeface="Arial"/>
                </a:rPr>
                <a:t>альтернатива</a:t>
              </a:r>
            </a:p>
          </p:txBody>
        </p:sp>
      </p:grpSp>
      <p:grpSp>
        <p:nvGrpSpPr>
          <p:cNvPr id="6" name="Group 21"/>
          <p:cNvGrpSpPr>
            <a:grpSpLocks/>
          </p:cNvGrpSpPr>
          <p:nvPr/>
        </p:nvGrpSpPr>
        <p:grpSpPr bwMode="auto">
          <a:xfrm>
            <a:off x="6011863" y="3455988"/>
            <a:ext cx="2941637" cy="3957637"/>
            <a:chOff x="3787" y="2177"/>
            <a:chExt cx="1853" cy="2493"/>
          </a:xfrm>
        </p:grpSpPr>
        <p:sp>
          <p:nvSpPr>
            <p:cNvPr id="16395" name="AutoShape 11">
              <a:hlinkClick r:id="rId5" action="ppaction://hlinksldjump"/>
            </p:cNvPr>
            <p:cNvSpPr>
              <a:spLocks noChangeArrowheads="1"/>
            </p:cNvSpPr>
            <p:nvPr/>
          </p:nvSpPr>
          <p:spPr bwMode="auto">
            <a:xfrm rot="23789304">
              <a:off x="3787" y="2177"/>
              <a:ext cx="1853" cy="2493"/>
            </a:xfrm>
            <a:prstGeom prst="irregularSeal2">
              <a:avLst/>
            </a:prstGeom>
            <a:solidFill>
              <a:schemeClr val="hlink"/>
            </a:solidFill>
            <a:ln w="28575">
              <a:solidFill>
                <a:srgbClr val="006600"/>
              </a:solidFill>
              <a:miter lim="800000"/>
              <a:headEnd/>
              <a:tailEnd/>
            </a:ln>
            <a:effectLst/>
          </p:spPr>
          <p:txBody>
            <a:bodyPr wrap="none" anchor="ctr"/>
            <a:lstStyle/>
            <a:p>
              <a:endParaRPr lang="ru-RU"/>
            </a:p>
          </p:txBody>
        </p:sp>
        <p:sp>
          <p:nvSpPr>
            <p:cNvPr id="16399" name="WordArt 15"/>
            <p:cNvSpPr>
              <a:spLocks noChangeArrowheads="1" noChangeShapeType="1" noTextEdit="1"/>
            </p:cNvSpPr>
            <p:nvPr/>
          </p:nvSpPr>
          <p:spPr bwMode="auto">
            <a:xfrm rot="-1723016">
              <a:off x="4059" y="3113"/>
              <a:ext cx="1142" cy="638"/>
            </a:xfrm>
            <a:prstGeom prst="rect">
              <a:avLst/>
            </a:prstGeom>
          </p:spPr>
          <p:txBody>
            <a:bodyPr wrap="none" fromWordArt="1">
              <a:prstTxWarp prst="textPlain">
                <a:avLst>
                  <a:gd name="adj" fmla="val 50000"/>
                </a:avLst>
              </a:prstTxWarp>
            </a:bodyPr>
            <a:lstStyle/>
            <a:p>
              <a:pPr algn="ctr"/>
              <a:r>
                <a:rPr lang="ru-RU" sz="3600" kern="10">
                  <a:ln w="9525">
                    <a:solidFill>
                      <a:srgbClr val="006600"/>
                    </a:solidFill>
                    <a:round/>
                    <a:headEnd/>
                    <a:tailEnd/>
                  </a:ln>
                  <a:solidFill>
                    <a:srgbClr val="006600"/>
                  </a:solidFill>
                  <a:latin typeface="Arial"/>
                  <a:cs typeface="Arial"/>
                </a:rPr>
                <a:t>Отказ-</a:t>
              </a:r>
            </a:p>
            <a:p>
              <a:pPr algn="ctr"/>
              <a:r>
                <a:rPr lang="ru-RU" sz="3600" kern="10">
                  <a:ln w="9525">
                    <a:solidFill>
                      <a:srgbClr val="006600"/>
                    </a:solidFill>
                    <a:round/>
                    <a:headEnd/>
                    <a:tailEnd/>
                  </a:ln>
                  <a:solidFill>
                    <a:srgbClr val="006600"/>
                  </a:solidFill>
                  <a:latin typeface="Arial"/>
                  <a:cs typeface="Arial"/>
                </a:rPr>
                <a:t>отрицание</a:t>
              </a:r>
            </a:p>
          </p:txBody>
        </p:sp>
      </p:gr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27088" y="277813"/>
            <a:ext cx="5905500" cy="703262"/>
          </a:xfrm>
        </p:spPr>
        <p:txBody>
          <a:bodyPr/>
          <a:lstStyle/>
          <a:p>
            <a:r>
              <a:rPr lang="ru-RU" sz="4000"/>
              <a:t>Отказ-отрицание</a:t>
            </a:r>
          </a:p>
        </p:txBody>
      </p:sp>
      <p:sp>
        <p:nvSpPr>
          <p:cNvPr id="21507" name="Rectangle 3"/>
          <p:cNvSpPr>
            <a:spLocks noGrp="1" noChangeArrowheads="1"/>
          </p:cNvSpPr>
          <p:nvPr>
            <p:ph type="body" idx="1"/>
          </p:nvPr>
        </p:nvSpPr>
        <p:spPr>
          <a:xfrm>
            <a:off x="457200" y="1125538"/>
            <a:ext cx="8229600" cy="5399087"/>
          </a:xfrm>
        </p:spPr>
        <p:txBody>
          <a:bodyPr>
            <a:normAutofit lnSpcReduction="10000"/>
          </a:bodyPr>
          <a:lstStyle/>
          <a:p>
            <a:pPr>
              <a:lnSpc>
                <a:spcPct val="80000"/>
              </a:lnSpc>
              <a:buFont typeface="Wingdings" charset="2"/>
              <a:buNone/>
            </a:pPr>
            <a:r>
              <a:rPr lang="ru-RU" sz="2800"/>
              <a:t>            Обычно направлен на само предложение или на предлагающего. Человек даёт понять, что не согласится с предложением ни при каких обстоятельствах. Может затрагивать личные чувства предлагающего, обидеть его, однако снимает вероятность нежелательного предложения в дальнейшем.</a:t>
            </a:r>
          </a:p>
          <a:p>
            <a:pPr>
              <a:lnSpc>
                <a:spcPct val="80000"/>
              </a:lnSpc>
              <a:buFont typeface="Wingdings" charset="2"/>
              <a:buNone/>
            </a:pPr>
            <a:endParaRPr lang="ru-RU" sz="2800"/>
          </a:p>
          <a:p>
            <a:pPr>
              <a:lnSpc>
                <a:spcPct val="80000"/>
              </a:lnSpc>
              <a:buFont typeface="Wingdings" charset="2"/>
              <a:buNone/>
            </a:pPr>
            <a:r>
              <a:rPr lang="ru-RU" sz="2800" b="1">
                <a:solidFill>
                  <a:srgbClr val="66CCFF"/>
                </a:solidFill>
              </a:rPr>
              <a:t> - Нет, я не поеду на байдарках, потому что боюсь воды.</a:t>
            </a:r>
          </a:p>
          <a:p>
            <a:pPr>
              <a:lnSpc>
                <a:spcPct val="80000"/>
              </a:lnSpc>
              <a:buFont typeface="Wingdings" charset="2"/>
              <a:buNone/>
            </a:pPr>
            <a:r>
              <a:rPr lang="ru-RU" sz="2800" b="1">
                <a:solidFill>
                  <a:srgbClr val="66CCFF"/>
                </a:solidFill>
              </a:rPr>
              <a:t> - Нет, я не буду носить короткую юбку, потому что это вульгарно.</a:t>
            </a:r>
          </a:p>
          <a:p>
            <a:pPr>
              <a:lnSpc>
                <a:spcPct val="80000"/>
              </a:lnSpc>
              <a:buFont typeface="Wingdings" charset="2"/>
              <a:buNone/>
            </a:pPr>
            <a:r>
              <a:rPr lang="ru-RU" sz="2800" b="1">
                <a:solidFill>
                  <a:srgbClr val="66CCFF"/>
                </a:solidFill>
              </a:rPr>
              <a:t> - Нет, я ни за что не пойду с тобой на дискотеку.</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1506"/>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21507">
                                            <p:txEl>
                                              <p:pRg st="0" end="0"/>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21507">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21507">
                                            <p:txEl>
                                              <p:pRg st="3" end="3"/>
                                            </p:txEl>
                                          </p:spTgt>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advAuto="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7813"/>
            <a:ext cx="6635750" cy="703262"/>
          </a:xfrm>
        </p:spPr>
        <p:txBody>
          <a:bodyPr/>
          <a:lstStyle/>
          <a:p>
            <a:r>
              <a:rPr lang="ru-RU" sz="4000"/>
              <a:t>Отказ- альтернатива</a:t>
            </a:r>
          </a:p>
        </p:txBody>
      </p:sp>
      <p:sp>
        <p:nvSpPr>
          <p:cNvPr id="19459" name="Rectangle 3"/>
          <p:cNvSpPr>
            <a:spLocks noGrp="1" noChangeArrowheads="1"/>
          </p:cNvSpPr>
          <p:nvPr>
            <p:ph type="body" idx="1"/>
          </p:nvPr>
        </p:nvSpPr>
        <p:spPr>
          <a:xfrm>
            <a:off x="457200" y="1196975"/>
            <a:ext cx="8229600" cy="5327650"/>
          </a:xfrm>
        </p:spPr>
        <p:txBody>
          <a:bodyPr>
            <a:normAutofit fontScale="92500"/>
          </a:bodyPr>
          <a:lstStyle/>
          <a:p>
            <a:pPr>
              <a:buFont typeface="Wingdings" charset="2"/>
              <a:buNone/>
            </a:pPr>
            <a:r>
              <a:rPr lang="ru-RU" sz="2800"/>
              <a:t>             Может быть направлен на само предложение или на внешние обстоятельства, мешающие принять предложение, однако при этом выдвигается альтернативное предложение. Эта форма отказа также не затрагивает чувства предлагающего, поскольку ему даётся понять, что общение с ним желательно.</a:t>
            </a:r>
          </a:p>
          <a:p>
            <a:pPr>
              <a:buFont typeface="Wingdings" charset="2"/>
              <a:buNone/>
            </a:pPr>
            <a:endParaRPr lang="ru-RU" sz="2800"/>
          </a:p>
          <a:p>
            <a:pPr>
              <a:buFont typeface="Wingdings" charset="2"/>
              <a:buNone/>
            </a:pPr>
            <a:r>
              <a:rPr lang="ru-RU" sz="2800" b="1">
                <a:solidFill>
                  <a:srgbClr val="66CCFF"/>
                </a:solidFill>
              </a:rPr>
              <a:t> - Пойдём завтра в бассейн?</a:t>
            </a:r>
          </a:p>
          <a:p>
            <a:pPr>
              <a:buFont typeface="Wingdings" charset="2"/>
              <a:buNone/>
            </a:pPr>
            <a:r>
              <a:rPr lang="ru-RU" sz="2800" b="1">
                <a:solidFill>
                  <a:srgbClr val="66CCFF"/>
                </a:solidFill>
              </a:rPr>
              <a:t> - Нет, я не люблю плавать. Давай лучше погуляем в лесу.</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9458"/>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9459">
                                            <p:txEl>
                                              <p:pRg st="0" end="0"/>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19459">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59"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87450" y="277813"/>
            <a:ext cx="5545138" cy="703262"/>
          </a:xfrm>
        </p:spPr>
        <p:txBody>
          <a:bodyPr/>
          <a:lstStyle/>
          <a:p>
            <a:r>
              <a:rPr lang="ru-RU" sz="4000"/>
              <a:t>Отказ-обещание</a:t>
            </a:r>
          </a:p>
        </p:txBody>
      </p:sp>
      <p:sp>
        <p:nvSpPr>
          <p:cNvPr id="18435" name="Rectangle 3"/>
          <p:cNvSpPr>
            <a:spLocks noGrp="1" noChangeArrowheads="1"/>
          </p:cNvSpPr>
          <p:nvPr>
            <p:ph type="body" idx="1"/>
          </p:nvPr>
        </p:nvSpPr>
        <p:spPr>
          <a:xfrm>
            <a:off x="457200" y="1052513"/>
            <a:ext cx="8229600" cy="5472112"/>
          </a:xfrm>
        </p:spPr>
        <p:txBody>
          <a:bodyPr/>
          <a:lstStyle/>
          <a:p>
            <a:pPr>
              <a:lnSpc>
                <a:spcPct val="90000"/>
              </a:lnSpc>
              <a:buFont typeface="Wingdings" charset="2"/>
              <a:buNone/>
            </a:pPr>
            <a:r>
              <a:rPr lang="ru-RU"/>
              <a:t>              Человек в принципе согласен с предложением, но в данный конкретный момент он не может его принять. Отказывающий как бы даёт понять, что при других обстоятельствах предложение было бы принято. Этот отказ позволяет избежать конфликтной ситуации.</a:t>
            </a:r>
          </a:p>
          <a:p>
            <a:pPr>
              <a:lnSpc>
                <a:spcPct val="90000"/>
              </a:lnSpc>
              <a:buFont typeface="Wingdings" charset="2"/>
              <a:buNone/>
            </a:pPr>
            <a:endParaRPr lang="ru-RU"/>
          </a:p>
          <a:p>
            <a:pPr>
              <a:lnSpc>
                <a:spcPct val="90000"/>
              </a:lnSpc>
              <a:buFont typeface="Wingdings" charset="2"/>
              <a:buNone/>
            </a:pPr>
            <a:r>
              <a:rPr lang="ru-RU" b="1">
                <a:solidFill>
                  <a:srgbClr val="66CCFF"/>
                </a:solidFill>
              </a:rPr>
              <a:t> - Пойдём завтра в театр?</a:t>
            </a:r>
          </a:p>
          <a:p>
            <a:pPr>
              <a:lnSpc>
                <a:spcPct val="90000"/>
              </a:lnSpc>
              <a:buFont typeface="Wingdings" charset="2"/>
              <a:buNone/>
            </a:pPr>
            <a:r>
              <a:rPr lang="ru-RU" b="1">
                <a:solidFill>
                  <a:srgbClr val="66CCFF"/>
                </a:solidFill>
              </a:rPr>
              <a:t> - С удовольствием, но у меня завтра курсы.</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8434"/>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8435">
                                            <p:txEl>
                                              <p:pRg st="0" end="0"/>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18435">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18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advAuto="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157</TotalTime>
  <Words>718</Words>
  <Application>Microsoft Office PowerPoint</Application>
  <PresentationFormat>Экран (4:3)</PresentationFormat>
  <Paragraphs>80</Paragraphs>
  <Slides>16</Slides>
  <Notes>3</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16</vt:i4>
      </vt:variant>
    </vt:vector>
  </HeadingPairs>
  <TitlesOfParts>
    <vt:vector size="24" baseType="lpstr">
      <vt:lpstr>SimSun</vt:lpstr>
      <vt:lpstr>Arial</vt:lpstr>
      <vt:lpstr>Calibri</vt:lpstr>
      <vt:lpstr>Century Gothic</vt:lpstr>
      <vt:lpstr>Verdana</vt:lpstr>
      <vt:lpstr>Wingdings</vt:lpstr>
      <vt:lpstr>Wingdings 2</vt:lpstr>
      <vt:lpstr>Яркая</vt:lpstr>
      <vt:lpstr>Тема занятия:</vt:lpstr>
      <vt:lpstr>Цели:</vt:lpstr>
      <vt:lpstr>Грязные и честные мысли:</vt:lpstr>
      <vt:lpstr>Как вести себя с кукловодами</vt:lpstr>
      <vt:lpstr>Говорю «Да», потому что:</vt:lpstr>
      <vt:lpstr>Презентация PowerPoint</vt:lpstr>
      <vt:lpstr>Отказ-отрицание</vt:lpstr>
      <vt:lpstr>Отказ- альтернатива</vt:lpstr>
      <vt:lpstr>Отказ-обещание</vt:lpstr>
      <vt:lpstr>Отказ-соглашение</vt:lpstr>
      <vt:lpstr>Приемы отказа.</vt:lpstr>
      <vt:lpstr>Презентация PowerPoint</vt:lpstr>
      <vt:lpstr>Презентация PowerPoint</vt:lpstr>
      <vt:lpstr>Презентация PowerPoint</vt:lpstr>
      <vt:lpstr>" Начало победы - смелость"</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занятия:</dc:title>
  <dc:creator>User</dc:creator>
  <cp:lastModifiedBy>Пользователь</cp:lastModifiedBy>
  <cp:revision>20</cp:revision>
  <dcterms:created xsi:type="dcterms:W3CDTF">2015-02-03T08:16:13Z</dcterms:created>
  <dcterms:modified xsi:type="dcterms:W3CDTF">2015-04-23T11:55:46Z</dcterms:modified>
</cp:coreProperties>
</file>