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7" r:id="rId6"/>
    <p:sldId id="263" r:id="rId7"/>
    <p:sldId id="264" r:id="rId8"/>
    <p:sldId id="259" r:id="rId9"/>
    <p:sldId id="260" r:id="rId10"/>
    <p:sldId id="261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1\Documents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 t="1509" r="38834" b="12206"/>
          <a:stretch>
            <a:fillRect/>
          </a:stretch>
        </p:blipFill>
        <p:spPr bwMode="auto">
          <a:xfrm>
            <a:off x="683568" y="0"/>
            <a:ext cx="8018012" cy="6245975"/>
          </a:xfrm>
          <a:prstGeom prst="cloud">
            <a:avLst/>
          </a:prstGeom>
          <a:ln w="76200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0" y="3068960"/>
            <a:ext cx="9144000" cy="3613666"/>
          </a:xfrm>
          <a:prstGeom prst="rect">
            <a:avLst/>
          </a:prstGeom>
        </p:spPr>
        <p:txBody>
          <a:bodyPr wrap="none">
            <a:prstTxWarp prst="textArchDown">
              <a:avLst>
                <a:gd name="adj" fmla="val 62103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indent="90488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AlgeriusRough" pitchFamily="82" charset="-52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AlgeriusRough" pitchFamily="82" charset="-52"/>
                <a:ea typeface="Times New Roman" pitchFamily="18" charset="0"/>
                <a:cs typeface="Times New Roman" pitchFamily="18" charset="0"/>
              </a:rPr>
              <a:t>а чистоту  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AlgeriusRough" pitchFamily="82" charset="-52"/>
                <a:ea typeface="Times New Roman" pitchFamily="18" charset="0"/>
                <a:cs typeface="Times New Roman" pitchFamily="18" charset="0"/>
              </a:rPr>
              <a:t>своего  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AlgeriusRough" pitchFamily="82" charset="-52"/>
                <a:ea typeface="Times New Roman" pitchFamily="18" charset="0"/>
                <a:cs typeface="Times New Roman" pitchFamily="18" charset="0"/>
              </a:rPr>
              <a:t>сознания</a:t>
            </a:r>
            <a:endParaRPr lang="ru-RU" sz="40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_AlgeriusRough" pitchFamily="82" charset="-52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2852936"/>
            <a:ext cx="3024336" cy="1224135"/>
          </a:xfrm>
          <a:prstGeom prst="rect">
            <a:avLst/>
          </a:prstGeom>
        </p:spPr>
        <p:txBody>
          <a:bodyPr wrap="square">
            <a:prstTxWarp prst="textArchUp">
              <a:avLst>
                <a:gd name="adj" fmla="val 7133549"/>
              </a:avLst>
            </a:prstTxWarp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Классный час</a:t>
            </a:r>
          </a:p>
          <a:p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user1\Pictures\fV8sK0hQfv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88640"/>
            <a:ext cx="4536504" cy="6477657"/>
          </a:xfrm>
          <a:prstGeom prst="rect">
            <a:avLst/>
          </a:prstGeom>
          <a:ln w="76200"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user1\Pictures\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" y="0"/>
            <a:ext cx="9131840" cy="68671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684584" y="980728"/>
            <a:ext cx="74888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«Дивишься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драгоценности нашего языка: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что ни звук, то и подарок: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все зернисто,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крупно,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как сам жемчуг,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и, право,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иное название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еще драгоценнее самой вещи!»</a:t>
            </a:r>
            <a:endParaRPr lang="ru-RU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anklin Gothic Heavy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07904" y="5301208"/>
            <a:ext cx="2160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Franklin Gothic Heavy" pitchFamily="34" charset="0"/>
              </a:rPr>
              <a:t>Н.В.  Гоголь</a:t>
            </a:r>
            <a:endParaRPr lang="ru-RU" dirty="0">
              <a:solidFill>
                <a:srgbClr val="002060"/>
              </a:solidFill>
              <a:latin typeface="Franklin Gothic Heavy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олна 5"/>
          <p:cNvSpPr/>
          <p:nvPr/>
        </p:nvSpPr>
        <p:spPr>
          <a:xfrm>
            <a:off x="0" y="0"/>
            <a:ext cx="9144000" cy="6858000"/>
          </a:xfrm>
          <a:prstGeom prst="wave">
            <a:avLst>
              <a:gd name="adj1" fmla="val 12500"/>
              <a:gd name="adj2" fmla="val -5632"/>
            </a:avLst>
          </a:prstGeom>
          <a:solidFill>
            <a:srgbClr val="C00000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Самая 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большая  ценность народа-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его язык</a:t>
            </a:r>
            <a:r>
              <a:rPr lang="ru-RU" sz="40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язык,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котором говорит, думает. 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Думает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Д.С.Лихачев</a:t>
            </a:r>
            <a:endParaRPr lang="ru-RU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1\Pictures\0-0ioann_zlatou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8640"/>
            <a:ext cx="6840760" cy="5691729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2339752" y="5229200"/>
            <a:ext cx="4536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святой Иоанн Златоуст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80528" y="5877272"/>
            <a:ext cx="95050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FFFF00"/>
                </a:solidFill>
              </a:rPr>
              <a:t>"Уста тех, которые говорят срамное, изрыгают из своей гортани слова зловонные и непотребные, есть гроб, вместилище мертвых костей и тел"</a:t>
            </a:r>
            <a:endParaRPr lang="ru-RU" sz="2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4249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Сквернословие</a:t>
            </a:r>
            <a:r>
              <a:rPr lang="ru-RU" sz="36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от слова скверна.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словаре Даля, который является результатом глубокого изучения не книжного, а именно народного русского языка, сказано: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"скверна" - мерзость, гадость, пакость, все гнусное, непотребное, что мерзит плотски и духовно, нечистота, грязь и гниль, тление, </a:t>
            </a:r>
            <a:r>
              <a:rPr lang="ru-RU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мертвичина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смрад, вонь, непотребство, разврат, все богопротивное.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67253831_mickhailfedorovichgl1-300x3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279005">
            <a:off x="611560" y="764704"/>
            <a:ext cx="3503092" cy="4320480"/>
          </a:xfrm>
          <a:prstGeom prst="rect">
            <a:avLst/>
          </a:prstGeom>
          <a:ln w="76200"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0496a-4november0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59957">
            <a:off x="5363291" y="776197"/>
            <a:ext cx="3200400" cy="4286250"/>
          </a:xfrm>
          <a:prstGeom prst="rect">
            <a:avLst/>
          </a:prstGeom>
          <a:ln w="76200"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 rot="21286348">
            <a:off x="394483" y="5445224"/>
            <a:ext cx="394358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Царь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Михаил Федорович 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329087">
            <a:off x="4572000" y="5445224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Царь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Алексей Михайлович 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1\Pictures\0.0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32656"/>
            <a:ext cx="6408711" cy="5766233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ДНК – это элемент, из которого состоят гены живого организма. Имеет различные уровни упаковки, является хранителем наследственного материала, содержит </a:t>
            </a:r>
            <a:r>
              <a:rPr lang="ru-RU" dirty="0" err="1" smtClean="0"/>
              <a:t>экзоны</a:t>
            </a:r>
            <a:r>
              <a:rPr lang="ru-RU" dirty="0" smtClean="0"/>
              <a:t> и </a:t>
            </a:r>
            <a:r>
              <a:rPr lang="ru-RU" dirty="0" err="1" smtClean="0"/>
              <a:t>интроны</a:t>
            </a:r>
            <a:r>
              <a:rPr lang="ru-RU" dirty="0" smtClean="0"/>
              <a:t>. Размножение живых организмов, передача </a:t>
            </a:r>
            <a:r>
              <a:rPr lang="ru-RU" dirty="0" err="1" smtClean="0"/>
              <a:t>наследствнных</a:t>
            </a:r>
            <a:r>
              <a:rPr lang="ru-RU" dirty="0" smtClean="0"/>
              <a:t> свойств из поколения в поколение и развитие многоклеточного организма из </a:t>
            </a:r>
            <a:r>
              <a:rPr lang="ru-RU" dirty="0" err="1" smtClean="0"/>
              <a:t>оплодотв.оренной</a:t>
            </a:r>
            <a:r>
              <a:rPr lang="ru-RU" dirty="0" smtClean="0"/>
              <a:t> яйцеклетки возможны потому, что ДНК способна к самовоспроизведению. В </a:t>
            </a:r>
            <a:r>
              <a:rPr lang="ru-RU" b="1" dirty="0" smtClean="0"/>
              <a:t>ДНК</a:t>
            </a:r>
            <a:r>
              <a:rPr lang="ru-RU" dirty="0" smtClean="0"/>
              <a:t> ребенка сочетаются черты </a:t>
            </a:r>
            <a:r>
              <a:rPr lang="ru-RU" b="1" dirty="0" smtClean="0"/>
              <a:t>ДНК</a:t>
            </a:r>
            <a:r>
              <a:rPr lang="ru-RU" dirty="0" smtClean="0"/>
              <a:t> обоих родителей. 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836712"/>
            <a:ext cx="8568952" cy="5509200"/>
          </a:xfrm>
          <a:prstGeom prst="rect">
            <a:avLst/>
          </a:prstGeom>
          <a:ln w="762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ДНК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это элемент, из которого состоят гены живого организма. Имеет различные уровни упаковки, является хранителем наследственного материала. Размножение живых организмов, передача наследственных свойств из поколения в поколение и развитие многоклеточного организма из оплодотворенной яйцеклетки возможны потому, что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ДНК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способна к самовоспроизведению. В 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ДНК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ребенка сочетаются черты 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ДНК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обоих родителей. 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88640"/>
            <a:ext cx="8568952" cy="523220"/>
          </a:xfrm>
          <a:prstGeom prst="rect">
            <a:avLst/>
          </a:prstGeom>
          <a:ln w="5715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ДНК-  это дезоксирибонуклеиновая кислота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C:\Users\user1\Documents\Desktop\111.png"/>
          <p:cNvPicPr>
            <a:picLocks noChangeAspect="1" noChangeArrowheads="1"/>
          </p:cNvPicPr>
          <p:nvPr/>
        </p:nvPicPr>
        <p:blipFill>
          <a:blip r:embed="rId2" cstate="print"/>
          <a:srcRect t="450" r="67981" b="57079"/>
          <a:stretch>
            <a:fillRect/>
          </a:stretch>
        </p:blipFill>
        <p:spPr bwMode="auto">
          <a:xfrm>
            <a:off x="323528" y="332656"/>
            <a:ext cx="8416857" cy="6165304"/>
          </a:xfrm>
          <a:prstGeom prst="round2Diag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user1\Pictures\b2847d98c10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346" y="1052736"/>
            <a:ext cx="8695305" cy="5040559"/>
          </a:xfrm>
          <a:prstGeom prst="rect">
            <a:avLst/>
          </a:prstGeom>
          <a:ln w="76200"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254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user1</dc:creator>
  <cp:lastModifiedBy>user1</cp:lastModifiedBy>
  <cp:revision>34</cp:revision>
  <dcterms:created xsi:type="dcterms:W3CDTF">2013-12-11T12:31:28Z</dcterms:created>
  <dcterms:modified xsi:type="dcterms:W3CDTF">2015-05-10T14:42:05Z</dcterms:modified>
</cp:coreProperties>
</file>