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4" r:id="rId4"/>
    <p:sldId id="261" r:id="rId5"/>
    <p:sldId id="265" r:id="rId6"/>
    <p:sldId id="259" r:id="rId7"/>
    <p:sldId id="263" r:id="rId8"/>
    <p:sldId id="262" r:id="rId9"/>
    <p:sldId id="260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48642E-C591-4ADB-9511-B830879D670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372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EB7B6D-5457-4061-8E3D-9E2E3B7BC9B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2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AE8C8-181D-4397-9A0D-986F6BC76803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6F0552-A076-41FB-8D73-593EF06DBE9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5E1F4-3249-403F-A42C-77EBE38A48D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497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BCC8A-FE32-4699-8D2E-072351F4F74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17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B2A71-8ABA-4349-82D1-AE3D15CD3DB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02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A218D-D4BC-46D7-AEFF-723DF262C3E2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581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B067-93AC-416E-8ABD-21492673615E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862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CAC86-F975-428C-A493-2C3AA902674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742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2833C-FB7A-47EA-9805-AFE765E6092F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934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05A0F-AFCD-4427-AD82-8615E65096A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0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E1CB1-F5CD-41EA-BA9B-32F286597C6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667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6AB59-01A3-4A39-BD73-4BDD75C32CF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831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330BCE-11C2-4B0F-87BE-AF6E38251056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sait.ru/" TargetMode="External"/><Relationship Id="rId13" Type="http://schemas.openxmlformats.org/officeDocument/2006/relationships/image" Target="../media/image36.jpeg"/><Relationship Id="rId3" Type="http://schemas.openxmlformats.org/officeDocument/2006/relationships/hyperlink" Target="http://www.101hotels.ru/" TargetMode="External"/><Relationship Id="rId7" Type="http://schemas.openxmlformats.org/officeDocument/2006/relationships/hyperlink" Target="http://www.brest-fortress.by/" TargetMode="External"/><Relationship Id="rId12" Type="http://schemas.openxmlformats.org/officeDocument/2006/relationships/image" Target="../media/image35.jpeg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im.biz.ua/" TargetMode="External"/><Relationship Id="rId11" Type="http://schemas.openxmlformats.org/officeDocument/2006/relationships/hyperlink" Target="http://j-idea.ru/" TargetMode="External"/><Relationship Id="rId5" Type="http://schemas.openxmlformats.org/officeDocument/2006/relationships/hyperlink" Target="http://www.ballion.ru/" TargetMode="External"/><Relationship Id="rId10" Type="http://schemas.openxmlformats.org/officeDocument/2006/relationships/hyperlink" Target="http://lifeglobe.net/" TargetMode="External"/><Relationship Id="rId4" Type="http://schemas.openxmlformats.org/officeDocument/2006/relationships/hyperlink" Target="http://www.ilovepetersburg.ru/" TargetMode="External"/><Relationship Id="rId9" Type="http://schemas.openxmlformats.org/officeDocument/2006/relationships/hyperlink" Target="http://walkspb.ru/" TargetMode="External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79" y="5012521"/>
            <a:ext cx="2326733" cy="161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933056"/>
            <a:ext cx="6248400" cy="720080"/>
          </a:xfrm>
        </p:spPr>
        <p:txBody>
          <a:bodyPr anchor="ctr" anchorCtr="0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10 символов России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20881227">
            <a:off x="356827" y="3340166"/>
            <a:ext cx="2199391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507090">
            <a:off x="256475" y="1595065"/>
            <a:ext cx="2369344" cy="1579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7842">
            <a:off x="251833" y="384210"/>
            <a:ext cx="2249827" cy="134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797152"/>
            <a:ext cx="6248400" cy="613048"/>
          </a:xfrm>
        </p:spPr>
        <p:txBody>
          <a:bodyPr anchor="ctr" anchorCtr="0"/>
          <a:lstStyle/>
          <a:p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Выполнила: Антонова Татьяна (11 класс).</a:t>
            </a:r>
          </a:p>
          <a:p>
            <a:r>
              <a:rPr lang="ru-RU" sz="1400" i="1" dirty="0" smtClean="0">
                <a:solidFill>
                  <a:schemeClr val="tx1">
                    <a:lumMod val="50000"/>
                  </a:schemeClr>
                </a:solidFill>
                <a:effectLst/>
              </a:rPr>
              <a:t>Куратор работы: Т.Н. Сучкова, руководитель кружка ИКТ.</a:t>
            </a:r>
            <a:endParaRPr lang="nl-NL" sz="1400" i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2118">
            <a:off x="2593559" y="2390980"/>
            <a:ext cx="2249827" cy="1273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608" y="221774"/>
            <a:ext cx="1593177" cy="212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785" y="2550310"/>
            <a:ext cx="2160850" cy="134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23025">
            <a:off x="6653243" y="2431111"/>
            <a:ext cx="2249827" cy="1341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684" y="639796"/>
            <a:ext cx="2326733" cy="174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221774"/>
            <a:ext cx="2021249" cy="1859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 txBox="1">
            <a:spLocks/>
          </p:cNvSpPr>
          <p:nvPr/>
        </p:nvSpPr>
        <p:spPr bwMode="auto">
          <a:xfrm>
            <a:off x="4644008" y="1484784"/>
            <a:ext cx="4248472" cy="5205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Памятник «Рабочий и колхозница» – эталон искусства советской эпохи.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Скульптура представляет собой двух молодых людей – юношу и девушку, которые подняли руки над головой с символами Советского Союза – серпом и молотом. Этот яркий образ стал настоящим шедевром советского времени, а его изображение – советской эмблемой.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Изначально памятник был изготовлен из хромоникелевой нержавеющей стали. Его высота – 25 метров, а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вес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 –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185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т. Автором этой замечательной скульптуры является В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. Мухина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, а идея принадлежала архитектору Б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1400" dirty="0" err="1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Иофану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. В образе этих двух людей он хотел изобразить настоящих хозяев русской земли – простых рабочих и колхозников. Памятник даже в наше время притягивает взгляды туристов и местных жителей Москвы. Скульптуру видно с любой точки магистрали.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Впервые для показа памятник был открыт в 1937 году на Всемирной выставке в Париже.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006"/>
            <a:ext cx="4499992" cy="6599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6638" y="7057"/>
            <a:ext cx="4777361" cy="1340768"/>
          </a:xfrm>
        </p:spPr>
        <p:txBody>
          <a:bodyPr anchor="ctr" anchorCtr="0"/>
          <a:lstStyle/>
          <a:p>
            <a:r>
              <a:rPr lang="ru-RU" sz="2800" dirty="0">
                <a:solidFill>
                  <a:schemeClr val="accent3">
                    <a:lumMod val="10000"/>
                  </a:schemeClr>
                </a:solidFill>
              </a:rPr>
              <a:t>Рабочий и колхозница. Москва.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2118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768752" cy="1412776"/>
          </a:xfrm>
        </p:spPr>
        <p:txBody>
          <a:bodyPr anchor="ctr" anchorCtr="0"/>
          <a:lstStyle/>
          <a:p>
            <a:r>
              <a:rPr lang="ru-RU" sz="2800" dirty="0">
                <a:solidFill>
                  <a:schemeClr val="accent3">
                    <a:lumMod val="10000"/>
                  </a:schemeClr>
                </a:solidFill>
              </a:rPr>
              <a:t>Музей космонавтики на ВДНХ. Москва.</a:t>
            </a: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3779912" y="1412776"/>
            <a:ext cx="5112568" cy="273630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Мемориальный музей космонавтики расположен в цокольной части монумента «Покорителям космоса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»,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воздвигнутого в честь запуска Первого искусственного спутника Земли. </a:t>
            </a:r>
            <a:endParaRPr kumimoji="0" lang="ru-RU" sz="1400" dirty="0" smtClean="0">
              <a:solidFill>
                <a:schemeClr val="accent3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Музей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был торжественно открыт 10 апреля 1981 года, к 20-летию полета в космос Ю.А. Гагарина. В фондах музея бережно хранятся образцы космической техники, личные вещи деятелей ракетно-космической отрасли, архивные документы, кино- и фотоматериалы, предметы нумизматики, филателии, филокартии и фалеристики, произведения изобразительного и декоративно-прикладного искусства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. </a:t>
            </a:r>
            <a:endParaRPr kumimoji="0" lang="ru-RU" sz="1400" dirty="0">
              <a:solidFill>
                <a:schemeClr val="accent3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59" y="764704"/>
            <a:ext cx="3319715" cy="246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460" y="3507604"/>
            <a:ext cx="3319715" cy="3054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032" y="4316410"/>
            <a:ext cx="3015629" cy="230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97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824536" cy="720080"/>
          </a:xfrm>
        </p:spPr>
        <p:txBody>
          <a:bodyPr anchor="ctr" anchorCtr="0"/>
          <a:lstStyle/>
          <a:p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Источники: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4067944" y="1628800"/>
            <a:ext cx="4824536" cy="4896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ru-RU" sz="1800" b="1" u="sng" dirty="0">
                <a:solidFill>
                  <a:srgbClr val="00B0F0"/>
                </a:solidFill>
                <a:effectLst/>
                <a:hlinkClick r:id="rId2"/>
              </a:rPr>
              <a:t>http://ru.wikipedia.org/</a:t>
            </a:r>
            <a:r>
              <a:rPr lang="ru-RU" sz="1800" b="1" dirty="0">
                <a:solidFill>
                  <a:srgbClr val="00B0F0"/>
                </a:solidFill>
                <a:effectLst/>
              </a:rPr>
              <a:t> </a:t>
            </a:r>
            <a:endParaRPr lang="ru-RU" sz="1800" b="1" dirty="0" smtClean="0">
              <a:solidFill>
                <a:srgbClr val="00B0F0"/>
              </a:solidFill>
              <a:effectLst/>
            </a:endParaRPr>
          </a:p>
          <a:p>
            <a:r>
              <a:rPr lang="ru-RU" sz="1800" b="1" u="sng" dirty="0" smtClean="0">
                <a:solidFill>
                  <a:srgbClr val="00B0F0"/>
                </a:solidFill>
                <a:effectLst/>
                <a:hlinkClick r:id="rId3"/>
              </a:rPr>
              <a:t>http</a:t>
            </a:r>
            <a:r>
              <a:rPr lang="ru-RU" sz="1800" b="1" u="sng" dirty="0">
                <a:solidFill>
                  <a:srgbClr val="00B0F0"/>
                </a:solidFill>
                <a:effectLst/>
                <a:hlinkClick r:id="rId3"/>
              </a:rPr>
              <a:t>://</a:t>
            </a:r>
            <a:r>
              <a:rPr lang="ru-RU" sz="1800" b="1" u="sng" dirty="0" smtClean="0">
                <a:solidFill>
                  <a:srgbClr val="00B0F0"/>
                </a:solidFill>
                <a:effectLst/>
                <a:hlinkClick r:id="rId3"/>
              </a:rPr>
              <a:t>www.101hotels.ru/</a:t>
            </a:r>
            <a:endParaRPr lang="ru-RU" sz="1800" b="1" u="sng" dirty="0">
              <a:solidFill>
                <a:srgbClr val="00B0F0"/>
              </a:solidFill>
              <a:effectLst/>
            </a:endParaRPr>
          </a:p>
          <a:p>
            <a:r>
              <a:rPr lang="ru-RU" sz="1800" b="1" u="sng" dirty="0" smtClean="0">
                <a:solidFill>
                  <a:srgbClr val="00B0F0"/>
                </a:solidFill>
                <a:effectLst/>
                <a:hlinkClick r:id="rId4"/>
              </a:rPr>
              <a:t>http</a:t>
            </a:r>
            <a:r>
              <a:rPr lang="ru-RU" sz="1800" b="1" u="sng" dirty="0">
                <a:solidFill>
                  <a:srgbClr val="00B0F0"/>
                </a:solidFill>
                <a:effectLst/>
                <a:hlinkClick r:id="rId4"/>
              </a:rPr>
              <a:t>://</a:t>
            </a:r>
            <a:r>
              <a:rPr lang="ru-RU" sz="1800" b="1" u="sng" dirty="0" smtClean="0">
                <a:solidFill>
                  <a:srgbClr val="00B0F0"/>
                </a:solidFill>
                <a:effectLst/>
                <a:hlinkClick r:id="rId4"/>
              </a:rPr>
              <a:t>www.ilovepetersburg.ru/</a:t>
            </a:r>
            <a:endParaRPr lang="ru-RU" sz="1800" b="1" dirty="0">
              <a:solidFill>
                <a:srgbClr val="00B0F0"/>
              </a:solidFill>
              <a:effectLst/>
            </a:endParaRPr>
          </a:p>
          <a:p>
            <a:r>
              <a:rPr lang="ru-RU" sz="1800" b="1" u="sng" dirty="0" smtClean="0">
                <a:solidFill>
                  <a:srgbClr val="00B0F0"/>
                </a:solidFill>
                <a:effectLst/>
                <a:hlinkClick r:id="rId5"/>
              </a:rPr>
              <a:t>http</a:t>
            </a:r>
            <a:r>
              <a:rPr lang="ru-RU" sz="1800" b="1" u="sng" dirty="0">
                <a:solidFill>
                  <a:srgbClr val="00B0F0"/>
                </a:solidFill>
                <a:effectLst/>
                <a:hlinkClick r:id="rId5"/>
              </a:rPr>
              <a:t>://</a:t>
            </a:r>
            <a:r>
              <a:rPr lang="ru-RU" sz="1800" b="1" u="sng" dirty="0" smtClean="0">
                <a:solidFill>
                  <a:srgbClr val="00B0F0"/>
                </a:solidFill>
                <a:effectLst/>
                <a:hlinkClick r:id="rId5"/>
              </a:rPr>
              <a:t>www.ballion.ru/</a:t>
            </a:r>
            <a:endParaRPr lang="ru-RU" sz="1800" b="1" dirty="0">
              <a:solidFill>
                <a:srgbClr val="00B0F0"/>
              </a:solidFill>
              <a:effectLst/>
            </a:endParaRPr>
          </a:p>
          <a:p>
            <a:r>
              <a:rPr lang="ru-RU" sz="1800" b="1" u="sng" dirty="0" smtClean="0">
                <a:solidFill>
                  <a:srgbClr val="00B0F0"/>
                </a:solidFill>
                <a:effectLst/>
                <a:hlinkClick r:id="rId6"/>
              </a:rPr>
              <a:t>http</a:t>
            </a:r>
            <a:r>
              <a:rPr lang="ru-RU" sz="1800" b="1" u="sng" dirty="0">
                <a:solidFill>
                  <a:srgbClr val="00B0F0"/>
                </a:solidFill>
                <a:effectLst/>
                <a:hlinkClick r:id="rId6"/>
              </a:rPr>
              <a:t>://</a:t>
            </a:r>
            <a:r>
              <a:rPr lang="ru-RU" sz="1800" b="1" u="sng" dirty="0" smtClean="0">
                <a:solidFill>
                  <a:srgbClr val="00B0F0"/>
                </a:solidFill>
                <a:effectLst/>
                <a:hlinkClick r:id="rId6"/>
              </a:rPr>
              <a:t>www.krim.biz.ua/</a:t>
            </a:r>
            <a:endParaRPr lang="ru-RU" sz="1800" b="1" u="sng" dirty="0">
              <a:solidFill>
                <a:srgbClr val="00B0F0"/>
              </a:solidFill>
              <a:effectLst/>
            </a:endParaRPr>
          </a:p>
          <a:p>
            <a:r>
              <a:rPr lang="ru-RU" sz="1800" b="1" u="sng" dirty="0">
                <a:solidFill>
                  <a:srgbClr val="00B0F0"/>
                </a:solidFill>
                <a:effectLst/>
                <a:hlinkClick r:id="rId7"/>
              </a:rPr>
              <a:t>http://</a:t>
            </a:r>
            <a:r>
              <a:rPr lang="ru-RU" sz="1800" b="1" u="sng" dirty="0" smtClean="0">
                <a:solidFill>
                  <a:srgbClr val="00B0F0"/>
                </a:solidFill>
                <a:effectLst/>
                <a:hlinkClick r:id="rId7"/>
              </a:rPr>
              <a:t>www.brest-fortress.by/</a:t>
            </a:r>
            <a:endParaRPr lang="ru-RU" sz="1800" b="1" u="sng" dirty="0" smtClean="0">
              <a:solidFill>
                <a:srgbClr val="00B0F0"/>
              </a:solidFill>
              <a:effectLst/>
            </a:endParaRPr>
          </a:p>
          <a:p>
            <a:r>
              <a:rPr lang="ru-RU" sz="1800" b="1" u="sng" dirty="0" smtClean="0">
                <a:solidFill>
                  <a:srgbClr val="00B0F0"/>
                </a:solidFill>
                <a:effectLst/>
                <a:hlinkClick r:id="rId8"/>
              </a:rPr>
              <a:t>http</a:t>
            </a:r>
            <a:r>
              <a:rPr lang="ru-RU" sz="1800" b="1" u="sng" dirty="0">
                <a:solidFill>
                  <a:srgbClr val="00B0F0"/>
                </a:solidFill>
                <a:effectLst/>
                <a:hlinkClick r:id="rId8"/>
              </a:rPr>
              <a:t>://</a:t>
            </a:r>
            <a:r>
              <a:rPr lang="ru-RU" sz="1800" b="1" u="sng" dirty="0" smtClean="0">
                <a:solidFill>
                  <a:srgbClr val="00B0F0"/>
                </a:solidFill>
                <a:effectLst/>
                <a:hlinkClick r:id="rId8"/>
              </a:rPr>
              <a:t>www.artsait.ru/</a:t>
            </a:r>
            <a:endParaRPr lang="ru-RU" sz="1800" b="1" u="sng" dirty="0" smtClean="0">
              <a:solidFill>
                <a:srgbClr val="00B0F0"/>
              </a:solidFill>
              <a:effectLst/>
            </a:endParaRPr>
          </a:p>
          <a:p>
            <a:r>
              <a:rPr lang="en-US" sz="1800" b="1" dirty="0">
                <a:solidFill>
                  <a:srgbClr val="00B0F0"/>
                </a:solidFill>
                <a:effectLst/>
                <a:hlinkClick r:id="rId9"/>
              </a:rPr>
              <a:t>http://</a:t>
            </a:r>
            <a:r>
              <a:rPr lang="en-US" sz="1800" b="1" dirty="0" smtClean="0">
                <a:solidFill>
                  <a:srgbClr val="00B0F0"/>
                </a:solidFill>
                <a:effectLst/>
                <a:hlinkClick r:id="rId9"/>
              </a:rPr>
              <a:t>walkspb.ru/</a:t>
            </a:r>
            <a:endParaRPr lang="ru-RU" sz="1800" b="1" dirty="0" smtClean="0">
              <a:solidFill>
                <a:srgbClr val="00B0F0"/>
              </a:solidFill>
              <a:effectLst/>
            </a:endParaRPr>
          </a:p>
          <a:p>
            <a:r>
              <a:rPr lang="ru-RU" sz="1800" b="1" u="sng" dirty="0">
                <a:solidFill>
                  <a:srgbClr val="00B0F0"/>
                </a:solidFill>
                <a:effectLst/>
                <a:hlinkClick r:id="rId10"/>
              </a:rPr>
              <a:t>http://</a:t>
            </a:r>
            <a:r>
              <a:rPr lang="ru-RU" sz="1800" b="1" u="sng" dirty="0" smtClean="0">
                <a:solidFill>
                  <a:srgbClr val="00B0F0"/>
                </a:solidFill>
                <a:effectLst/>
                <a:hlinkClick r:id="rId10"/>
              </a:rPr>
              <a:t>lifeglobe.net/</a:t>
            </a:r>
            <a:endParaRPr lang="ru-RU" sz="1800" b="1" u="sng" dirty="0" smtClean="0">
              <a:solidFill>
                <a:srgbClr val="00B0F0"/>
              </a:solidFill>
              <a:effectLst/>
            </a:endParaRPr>
          </a:p>
          <a:p>
            <a:r>
              <a:rPr lang="ru-RU" sz="1800" b="1" dirty="0">
                <a:effectLst/>
                <a:hlinkClick r:id="rId11"/>
              </a:rPr>
              <a:t>http://j-idea.ru</a:t>
            </a:r>
            <a:r>
              <a:rPr lang="ru-RU" sz="1800" b="1" dirty="0" smtClean="0">
                <a:effectLst/>
                <a:hlinkClick r:id="rId11"/>
              </a:rPr>
              <a:t>/</a:t>
            </a:r>
            <a:endParaRPr lang="ru-RU" sz="1800" b="1" dirty="0" smtClean="0"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766774"/>
            <a:ext cx="2664296" cy="191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029" y="2677185"/>
            <a:ext cx="2664000" cy="177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83906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396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880" y="228600"/>
            <a:ext cx="4753720" cy="838200"/>
          </a:xfrm>
        </p:spPr>
        <p:txBody>
          <a:bodyPr anchor="ctr" anchorCtr="0"/>
          <a:lstStyle/>
          <a:p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Московский Кремль и Красная площадь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143509" y="2472899"/>
            <a:ext cx="8856983" cy="43851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Кремль – это историческое сердце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России. 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Во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второй половине XV столетия царь Иван III вызвал итальянских зодчих, поручив им преобразить облик Кремля в истинный оплот царского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величия. В центре Кремля – на Соборной площади – находятся соборы. Самый большой из них – Успенский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,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где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венчались на царство русские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цари. Здесь же на Соборной площади находится </a:t>
            </a:r>
            <a:r>
              <a:rPr kumimoji="0" lang="ru-RU" sz="1400" dirty="0" err="1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Грановитая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палата с прекрасным залом в стиле Возрождения,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 котором проходили торжества, заседания Земских соборов,  государственные собрания и приёмы послов. Этот зал и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по сей день используется для торжественных церемоний.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Их остальных достопримечательностей Кремля не могу не отметить Благовещенский собор, колокольню Ивана Великого и Царь-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ушку, Патриаршие палаты и здание Арсенала, Большой Кремлёвский дворец и Оружейную палату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. Сегодня Кремль кроме культурно-исторического имеет и важное политическое значение: здесь располагается резиденция президента Российской Федерации и работает его администрация. 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За Кремлёвской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стеной простирается Красная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площадь, обрамлённая целым комплексом исторически значимых зданий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. На этой же площади стоит великолепный храм Василия Блаженного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(Покровский собор) с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разноцветными, нарядными куполами, ставший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наряду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Кремлём ещё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одним символом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России. Здесь же находится Мавзолей,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где покоится тело Ленина. </a:t>
            </a:r>
            <a:endParaRPr kumimoji="0" lang="ru-RU" sz="1400" dirty="0" smtClean="0">
              <a:solidFill>
                <a:schemeClr val="accent3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Красная площадь неоднократно была свидетельницей многих исторических событий. Здесь на Лобном месте казнили Степана Разина и Емельяна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угачёва. На этой площади происходили революционные сражения в 1917 году. Отсюда в 1941 году советские полки уходили на фронт. Здесь же в 1945 году состоялся парад Победы, в котором участвовали представители всех фронтов. Красная площадь с ликованием встречала в 1961 году первого космонавта Юрия Гагарина, а затем и всех остальных космонавтов.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3509" y="0"/>
            <a:ext cx="4094371" cy="24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4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 txBox="1">
            <a:spLocks/>
          </p:cNvSpPr>
          <p:nvPr/>
        </p:nvSpPr>
        <p:spPr bwMode="auto">
          <a:xfrm>
            <a:off x="4474046" y="1118294"/>
            <a:ext cx="4464496" cy="24928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Бородинское поле, где произошло величайшее сражение, представляет собой обширную всхолмленную равнину, занимающую около 50 кв. км. Деревни и сёла Бородинского поля сохранили свои названия, ставшие историческими. Они воскрешают в памяти эпизоды героической борьбы русской армии.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Бородинское поле с сохранившимися на нём оборонительными укреплениями и многочисленными обелисками является важным памятником героического прошлого нашего народа.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528" y="3773286"/>
            <a:ext cx="4112951" cy="30847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761" y="745196"/>
            <a:ext cx="4320480" cy="2872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773287"/>
            <a:ext cx="4313129" cy="3084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12088" cy="1066800"/>
          </a:xfrm>
        </p:spPr>
        <p:txBody>
          <a:bodyPr anchor="ctr" anchorCtr="0"/>
          <a:lstStyle/>
          <a:p>
            <a:r>
              <a:rPr lang="ru-RU" sz="2800" dirty="0">
                <a:solidFill>
                  <a:schemeClr val="accent3">
                    <a:lumMod val="10000"/>
                  </a:schemeClr>
                </a:solidFill>
              </a:rPr>
              <a:t>Бородинское поле</a:t>
            </a:r>
          </a:p>
        </p:txBody>
      </p:sp>
    </p:spTree>
    <p:extLst>
      <p:ext uri="{BB962C8B-B14F-4D97-AF65-F5344CB8AC3E}">
        <p14:creationId xmlns:p14="http://schemas.microsoft.com/office/powerpoint/2010/main" xmlns="" val="4279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28057"/>
            <a:ext cx="4851648" cy="838200"/>
          </a:xfrm>
        </p:spPr>
        <p:txBody>
          <a:bodyPr anchor="ctr" anchorCtr="0"/>
          <a:lstStyle/>
          <a:p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Петропавловская крепость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3419873" y="1412776"/>
            <a:ext cx="5597186" cy="18382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 истории создания Петропавловской крепости начинается история Санкт-Петербурга. 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Пожалуй, именно она является главным символом России царской, России имперской. В ней сошлось всё – и блеск имперского величия, устремившегося ввысь незабываемого шпилем, и изнанка самодержавия, когда крепость одновременно становится и тюрьмой. И это неотделимо. Это две стороны одной медали, как символ блеска и нищеты Российской Империи. </a:t>
            </a:r>
            <a:endParaRPr kumimoji="0" lang="ru-RU" sz="1400" dirty="0">
              <a:solidFill>
                <a:schemeClr val="accent3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1141" y="3545519"/>
            <a:ext cx="4754649" cy="3307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66633"/>
            <a:ext cx="2392908" cy="3462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394" y="229570"/>
            <a:ext cx="2210632" cy="33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31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 txBox="1">
            <a:spLocks/>
          </p:cNvSpPr>
          <p:nvPr/>
        </p:nvSpPr>
        <p:spPr bwMode="auto">
          <a:xfrm>
            <a:off x="251520" y="1484784"/>
            <a:ext cx="3744416" cy="5061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Известнейший из украшающих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Санкт-Петербург памятников — конная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статуя создателя новой столицы и преобразователя России Петра Великого. Памятник Императору Петру I, на Сенатской площади,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сооружён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 царствование Императрицы Екатерины II. </a:t>
            </a:r>
            <a:endParaRPr kumimoji="0" lang="ru-RU" sz="1400" dirty="0" smtClean="0">
              <a:solidFill>
                <a:schemeClr val="accent3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Открытие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памятника состоялось 7 августа (18 августа) 1782 года. Он представляет дикую скалу, на которую взлетел всадник, попирающий змея. </a:t>
            </a:r>
            <a:endParaRPr kumimoji="0" lang="ru-RU" sz="1400" dirty="0" smtClean="0">
              <a:solidFill>
                <a:schemeClr val="accent3">
                  <a:lumMod val="10000"/>
                </a:schemeClr>
              </a:solidFill>
              <a:effectLst/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двух сторон скалы надписи: </a:t>
            </a:r>
            <a:r>
              <a:rPr kumimoji="0" lang="ru-RU" sz="1400" b="1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Петру </a:t>
            </a:r>
            <a:r>
              <a:rPr kumimoji="0" lang="ru-RU" sz="1400" b="1" dirty="0" err="1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Перъвому</a:t>
            </a:r>
            <a:r>
              <a:rPr kumimoji="0" lang="ru-RU" sz="1400" b="1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1" dirty="0" err="1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Petro</a:t>
            </a:r>
            <a:r>
              <a:rPr kumimoji="0" lang="ru-RU" sz="1400" b="1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1" dirty="0" err="1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Primo</a:t>
            </a:r>
            <a:r>
              <a:rPr kumimoji="0" lang="ru-RU" sz="1400" b="1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 Екатерина Вторая, </a:t>
            </a:r>
            <a:r>
              <a:rPr kumimoji="0" lang="ru-RU" sz="1400" b="1" dirty="0" err="1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Catharina</a:t>
            </a:r>
            <a:r>
              <a:rPr kumimoji="0" lang="ru-RU" sz="1400" b="1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1400" b="1" dirty="0" err="1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Secunda</a:t>
            </a:r>
            <a:r>
              <a:rPr kumimoji="0" lang="ru-RU" sz="1400" b="1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 лета 1782.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9915" y="358440"/>
            <a:ext cx="4605838" cy="6141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1340768"/>
          </a:xfrm>
        </p:spPr>
        <p:txBody>
          <a:bodyPr anchor="ctr" anchorCtr="0"/>
          <a:lstStyle/>
          <a:p>
            <a:r>
              <a:rPr lang="ru-RU" sz="2800" dirty="0">
                <a:solidFill>
                  <a:schemeClr val="accent3">
                    <a:lumMod val="10000"/>
                  </a:schemeClr>
                </a:solidFill>
              </a:rPr>
              <a:t>Медный </a:t>
            </a:r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всадник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0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08" y="0"/>
            <a:ext cx="8668072" cy="1268760"/>
          </a:xfrm>
        </p:spPr>
        <p:txBody>
          <a:bodyPr anchor="ctr" anchorCtr="0"/>
          <a:lstStyle/>
          <a:p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Памятник затопленным кораблям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179512" y="1412776"/>
            <a:ext cx="8712968" cy="21602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Среди множества памятников, музеев и историческим мест, данный памятник занимает особое место, так как отражает роль Севастополя как главной базы Черноморского флота России, за право обладать которой, русский солдат десятилетиями проливал кровь в войнах с Турцией. И основав Севастополь, Россия открыла череду блестящих морских побед, которые одерживали великие адмиралы прошлого, уходя из Севастополя навстречу бессмертию.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Памятник поставлен в честь затопленных в гавани кораблей, экипажи которых включились в Первую оборону Севастополя, в результате чего эпическая осада города, сопровождавшаяся массовыми подвигами солдат и матросов, продолжалась более года, а сама история Севастополя после этого окончательно и неразрывно оказалась связана с флотом.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3717032"/>
            <a:ext cx="5316737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069" y="4543181"/>
            <a:ext cx="3456931" cy="2160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46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780" y="0"/>
            <a:ext cx="4245220" cy="1340768"/>
          </a:xfrm>
        </p:spPr>
        <p:txBody>
          <a:bodyPr anchor="ctr" anchorCtr="0"/>
          <a:lstStyle/>
          <a:p>
            <a:r>
              <a:rPr lang="ru-RU" sz="2800" dirty="0">
                <a:solidFill>
                  <a:schemeClr val="accent3">
                    <a:lumMod val="10000"/>
                  </a:schemeClr>
                </a:solidFill>
              </a:rPr>
              <a:t>Крейсер </a:t>
            </a:r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«Аврора» 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113086" y="3212976"/>
            <a:ext cx="8917828" cy="34563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Стоящий в Петрограде крейсер оказался в центре событий двух революций в 1917 году. 25 октября в 21:45 холостой выстрел носового орудия «Авроры», произведённый по приказу комиссара Белышева, подал сигнал к штурму Зимнего дворца, где располагалось Временное правительство. После октябрьской революции «Аврора» стал единственным кораблём царского флота, которому оставили родное имя. В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1922 году крейсер «Аврора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» корабль был передан Кронштадтскому порту на долговременное хранение (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законсервирован), а в следующем году стал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учебным.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годы Великой Отечественной войны личный состав и орудия «Авроры» участвовали в героической обороне Ленинграда. Всю войну крейсер провёл в Ораниенбауме под Ленинградом. Корабль был включен в систему противовоздушной обороны Кронштадта. С первых же дней блокады города он огнём своей зенитной артиллерии отражал атаки немецкой авиации. Д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о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самого конца войны «Аврора» не спускала Военно-морской флаг СССР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При советской власти крейсер «Аврора» стал учебным и почитался как один из символов революции. Во время ремонта, в 1945–46 гг. крейсер участвовал в съемках кинофильма «Крейсер Варяг», играя роль «Варяга».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Музей на корабле начал создаваться с 1950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года. В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1956 году было принято решение придать корабельному музею статус филиала Центрального военно-морского музея.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-11548"/>
            <a:ext cx="4728981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93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175" y="0"/>
            <a:ext cx="4497304" cy="980728"/>
          </a:xfrm>
        </p:spPr>
        <p:txBody>
          <a:bodyPr anchor="ctr" anchorCtr="0"/>
          <a:lstStyle/>
          <a:p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Брестская крепость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4211960" y="980728"/>
            <a:ext cx="4680520" cy="573810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. В России и за её пределами немало мест воинской славы нашей Родины. Брестская крепость – это  символ стойкости и презрения перед смертью, который впечатан в предсмертную фразу на стене «Умираю, но не сдаюсь. Прощай Родина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!»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великом и трагическом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подвиге защитников Брестской крепости,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сконцентрирована вся суть трагедии лета 1941 года, когда будущая победа 1945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года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ковалась таким вот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безнадёжным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сопротивлением, которое немцы считали самоубийственным, но которое имело не только военно-стратегическое, но и прежде всего смысловое значение, отлично демонстрирующее, что война с Россией и война с Европой –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это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совершенно разные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вещи. 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 1971 году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был открыт мемориальный комплекс «Брестская крепость-герой».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В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едином архитектурно-художественном ансамбле мемориала, увековечившем «легендарную быль о героях Брестской крепости», представлены руины старой крепости, места боёв, монументальные скульптурные композиции.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Сегодня «Брестская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крепость-герой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» – </a:t>
            </a: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крупнейший на </a:t>
            </a:r>
            <a:r>
              <a:rPr kumimoji="0" lang="ru-RU" sz="1400" dirty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постсоветском пространстве памятник мужеству советского народа в годы Великой Отечественной войны.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84625"/>
            <a:ext cx="3485692" cy="232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98602"/>
            <a:ext cx="3423575" cy="256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-33014"/>
            <a:ext cx="3423575" cy="256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0421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08" y="332656"/>
            <a:ext cx="8668072" cy="720080"/>
          </a:xfrm>
        </p:spPr>
        <p:txBody>
          <a:bodyPr anchor="ctr" anchorCtr="0"/>
          <a:lstStyle/>
          <a:p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Мамаев Курган в Волгограде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3131840" y="1412776"/>
            <a:ext cx="5760640" cy="28803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  <a:prstDash val="sysDash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kumimoji="0" lang="ru-RU" sz="1400" dirty="0" smtClean="0">
                <a:solidFill>
                  <a:schemeClr val="accent3">
                    <a:lumMod val="10000"/>
                  </a:schemeClr>
                </a:solidFill>
                <a:effectLst/>
                <a:latin typeface="Times New Roman" pitchFamily="18" charset="0"/>
              </a:rPr>
              <a:t>Мамаев Курган — центральная высота России, святое место для всего народа нашей огромной страны. Именно здесь произошёл коренной перелои в ходе Великой Отечественно войны. Созданный на Мамаевом кургане памятник – монументальный и величественный ансамбль «Героям Сталинградской битвы»  – сохранил на века историю об отваге и бесстрашии защитников Сталинграда в ходе ожесточенных боёв за город. Монумент «Родина-мать зовёт!», стоящий в эпицентре Сталинградской битвы, где был положен предел немецкому нашествию угрожавшего самому существованию народов населявших СССР – самое мощное из всех монументальных образов главной войны в истории нашего народа, </a:t>
            </a:r>
            <a:endParaRPr kumimoji="0" lang="ru-RU" sz="1400" dirty="0">
              <a:solidFill>
                <a:schemeClr val="accent3">
                  <a:lumMod val="1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48" y="4370775"/>
            <a:ext cx="3319715" cy="248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25" y="1412776"/>
            <a:ext cx="2802815" cy="267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069" y="4381137"/>
            <a:ext cx="3456931" cy="248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381136"/>
            <a:ext cx="1863501" cy="248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9518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10 символов России (Антонова Татьяна)">
  <a:themeElements>
    <a:clrScheme name="">
      <a:dk1>
        <a:srgbClr val="292929"/>
      </a:dk1>
      <a:lt1>
        <a:srgbClr val="FFFFFF"/>
      </a:lt1>
      <a:dk2>
        <a:srgbClr val="C0C0C0"/>
      </a:dk2>
      <a:lt2>
        <a:srgbClr val="FFFFFF"/>
      </a:lt2>
      <a:accent1>
        <a:srgbClr val="AE6A58"/>
      </a:accent1>
      <a:accent2>
        <a:srgbClr val="A18461"/>
      </a:accent2>
      <a:accent3>
        <a:srgbClr val="DCDCDC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663300"/>
    </a:dk1>
    <a:lt1>
      <a:srgbClr val="C0C0C0"/>
    </a:lt1>
    <a:dk2>
      <a:srgbClr val="D7C5B5"/>
    </a:dk2>
    <a:lt2>
      <a:srgbClr val="292929"/>
    </a:lt2>
    <a:accent1>
      <a:srgbClr val="AE6A58"/>
    </a:accent1>
    <a:accent2>
      <a:srgbClr val="A18461"/>
    </a:accent2>
    <a:accent3>
      <a:srgbClr val="DCDCDC"/>
    </a:accent3>
    <a:accent4>
      <a:srgbClr val="562A00"/>
    </a:accent4>
    <a:accent5>
      <a:srgbClr val="D3B9B4"/>
    </a:accent5>
    <a:accent6>
      <a:srgbClr val="917757"/>
    </a:accent6>
    <a:hlink>
      <a:srgbClr val="71584D"/>
    </a:hlink>
    <a:folHlink>
      <a:srgbClr val="3433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10 символов России (Антонова Татьяна)</Template>
  <TotalTime>228</TotalTime>
  <Words>1389</Words>
  <Application>Microsoft Office PowerPoint</Application>
  <PresentationFormat>Экран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10 символов России (Антонова Татьяна)</vt:lpstr>
      <vt:lpstr>10 символов России</vt:lpstr>
      <vt:lpstr>Московский Кремль и Красная площадь</vt:lpstr>
      <vt:lpstr>Бородинское поле</vt:lpstr>
      <vt:lpstr>Петропавловская крепость</vt:lpstr>
      <vt:lpstr>Медный всадник</vt:lpstr>
      <vt:lpstr>Памятник затопленным кораблям</vt:lpstr>
      <vt:lpstr>Крейсер «Аврора» </vt:lpstr>
      <vt:lpstr>Брестская крепость</vt:lpstr>
      <vt:lpstr>Мамаев Курган в Волгограде</vt:lpstr>
      <vt:lpstr>Рабочий и колхозница. Москва.</vt:lpstr>
      <vt:lpstr>Музей космонавтики на ВДНХ. Москва.</vt:lpstr>
      <vt:lpstr>Источники: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символов России</dc:title>
  <dc:subject>Конкурс презентаций</dc:subject>
  <dc:creator>Антонова Татьяна</dc:creator>
  <cp:lastModifiedBy>Admin</cp:lastModifiedBy>
  <cp:revision>27</cp:revision>
  <dcterms:created xsi:type="dcterms:W3CDTF">2013-10-18T09:37:49Z</dcterms:created>
  <dcterms:modified xsi:type="dcterms:W3CDTF">2013-12-08T11:14:28Z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TC011408321049</vt:lpwstr>
  </property>
</Properties>
</file>