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73" r:id="rId11"/>
    <p:sldId id="277" r:id="rId12"/>
    <p:sldId id="274" r:id="rId13"/>
    <p:sldId id="267" r:id="rId14"/>
    <p:sldId id="266" r:id="rId15"/>
    <p:sldId id="275" r:id="rId16"/>
    <p:sldId id="276" r:id="rId17"/>
    <p:sldId id="269" r:id="rId18"/>
    <p:sldId id="270" r:id="rId19"/>
    <p:sldId id="268" r:id="rId20"/>
    <p:sldId id="271" r:id="rId21"/>
    <p:sldId id="272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12B87-AE6B-4746-8DB5-8A2791D47EEF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3EE0D-D1F1-446A-B011-43D8EA498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AE8C8-181D-4397-9A0D-986F6BC76803}" type="slidenum">
              <a:rPr lang="ru-RU"/>
              <a:pPr/>
              <a:t>21</a:t>
            </a:fld>
            <a:endParaRPr lang="ru-RU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E6900-5ADA-4F90-B783-DD832AAB8904}" type="slidenum">
              <a:rPr lang="ru-RU"/>
              <a:pPr/>
              <a:t>22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9E331A42-59C4-447B-A75F-BD85B7FD03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9AC38-47C4-4C95-B617-F325964EFE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8E0D5-E5C6-4497-B1D4-FD8BA159D3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15ED1-97F6-4757-B1BA-39BE6B92CD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BB1E2-3F22-4081-AE99-8C0CD7DBCB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2EEC1-0522-45CC-A567-A48CF55300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E4F58-06CA-4642-806E-D88408E8FC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0D6E3-9F3D-472F-815E-4F7C6BE3F5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2F95F-11A8-442C-A143-FA7E63D9E6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C3319-6950-4702-A1F1-D3344996A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42DC6-31A2-433E-913F-A98B2BBEE9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B64CAA65-D445-4385-A4C0-804EADD1FCE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2;&#1086;&#1080;%20&#1076;&#1086;&#1082;&#1091;&#1084;&#1077;&#1085;&#1090;&#1099;\&#1101;&#1082;&#1089;&#1087;&#1077;&#1088;&#1090;&#1085;&#1072;&#1103;%20&#1087;&#1083;&#1086;&#1097;&#1072;&#1076;&#1082;&#1072;\&#1082;&#1086;&#1085;&#1082;&#1091;&#1088;&#1089;_&#1084;&#1086;&#1073;&#1080;&#1083;&#1100;&#1085;&#1099;&#1077;%20&#1090;&#1077;&#1093;&#1085;\gimn_-_gimn_rossiiso_slovami.mp3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nkonstit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3" y="2357430"/>
            <a:ext cx="8934135" cy="4500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5728"/>
            <a:ext cx="9144000" cy="2000264"/>
          </a:xfrm>
        </p:spPr>
        <p:txBody>
          <a:bodyPr/>
          <a:lstStyle/>
          <a:p>
            <a:r>
              <a:rPr lang="ru-RU" sz="4800" i="1" dirty="0" smtClean="0"/>
              <a:t>Урок России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«20-летие Конституции Российской Федерации»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ega-stars.ru/img/politics/pictures/yeltsin_boris_nikolayevich/1/1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5720" y="750075"/>
            <a:ext cx="3643338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00496" y="214290"/>
            <a:ext cx="5143504" cy="654008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2000" dirty="0" smtClean="0"/>
              <a:t>Раздел 1. Глава 1. Статья 1.</a:t>
            </a:r>
            <a:endParaRPr lang="ru-RU" sz="20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000464" y="928670"/>
            <a:ext cx="5143536" cy="13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Российская Федерация – Россия есть демократическое федеративное правовое государство с республиканской формой правления.</a:t>
            </a:r>
            <a:endParaRPr kumimoji="1" lang="ru-RU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000496" y="2786058"/>
            <a:ext cx="5143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Права граждан (раздел 2).</a:t>
            </a:r>
            <a:endParaRPr kumimoji="1" lang="ru-RU" sz="2000" b="1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929058" y="3357562"/>
            <a:ext cx="52149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Равенство перед законом (статья 19)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 на жизнь (статья 20).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Свобода и личная неприкосновенность (статья 22)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Неприкосновенность частной жизни (статья 23)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Неприкосновенность жилища (статья 25)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Свобода передвижения (статья 27)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Свобода совести (статья 28).</a:t>
            </a:r>
            <a:endParaRPr kumimoji="1" 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nkonstit_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6191250"/>
          </a:xfrm>
          <a:ln w="76200">
            <a:pattFill prst="lgCheck">
              <a:fgClr>
                <a:srgbClr val="990033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</a:rPr>
              <a:t>Каждое государство имеет свои символы:</a:t>
            </a:r>
          </a:p>
          <a:p>
            <a:pPr algn="ctr" eaLnBrk="1" hangingPunct="1">
              <a:buFontTx/>
              <a:buNone/>
              <a:defRPr/>
            </a:pPr>
            <a:r>
              <a:rPr lang="ru-RU" sz="8000" b="1" i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Герб</a:t>
            </a:r>
          </a:p>
          <a:p>
            <a:pPr algn="ctr" eaLnBrk="1" hangingPunct="1">
              <a:buFontTx/>
              <a:buNone/>
              <a:defRPr/>
            </a:pPr>
            <a:r>
              <a:rPr lang="ru-RU" sz="8000" b="1" i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Флаг</a:t>
            </a:r>
          </a:p>
          <a:p>
            <a:pPr algn="ctr" eaLnBrk="1" hangingPunct="1">
              <a:buFontTx/>
              <a:buNone/>
              <a:defRPr/>
            </a:pPr>
            <a:r>
              <a:rPr lang="ru-RU" sz="8000" b="1" i="1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Гимн</a:t>
            </a:r>
          </a:p>
          <a:p>
            <a:pPr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</a:rPr>
              <a:t>Символы – это знаки отличия нашей страны от других стран.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ega-stars.ru/img/politics/pictures/yeltsin_boris_nikolayevich/1/1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57158" y="142864"/>
            <a:ext cx="4071966" cy="6572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1999" y="857245"/>
            <a:ext cx="4321999" cy="5143511"/>
          </a:xfrm>
        </p:spPr>
        <p:txBody>
          <a:bodyPr anchor="ctr" anchorCtr="0"/>
          <a:lstStyle/>
          <a:p>
            <a:pPr algn="ctr"/>
            <a:r>
              <a:rPr lang="ru-RU" sz="2800" dirty="0" smtClean="0"/>
              <a:t>Государственная символика российской федерации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ega-stars.ru/img/politics/pictures/yeltsin_boris_nikolayevich/1/1.JP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14282" y="214290"/>
            <a:ext cx="364330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14744" y="785794"/>
            <a:ext cx="5429256" cy="1500173"/>
          </a:xfrm>
        </p:spPr>
        <p:txBody>
          <a:bodyPr anchor="ctr" anchorCtr="0"/>
          <a:lstStyle/>
          <a:p>
            <a:pPr algn="ctr"/>
            <a:r>
              <a:rPr lang="ru-RU" sz="3200" dirty="0" smtClean="0"/>
              <a:t>Государственный флаг российской федерации</a:t>
            </a:r>
            <a:endParaRPr lang="ru-RU" sz="32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214282" y="2714620"/>
            <a:ext cx="878687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0" eaLnBrk="1" hangingPunct="1">
              <a:buFontTx/>
              <a:buNone/>
              <a:defRPr/>
            </a:pPr>
            <a:r>
              <a:rPr lang="ru-RU" b="1" i="1" dirty="0" smtClean="0"/>
              <a:t>Слово “флаг” – голландского происхождения и означает “корабельное знамя”.</a:t>
            </a:r>
          </a:p>
          <a:p>
            <a:pPr indent="0" eaLnBrk="1" hangingPunct="1">
              <a:buFontTx/>
              <a:buNone/>
              <a:defRPr/>
            </a:pPr>
            <a:r>
              <a:rPr lang="ru-RU" b="1" i="1" dirty="0" smtClean="0"/>
              <a:t> А слово “знамя” происходит от слов “знаменье, знак”. </a:t>
            </a:r>
          </a:p>
          <a:p>
            <a:pPr indent="0" eaLnBrk="1" hangingPunct="1">
              <a:buFontTx/>
              <a:buNone/>
              <a:defRPr/>
            </a:pPr>
            <a:r>
              <a:rPr lang="ru-RU" b="1" i="1" dirty="0" smtClean="0"/>
              <a:t>Знамя – это знак того, кому оно принадлежит, его символ. </a:t>
            </a:r>
            <a:endParaRPr lang="ru-RU" b="1" dirty="0" smtClean="0"/>
          </a:p>
          <a:p>
            <a:r>
              <a:rPr lang="ru-RU" b="1" dirty="0" smtClean="0"/>
              <a:t>В 1991 г. произошел государственный переворот. К власти в России пришли демократы во главе с Б. Н. Ельциным.</a:t>
            </a:r>
            <a:br>
              <a:rPr lang="ru-RU" b="1" dirty="0" smtClean="0"/>
            </a:br>
            <a:r>
              <a:rPr lang="ru-RU" b="1" dirty="0" smtClean="0"/>
              <a:t>22 августа 1991 г. вновь утверждается Государственным флагом России бело-сине-красный флаг. </a:t>
            </a:r>
          </a:p>
          <a:p>
            <a:r>
              <a:rPr lang="ru-RU" b="1" dirty="0" smtClean="0"/>
              <a:t>Государственный флаг РФ представляет собой прямоугольное полотнище, состоящее из трех горизонтальных равновеликих полос: </a:t>
            </a:r>
          </a:p>
          <a:p>
            <a:pPr marL="354013" lvl="0" indent="368300">
              <a:buFont typeface="Arial" pitchFamily="34" charset="0"/>
              <a:buChar char="•"/>
            </a:pPr>
            <a:r>
              <a:rPr lang="ru-RU" b="1" dirty="0" smtClean="0"/>
              <a:t>верхней – белого, </a:t>
            </a:r>
          </a:p>
          <a:p>
            <a:pPr marL="354013" lvl="0" indent="368300">
              <a:buFont typeface="Arial" pitchFamily="34" charset="0"/>
              <a:buChar char="•"/>
            </a:pPr>
            <a:r>
              <a:rPr lang="ru-RU" b="1" dirty="0" smtClean="0"/>
              <a:t>средней – синего,</a:t>
            </a:r>
          </a:p>
          <a:p>
            <a:pPr marL="354013" lvl="0" indent="368300">
              <a:buFont typeface="Arial" pitchFamily="34" charset="0"/>
              <a:buChar char="•"/>
            </a:pPr>
            <a:r>
              <a:rPr lang="ru-RU" b="1" dirty="0" smtClean="0"/>
              <a:t>нижней – красного цветов.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14414" y="333375"/>
            <a:ext cx="7750199" cy="6264275"/>
          </a:xfrm>
        </p:spPr>
        <p:txBody>
          <a:bodyPr anchor="ctr" anchorCtr="0"/>
          <a:lstStyle/>
          <a:p>
            <a:pPr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3200" b="1" i="1" dirty="0" smtClean="0">
                <a:solidFill>
                  <a:schemeClr val="bg2"/>
                </a:solidFill>
              </a:rPr>
              <a:t>Белый цвет означает мир</a:t>
            </a:r>
            <a:r>
              <a:rPr lang="en-US" sz="3200" b="1" i="1" dirty="0" smtClean="0">
                <a:solidFill>
                  <a:schemeClr val="bg2"/>
                </a:solidFill>
              </a:rPr>
              <a:t>,</a:t>
            </a:r>
            <a:r>
              <a:rPr lang="ru-RU" sz="3200" b="1" i="1" dirty="0" smtClean="0">
                <a:solidFill>
                  <a:schemeClr val="bg2"/>
                </a:solidFill>
              </a:rPr>
              <a:t> чистоту, надежду, благородство и  откровенность.</a:t>
            </a:r>
          </a:p>
          <a:p>
            <a:pPr indent="0" eaLnBrk="1" hangingPunct="1">
              <a:spcBef>
                <a:spcPts val="0"/>
              </a:spcBef>
              <a:buFontTx/>
              <a:buNone/>
              <a:defRPr/>
            </a:pPr>
            <a:endParaRPr lang="ru-RU" sz="3200" b="1" i="1" dirty="0" smtClean="0">
              <a:solidFill>
                <a:schemeClr val="bg2"/>
              </a:solidFill>
            </a:endParaRPr>
          </a:p>
          <a:p>
            <a:pPr lvl="0" indent="0">
              <a:spcBef>
                <a:spcPts val="0"/>
              </a:spcBef>
              <a:buNone/>
              <a:defRPr/>
            </a:pPr>
            <a:r>
              <a:rPr lang="ru-RU" sz="3200" b="1" i="1" dirty="0" smtClean="0">
                <a:solidFill>
                  <a:schemeClr val="bg2"/>
                </a:solidFill>
              </a:rPr>
              <a:t>Синий – цвет безоблачного мирного неба</a:t>
            </a:r>
            <a:r>
              <a:rPr lang="en-US" sz="3200" b="1" i="1" dirty="0" smtClean="0">
                <a:solidFill>
                  <a:schemeClr val="bg2"/>
                </a:solidFill>
              </a:rPr>
              <a:t>, </a:t>
            </a:r>
            <a:r>
              <a:rPr lang="ru-RU" sz="3200" b="1" i="1" dirty="0" smtClean="0">
                <a:solidFill>
                  <a:schemeClr val="bg2"/>
                </a:solidFill>
              </a:rPr>
              <a:t>верности, честности, безупречности и целомудрия.</a:t>
            </a:r>
          </a:p>
          <a:p>
            <a:pPr indent="0" eaLnBrk="1" hangingPunct="1">
              <a:spcBef>
                <a:spcPts val="0"/>
              </a:spcBef>
              <a:buFontTx/>
              <a:buNone/>
              <a:defRPr/>
            </a:pPr>
            <a:endParaRPr lang="ru-RU" sz="3200" b="1" i="1" dirty="0" smtClean="0">
              <a:solidFill>
                <a:schemeClr val="bg2"/>
              </a:solidFill>
            </a:endParaRPr>
          </a:p>
          <a:p>
            <a:pPr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3200" b="1" i="1" dirty="0" smtClean="0">
                <a:solidFill>
                  <a:schemeClr val="bg2"/>
                </a:solidFill>
              </a:rPr>
              <a:t>Красный – цвет  крови, жизни, мужества, смелости и любви.</a:t>
            </a:r>
          </a:p>
        </p:txBody>
      </p:sp>
      <p:pic>
        <p:nvPicPr>
          <p:cNvPr id="4" name="gimn_-_gimn_rossiiso_slova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36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214313"/>
            <a:ext cx="8642350" cy="6226175"/>
          </a:xfrm>
          <a:ln w="76200">
            <a:pattFill prst="lgCheck">
              <a:fgClr>
                <a:srgbClr val="990033"/>
              </a:fgClr>
              <a:bgClr>
                <a:srgbClr val="FFFFFF"/>
              </a:bgClr>
            </a:pattFill>
          </a:ln>
        </p:spPr>
        <p:txBody>
          <a:bodyPr/>
          <a:lstStyle/>
          <a:p>
            <a:pPr indent="0" algn="ctr" eaLnBrk="1" hangingPunct="1">
              <a:spcBef>
                <a:spcPts val="600"/>
              </a:spcBef>
              <a:buFontTx/>
              <a:buNone/>
            </a:pPr>
            <a:r>
              <a:rPr lang="ru-RU" b="1" i="1" dirty="0" smtClean="0"/>
              <a:t>Герб – это отличительный знак государства</a:t>
            </a:r>
            <a:r>
              <a:rPr lang="en-US" sz="2400" b="1" i="1" dirty="0" smtClean="0"/>
              <a:t>,</a:t>
            </a:r>
            <a:r>
              <a:rPr lang="en-US" b="1" i="1" dirty="0" smtClean="0"/>
              <a:t> </a:t>
            </a:r>
            <a:r>
              <a:rPr lang="ru-RU" b="1" i="1" dirty="0" smtClean="0"/>
              <a:t>города</a:t>
            </a:r>
            <a:r>
              <a:rPr lang="en-US" b="1" i="1" dirty="0" smtClean="0"/>
              <a:t>, </a:t>
            </a:r>
            <a:r>
              <a:rPr lang="ru-RU" b="1" i="1" dirty="0" smtClean="0"/>
              <a:t>рода</a:t>
            </a:r>
            <a:r>
              <a:rPr lang="en-US" b="1" i="1" dirty="0" smtClean="0"/>
              <a:t>,</a:t>
            </a:r>
            <a:r>
              <a:rPr lang="ru-RU" b="1" i="1" dirty="0" smtClean="0"/>
              <a:t> изображаемый на флагах</a:t>
            </a:r>
            <a:r>
              <a:rPr lang="en-US" b="1" i="1" dirty="0" smtClean="0"/>
              <a:t>,</a:t>
            </a:r>
            <a:r>
              <a:rPr lang="ru-RU" b="1" i="1" dirty="0" smtClean="0"/>
              <a:t> монетах</a:t>
            </a:r>
            <a:r>
              <a:rPr lang="en-US" b="1" i="1" dirty="0" smtClean="0"/>
              <a:t>,</a:t>
            </a:r>
            <a:r>
              <a:rPr lang="ru-RU" b="1" i="1" dirty="0" smtClean="0"/>
              <a:t> печатях и других официальных документах.</a:t>
            </a:r>
            <a:endParaRPr lang="en-US" b="1" i="1" dirty="0" smtClean="0"/>
          </a:p>
        </p:txBody>
      </p:sp>
      <p:pic>
        <p:nvPicPr>
          <p:cNvPr id="4" name="Рисунок 3" descr="33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2786063"/>
            <a:ext cx="1500187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855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97" r="10484"/>
          <a:stretch>
            <a:fillRect/>
          </a:stretch>
        </p:blipFill>
        <p:spPr bwMode="auto">
          <a:xfrm>
            <a:off x="5143500" y="2786063"/>
            <a:ext cx="15478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10203307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857500"/>
            <a:ext cx="1438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184609516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45005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0070717162156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45005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216215416_002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45005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AQUARIUS_aver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786063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nerij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57200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001" y="1"/>
            <a:ext cx="8643998" cy="857231"/>
          </a:xfrm>
        </p:spPr>
        <p:txBody>
          <a:bodyPr anchor="ctr" anchorCtr="0"/>
          <a:lstStyle/>
          <a:p>
            <a:pPr algn="ctr"/>
            <a:r>
              <a:rPr lang="ru-RU" sz="3200" dirty="0" smtClean="0"/>
              <a:t>Из истории герба России</a:t>
            </a:r>
            <a:endParaRPr lang="ru-RU" sz="32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35955" y="785794"/>
            <a:ext cx="8672091" cy="5786478"/>
            <a:chOff x="228731" y="785794"/>
            <a:chExt cx="8672091" cy="5786478"/>
          </a:xfrm>
        </p:grpSpPr>
        <p:pic>
          <p:nvPicPr>
            <p:cNvPr id="8" name="Рисунок 7" descr="Герб РФ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28731" y="785794"/>
              <a:ext cx="2237126" cy="2787494"/>
            </a:xfrm>
            <a:prstGeom prst="rect">
              <a:avLst/>
            </a:prstGeom>
          </p:spPr>
        </p:pic>
        <p:pic>
          <p:nvPicPr>
            <p:cNvPr id="6" name="Рисунок 5" descr="Герб РФ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586185" y="785794"/>
              <a:ext cx="1914257" cy="2787494"/>
            </a:xfrm>
            <a:prstGeom prst="rect">
              <a:avLst/>
            </a:prstGeom>
          </p:spPr>
        </p:pic>
        <p:pic>
          <p:nvPicPr>
            <p:cNvPr id="9" name="Рисунок 8" descr="Герб РФ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657887" y="785794"/>
              <a:ext cx="2042805" cy="2787494"/>
            </a:xfrm>
            <a:prstGeom prst="rect">
              <a:avLst/>
            </a:prstGeom>
          </p:spPr>
        </p:pic>
        <p:pic>
          <p:nvPicPr>
            <p:cNvPr id="10" name="Рисунок 9" descr="Герб РФ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799224" y="785794"/>
              <a:ext cx="2101598" cy="2786082"/>
            </a:xfrm>
            <a:prstGeom prst="rect">
              <a:avLst/>
            </a:prstGeom>
          </p:spPr>
        </p:pic>
        <p:grpSp>
          <p:nvGrpSpPr>
            <p:cNvPr id="18" name="Группа 17"/>
            <p:cNvGrpSpPr/>
            <p:nvPr/>
          </p:nvGrpSpPr>
          <p:grpSpPr>
            <a:xfrm>
              <a:off x="1168808" y="3714751"/>
              <a:ext cx="6806384" cy="2857521"/>
              <a:chOff x="1" y="3714751"/>
              <a:chExt cx="6806384" cy="2857521"/>
            </a:xfrm>
          </p:grpSpPr>
          <p:pic>
            <p:nvPicPr>
              <p:cNvPr id="13" name="Рисунок 12" descr="Герб РФ.jp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" y="3714751"/>
                <a:ext cx="2218832" cy="2857521"/>
              </a:xfrm>
              <a:prstGeom prst="rect">
                <a:avLst/>
              </a:prstGeom>
            </p:spPr>
          </p:pic>
          <p:pic>
            <p:nvPicPr>
              <p:cNvPr id="14" name="Рисунок 13" descr="Герб РФ.jpg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2285984" y="3714752"/>
                <a:ext cx="2227446" cy="2857520"/>
              </a:xfrm>
              <a:prstGeom prst="rect">
                <a:avLst/>
              </a:prstGeom>
            </p:spPr>
          </p:pic>
          <p:pic>
            <p:nvPicPr>
              <p:cNvPr id="15" name="Рисунок 14" descr="Герб РФ.jp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4572000" y="3714752"/>
                <a:ext cx="2234385" cy="285752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001" y="1"/>
            <a:ext cx="8643998" cy="857231"/>
          </a:xfrm>
        </p:spPr>
        <p:txBody>
          <a:bodyPr anchor="ctr" anchorCtr="0"/>
          <a:lstStyle/>
          <a:p>
            <a:pPr algn="ctr"/>
            <a:r>
              <a:rPr lang="ru-RU" sz="3200" dirty="0" smtClean="0"/>
              <a:t>Из истории герба России</a:t>
            </a:r>
            <a:endParaRPr lang="ru-RU" sz="32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30764" y="785794"/>
            <a:ext cx="8682472" cy="2786083"/>
            <a:chOff x="214282" y="785794"/>
            <a:chExt cx="8682472" cy="2786083"/>
          </a:xfrm>
        </p:grpSpPr>
        <p:pic>
          <p:nvPicPr>
            <p:cNvPr id="8" name="Рисунок 7" descr="Герб РФ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14282" y="785794"/>
              <a:ext cx="4350930" cy="2786082"/>
            </a:xfrm>
            <a:prstGeom prst="rect">
              <a:avLst/>
            </a:prstGeom>
          </p:spPr>
        </p:pic>
        <p:pic>
          <p:nvPicPr>
            <p:cNvPr id="9" name="Рисунок 8" descr="Герб РФ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657887" y="819366"/>
              <a:ext cx="2066956" cy="2752509"/>
            </a:xfrm>
            <a:prstGeom prst="rect">
              <a:avLst/>
            </a:prstGeom>
          </p:spPr>
        </p:pic>
        <p:pic>
          <p:nvPicPr>
            <p:cNvPr id="10" name="Рисунок 9" descr="Герб РФ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805095" y="825471"/>
              <a:ext cx="2091659" cy="274640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214298" y="3714752"/>
            <a:ext cx="8715404" cy="2857521"/>
            <a:chOff x="428596" y="3714752"/>
            <a:chExt cx="8715404" cy="2857521"/>
          </a:xfrm>
        </p:grpSpPr>
        <p:pic>
          <p:nvPicPr>
            <p:cNvPr id="13" name="Рисунок 12" descr="Герб РФ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28596" y="3714752"/>
              <a:ext cx="1988638" cy="2857521"/>
            </a:xfrm>
            <a:prstGeom prst="rect">
              <a:avLst/>
            </a:prstGeom>
          </p:spPr>
        </p:pic>
        <p:pic>
          <p:nvPicPr>
            <p:cNvPr id="14" name="Рисунок 13" descr="Герб РФ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428860" y="3714752"/>
              <a:ext cx="2459934" cy="2857520"/>
            </a:xfrm>
            <a:prstGeom prst="rect">
              <a:avLst/>
            </a:prstGeom>
          </p:spPr>
        </p:pic>
        <p:pic>
          <p:nvPicPr>
            <p:cNvPr id="15" name="Рисунок 14" descr="Герб РФ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931137" y="3714753"/>
              <a:ext cx="2106995" cy="2857520"/>
            </a:xfrm>
            <a:prstGeom prst="rect">
              <a:avLst/>
            </a:prstGeom>
          </p:spPr>
        </p:pic>
        <p:pic>
          <p:nvPicPr>
            <p:cNvPr id="16" name="Рисунок 15" descr="Герб РФ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072455" y="3714752"/>
              <a:ext cx="2071545" cy="28575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001" y="1"/>
            <a:ext cx="8643998" cy="1357297"/>
          </a:xfrm>
        </p:spPr>
        <p:txBody>
          <a:bodyPr anchor="ctr" anchorCtr="0"/>
          <a:lstStyle/>
          <a:p>
            <a:pPr algn="ctr"/>
            <a:r>
              <a:rPr lang="ru-RU" sz="3200" dirty="0" smtClean="0"/>
              <a:t>Государственный герб Российской Федерации, 2000 </a:t>
            </a:r>
            <a:r>
              <a:rPr lang="ru-RU" sz="3200" cap="none" dirty="0" smtClean="0"/>
              <a:t>год</a:t>
            </a:r>
            <a:endParaRPr lang="ru-RU" sz="32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4643438" y="1285860"/>
            <a:ext cx="43577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Государственный Герб РФ представляет собой изображение золотого двуглавого орла, помещенного на красном геральдическом щите; над орлом – три исторические короны Петра Великого; в лапах орла – скипетр и держава; на груди орла на красном щите – всадник, поражающий копьем дракона.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Восстановление двуглавого орла как Государственного герба России олицетворяет неразрывность и преемственность отечественной истории. Сегодняшний герб России - это новый герб, но его составные части глубоко традиционны; он и отражает разные этапы отечественной истории, и продолжает их </a:t>
            </a:r>
            <a:r>
              <a:rPr lang="ru-RU" b="1" dirty="0" smtClean="0"/>
              <a:t>новом тысячелетии.</a:t>
            </a:r>
            <a:endParaRPr lang="ru-RU" b="1" dirty="0" smtClean="0"/>
          </a:p>
        </p:txBody>
      </p:sp>
      <p:pic>
        <p:nvPicPr>
          <p:cNvPr id="8" name="Рисунок 7" descr="Герб РФ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357298"/>
            <a:ext cx="4282797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Nikita Ivanovich Panin.PNG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84879" y="714356"/>
            <a:ext cx="1946429" cy="2643206"/>
          </a:xfrm>
          <a:prstGeom prst="ellipse">
            <a:avLst/>
          </a:prstGeom>
          <a:ln w="190500" cap="rnd">
            <a:solidFill>
              <a:schemeClr val="accent6">
                <a:lumMod val="25000"/>
                <a:lumOff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Engraving Fonvizin.jpg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606478" y="714356"/>
            <a:ext cx="1982404" cy="2643206"/>
          </a:xfrm>
          <a:prstGeom prst="ellipse">
            <a:avLst/>
          </a:prstGeom>
          <a:ln w="190500" cap="rnd">
            <a:solidFill>
              <a:schemeClr val="accent6">
                <a:lumMod val="25000"/>
                <a:lumOff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3" descr="280px-Портрет_Сперанского_Михаила_Михайлович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72263" y="714356"/>
            <a:ext cx="1991645" cy="2643206"/>
          </a:xfrm>
          <a:prstGeom prst="ellipse">
            <a:avLst/>
          </a:prstGeom>
          <a:ln w="190500" cap="rnd">
            <a:solidFill>
              <a:schemeClr val="accent6">
                <a:lumMod val="25000"/>
                <a:lumOff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3" descr="Николай Николаевич Новосильцев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1857356" y="3357562"/>
            <a:ext cx="2220329" cy="2643206"/>
          </a:xfrm>
          <a:prstGeom prst="ellipse">
            <a:avLst/>
          </a:prstGeom>
          <a:ln w="190500" cap="rnd">
            <a:solidFill>
              <a:schemeClr val="accent6">
                <a:lumMod val="25000"/>
                <a:lumOff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3" descr="Граф Михаил Тариэлович Лорис-Меликов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5037876" y="3357562"/>
            <a:ext cx="2267057" cy="2643206"/>
          </a:xfrm>
          <a:prstGeom prst="ellipse">
            <a:avLst/>
          </a:prstGeom>
          <a:ln w="190500" cap="rnd">
            <a:solidFill>
              <a:schemeClr val="accent6">
                <a:lumMod val="25000"/>
                <a:lumOff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428596" y="214290"/>
            <a:ext cx="242889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Н.И. Панин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214290"/>
            <a:ext cx="242889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</a:t>
            </a:r>
            <a:r>
              <a:rPr lang="ru-RU" sz="2000" b="1" dirty="0" smtClean="0"/>
              <a:t>.И. Фонвизин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214290"/>
            <a:ext cx="242889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М.М. Сперанский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6143644"/>
            <a:ext cx="242889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Н.Н. Новосильцев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6143644"/>
            <a:ext cx="2786082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М.Т. </a:t>
            </a:r>
            <a:r>
              <a:rPr lang="ru-RU" sz="2000" b="1" dirty="0" err="1" smtClean="0"/>
              <a:t>Лорис-Меликов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ерб РФ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256276"/>
            <a:ext cx="4357718" cy="6345449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 bwMode="auto">
          <a:xfrm>
            <a:off x="4714876" y="0"/>
            <a:ext cx="4286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/>
              <a:t>Гимн России — один из главных государственных символов России, наряду с флагом и гербом.</a:t>
            </a:r>
          </a:p>
          <a:p>
            <a:pPr algn="ctr"/>
            <a:r>
              <a:rPr lang="ru-RU" b="1" dirty="0" smtClean="0"/>
              <a:t>Гимн — торжественная песня, принятая как символ государственного или социального единства.</a:t>
            </a:r>
          </a:p>
          <a:p>
            <a:pPr algn="ctr"/>
            <a:endParaRPr lang="ru-RU" b="1" dirty="0" smtClean="0"/>
          </a:p>
          <a:p>
            <a:r>
              <a:rPr lang="ru-RU" sz="1600" b="1" u="sng" dirty="0" smtClean="0"/>
              <a:t>Хронология гимна России:</a:t>
            </a:r>
            <a:endParaRPr lang="ru-RU" sz="1600" u="sng" dirty="0" smtClean="0"/>
          </a:p>
          <a:p>
            <a:pPr marL="441325" lvl="0">
              <a:buFont typeface="Arial" pitchFamily="34" charset="0"/>
              <a:buChar char="•"/>
            </a:pPr>
            <a:r>
              <a:rPr lang="ru-RU" sz="1600" i="1" dirty="0" smtClean="0"/>
              <a:t>Молитва русских (1816-1833)</a:t>
            </a:r>
            <a:endParaRPr lang="ru-RU" sz="1600" dirty="0" smtClean="0"/>
          </a:p>
          <a:p>
            <a:pPr marL="441325" lvl="0">
              <a:buFont typeface="Arial" pitchFamily="34" charset="0"/>
              <a:buChar char="•"/>
            </a:pPr>
            <a:r>
              <a:rPr lang="ru-RU" sz="1600" i="1" dirty="0" smtClean="0"/>
              <a:t>Боже, Царя храни! (1833-1917)</a:t>
            </a:r>
            <a:endParaRPr lang="ru-RU" sz="1600" dirty="0" smtClean="0"/>
          </a:p>
          <a:p>
            <a:pPr marL="441325" lvl="0">
              <a:buFont typeface="Arial" pitchFamily="34" charset="0"/>
              <a:buChar char="•"/>
            </a:pPr>
            <a:r>
              <a:rPr lang="ru-RU" sz="1600" i="1" dirty="0" smtClean="0"/>
              <a:t>Рабочая Марсельеза (1917)</a:t>
            </a:r>
            <a:endParaRPr lang="ru-RU" sz="1600" dirty="0" smtClean="0"/>
          </a:p>
          <a:p>
            <a:pPr marL="441325" lvl="0">
              <a:buFont typeface="Arial" pitchFamily="34" charset="0"/>
              <a:buChar char="•"/>
            </a:pPr>
            <a:r>
              <a:rPr lang="ru-RU" sz="1600" i="1" dirty="0" smtClean="0"/>
              <a:t>Интернационал (1917-1943)</a:t>
            </a:r>
            <a:endParaRPr lang="ru-RU" sz="1600" dirty="0" smtClean="0"/>
          </a:p>
          <a:p>
            <a:pPr marL="441325" lvl="0">
              <a:buFont typeface="Arial" pitchFamily="34" charset="0"/>
              <a:buChar char="•"/>
            </a:pPr>
            <a:r>
              <a:rPr lang="ru-RU" sz="1600" i="1" dirty="0" smtClean="0"/>
              <a:t>Гимн СССР (1943-1991)</a:t>
            </a:r>
            <a:endParaRPr lang="ru-RU" sz="1600" dirty="0" smtClean="0"/>
          </a:p>
          <a:p>
            <a:pPr marL="441325" lvl="0">
              <a:buFont typeface="Arial" pitchFamily="34" charset="0"/>
              <a:buChar char="•"/>
            </a:pPr>
            <a:r>
              <a:rPr lang="ru-RU" sz="1600" i="1" dirty="0" smtClean="0"/>
              <a:t>Патриотическая песня (1991-2000)</a:t>
            </a:r>
            <a:endParaRPr lang="ru-RU" sz="1600" dirty="0" smtClean="0"/>
          </a:p>
          <a:p>
            <a:pPr marL="441325" lvl="0">
              <a:buFont typeface="Arial" pitchFamily="34" charset="0"/>
              <a:buChar char="•"/>
            </a:pPr>
            <a:r>
              <a:rPr lang="ru-RU" sz="1600" i="1" dirty="0" smtClean="0"/>
              <a:t>Гимн России (с 2000)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Государственный Гимн Российской Федерации исполняется во время торжественных церемоний и иных мероприятий, проводимых государственными органами. При публичном исполнении гимна присутствующие выслушивают его стоя, мужчины - без головных уборов.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79" y="5012521"/>
            <a:ext cx="2326733" cy="161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3174" y="4143380"/>
            <a:ext cx="6248400" cy="1857388"/>
          </a:xfrm>
        </p:spPr>
        <p:txBody>
          <a:bodyPr anchor="ctr" anchorCtr="0"/>
          <a:lstStyle/>
          <a:p>
            <a:pPr algn="ctr"/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</a:rPr>
              <a:t>Символы России</a:t>
            </a:r>
            <a:endParaRPr lang="nl-NL" sz="5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881227">
            <a:off x="356827" y="3340166"/>
            <a:ext cx="2199391" cy="157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07090">
            <a:off x="256475" y="1595065"/>
            <a:ext cx="2369344" cy="157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7842">
            <a:off x="251833" y="384210"/>
            <a:ext cx="2249827" cy="1349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18">
            <a:off x="2593559" y="2390980"/>
            <a:ext cx="2249827" cy="1273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608" y="221774"/>
            <a:ext cx="1593177" cy="212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785" y="2550310"/>
            <a:ext cx="2160850" cy="1349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25">
            <a:off x="6653243" y="2431111"/>
            <a:ext cx="2249827" cy="1341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684" y="639796"/>
            <a:ext cx="2326733" cy="174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21774"/>
            <a:ext cx="2021249" cy="1859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нкурс презентаций\7 чудес России\baikall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357430"/>
            <a:ext cx="327619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user\Desktop\Конкурс презентаций\7 чудес России\Гора Эльбрус - вершина России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000240"/>
            <a:ext cx="3264024" cy="2310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8"/>
            <a:ext cx="8636496" cy="1470025"/>
          </a:xfrm>
        </p:spPr>
        <p:txBody>
          <a:bodyPr/>
          <a:lstStyle/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В мире много прекрасных мест, о которых хочется писать и которые очень хочется посетить. Россия богата природными чудесами, пожалуй, как ни одна страна в мире. Многие из них можно по праву считать символами нашей страны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3714752"/>
            <a:ext cx="8280920" cy="26515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Природные с</a:t>
            </a:r>
            <a:r>
              <a:rPr lang="ru-RU" sz="5400" b="1" cap="none" spc="0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имволы России</a:t>
            </a:r>
            <a:endParaRPr lang="ru-RU" sz="5400" b="1" cap="none" spc="0" dirty="0">
              <a:ln w="11430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nkonstit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44567"/>
            <a:ext cx="7772400" cy="4768867"/>
          </a:xfrm>
        </p:spPr>
        <p:txBody>
          <a:bodyPr anchor="ctr" anchorCtr="0"/>
          <a:lstStyle/>
          <a:p>
            <a:pPr algn="ctr"/>
            <a:r>
              <a:rPr lang="ru-RU" sz="9600" dirty="0" smtClean="0"/>
              <a:t>Спасибо за внимание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85720" y="214290"/>
            <a:ext cx="271464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Екатерина </a:t>
            </a:r>
            <a:r>
              <a:rPr lang="en-US" sz="1400" b="1" dirty="0" smtClean="0"/>
              <a:t>II </a:t>
            </a:r>
            <a:r>
              <a:rPr lang="ru-RU" sz="1400" b="1" dirty="0" smtClean="0"/>
              <a:t>Великая</a:t>
            </a:r>
            <a:endParaRPr lang="ru-RU" sz="1400" b="1" dirty="0"/>
          </a:p>
          <a:p>
            <a:pPr algn="ctr"/>
            <a:r>
              <a:rPr lang="en-US" sz="1400" b="1" dirty="0" smtClean="0"/>
              <a:t>(1763-1796</a:t>
            </a:r>
            <a:r>
              <a:rPr lang="ru-RU" sz="1400" b="1" dirty="0" smtClean="0"/>
              <a:t> гг.)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2571744"/>
            <a:ext cx="271464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Александр </a:t>
            </a:r>
            <a:r>
              <a:rPr lang="en-US" sz="1400" b="1" dirty="0" smtClean="0"/>
              <a:t>II </a:t>
            </a:r>
            <a:r>
              <a:rPr lang="ru-RU" sz="1400" b="1" dirty="0" smtClean="0"/>
              <a:t>Освободитель (1855-1882 гг.)</a:t>
            </a:r>
            <a:endParaRPr lang="ru-RU" sz="1400" b="1" dirty="0"/>
          </a:p>
        </p:txBody>
      </p:sp>
      <p:pic>
        <p:nvPicPr>
          <p:cNvPr id="12" name="Содержимое 3" descr="Екатерина II Великая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57158" y="928670"/>
            <a:ext cx="2530635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Прямоугольник 15"/>
          <p:cNvSpPr/>
          <p:nvPr/>
        </p:nvSpPr>
        <p:spPr>
          <a:xfrm>
            <a:off x="3214678" y="1393017"/>
            <a:ext cx="271464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Александр </a:t>
            </a:r>
            <a:r>
              <a:rPr lang="en-US" sz="1400" b="1" dirty="0" smtClean="0"/>
              <a:t>I </a:t>
            </a:r>
            <a:r>
              <a:rPr lang="ru-RU" sz="1400" b="1" dirty="0" smtClean="0"/>
              <a:t>Благословенный</a:t>
            </a:r>
          </a:p>
          <a:p>
            <a:pPr algn="ctr"/>
            <a:r>
              <a:rPr lang="ru-RU" sz="1400" b="1" dirty="0" smtClean="0"/>
              <a:t>(1801-1825 гг.) </a:t>
            </a:r>
            <a:endParaRPr lang="ru-RU" sz="1400" b="1" dirty="0"/>
          </a:p>
        </p:txBody>
      </p:sp>
      <p:pic>
        <p:nvPicPr>
          <p:cNvPr id="13" name="Содержимое 5" descr="Александр I Павлович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307964" y="2107397"/>
            <a:ext cx="2549920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Содержимое 3" descr="Александр II Николаевич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286512" y="3357562"/>
            <a:ext cx="2571768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1"/>
            <a:ext cx="8643998" cy="857256"/>
          </a:xfrm>
        </p:spPr>
        <p:txBody>
          <a:bodyPr anchor="ctr" anchorCtr="0"/>
          <a:lstStyle/>
          <a:p>
            <a:pPr algn="ctr"/>
            <a:r>
              <a:rPr lang="ru-RU" dirty="0" smtClean="0"/>
              <a:t>Конституция -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2" y="1071546"/>
            <a:ext cx="8558218" cy="1500187"/>
          </a:xfrm>
        </p:spPr>
        <p:txBody>
          <a:bodyPr anchor="ctr" anchorCtr="0"/>
          <a:lstStyle/>
          <a:p>
            <a:r>
              <a:rPr lang="ru-RU" b="1" dirty="0"/>
              <a:t>основной закон государства, определяющий его общественное и государственное устройство, порядок и принципы образования представительных органов власти, избирательную систему, основные права и обязанности граждан.</a:t>
            </a:r>
            <a:endParaRPr lang="ru-RU" dirty="0"/>
          </a:p>
        </p:txBody>
      </p:sp>
      <p:pic>
        <p:nvPicPr>
          <p:cNvPr id="4" name="Рисунок 3" descr="4RIA-603122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16" y="2595202"/>
            <a:ext cx="7336768" cy="4262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1250141"/>
            <a:ext cx="4214842" cy="4357718"/>
          </a:xfrm>
        </p:spPr>
        <p:txBody>
          <a:bodyPr anchor="ctr" anchorCtr="0"/>
          <a:lstStyle/>
          <a:p>
            <a:r>
              <a:rPr lang="ru-RU" b="1" dirty="0"/>
              <a:t>Первая конституция Российской Федерации (РСФСР) 10 июля </a:t>
            </a:r>
            <a:r>
              <a:rPr lang="ru-RU" b="1" dirty="0" smtClean="0"/>
              <a:t>1918 года</a:t>
            </a:r>
            <a:r>
              <a:rPr lang="ru-RU" b="1" dirty="0"/>
              <a:t> как </a:t>
            </a:r>
            <a:r>
              <a:rPr lang="ru-RU" b="1" dirty="0" smtClean="0"/>
              <a:t>Конституция (Основной Закон) РСФСР</a:t>
            </a:r>
            <a:r>
              <a:rPr lang="ru-RU" b="1" dirty="0"/>
              <a:t>. Конституция 1918 года закрепила диктатуру пролетариата. Лица, жившие на нетрудовые доходы или использовавшие наемный труд, были лишены политических прав. </a:t>
            </a:r>
          </a:p>
        </p:txBody>
      </p:sp>
      <p:pic>
        <p:nvPicPr>
          <p:cNvPr id="7" name="Рисунок 6" descr="411px-Обложка_Конституции_РСФСР_1918_г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453088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 bwMode="auto">
          <a:xfrm>
            <a:off x="214282" y="4179099"/>
            <a:ext cx="87154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/>
              <a:t>Принятие Конституции (Основного Закона) РСФСР 1925 года было обусловлено вхождением РСФСР в состав новообразованного Союза ССР и приведением российского законодательства в соответствие союзному (главным образом, Конституции СССР 1924 года).</a:t>
            </a:r>
            <a:endParaRPr kumimoji="1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411px-Обложка_Конституции_РСФСР_1918_г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1" y="678637"/>
            <a:ext cx="5000660" cy="2928958"/>
          </a:xfrm>
          <a:prstGeom prst="rect">
            <a:avLst/>
          </a:prstGeom>
        </p:spPr>
      </p:pic>
      <p:pic>
        <p:nvPicPr>
          <p:cNvPr id="12" name="Рисунок 11" descr="411px-Обложка_Конституции_РСФСР_1918_го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847" y="678637"/>
            <a:ext cx="2915033" cy="2949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 bwMode="auto">
          <a:xfrm>
            <a:off x="4929190" y="1214422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/>
              <a:t>Конституция (Основной Закон) РСФСР 1937 </a:t>
            </a:r>
            <a:r>
              <a:rPr lang="ru-RU" sz="2000" b="1" dirty="0" smtClean="0"/>
              <a:t>года </a:t>
            </a:r>
            <a:r>
              <a:rPr lang="ru-RU" sz="2000" b="1" dirty="0"/>
              <a:t>изменила название страны с Российской Социалистической Федеративной Советской Республики на Российскую Советскую Федеративную Социалистическую Республику.</a:t>
            </a:r>
          </a:p>
        </p:txBody>
      </p:sp>
      <p:pic>
        <p:nvPicPr>
          <p:cNvPr id="8" name="Рисунок 7" descr="sta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573319" cy="6286544"/>
          </a:xfrm>
          <a:prstGeom prst="rect">
            <a:avLst/>
          </a:prstGeom>
          <a:ln w="190500" cap="sq">
            <a:solidFill>
              <a:schemeClr val="accent6">
                <a:lumMod val="25000"/>
                <a:lumOff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 bwMode="auto">
          <a:xfrm>
            <a:off x="5000628" y="285728"/>
            <a:ext cx="378621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/>
              <a:t>Конституция РСФСР 1978 года — четвёртая конституция Российской Советской Федеративной Социалистической Республики</a:t>
            </a:r>
            <a:r>
              <a:rPr lang="ru-RU" sz="2000" b="1" dirty="0" smtClean="0"/>
              <a:t>. </a:t>
            </a:r>
            <a:r>
              <a:rPr lang="ru-RU" sz="2000" b="1" dirty="0"/>
              <a:t>В отличие от предыдущей Конституции новая Конституция РСФСР стала значительно более объёмной и углубила систематизацию конституционных норм. </a:t>
            </a:r>
          </a:p>
        </p:txBody>
      </p:sp>
      <p:pic>
        <p:nvPicPr>
          <p:cNvPr id="6" name="Рисунок 5" descr="sta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49632"/>
            <a:ext cx="4573319" cy="6158736"/>
          </a:xfrm>
          <a:prstGeom prst="rect">
            <a:avLst/>
          </a:prstGeom>
          <a:ln w="190500" cap="sq">
            <a:solidFill>
              <a:schemeClr val="accent6">
                <a:lumMod val="25000"/>
                <a:lumOff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 bwMode="auto">
          <a:xfrm>
            <a:off x="4714876" y="3000372"/>
            <a:ext cx="42862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/>
              <a:t>Конституция (Основной Закон) РФ </a:t>
            </a:r>
            <a:r>
              <a:rPr lang="ru-RU" sz="2000" b="1" dirty="0"/>
              <a:t>1993 года была принята всенародным голосованием и стала 5-ой в истории нашей страны. Такой частой смены конституции не знало ни одно </a:t>
            </a:r>
            <a:r>
              <a:rPr lang="ru-RU" sz="2000" b="1" dirty="0" smtClean="0"/>
              <a:t>государство, </a:t>
            </a:r>
            <a:r>
              <a:rPr lang="ru-RU" sz="2000" b="1" dirty="0"/>
              <a:t>за исключением Франции, но там за 200 лет сменилось 5 республик.</a:t>
            </a:r>
          </a:p>
        </p:txBody>
      </p:sp>
      <p:pic>
        <p:nvPicPr>
          <p:cNvPr id="6" name="Рисунок 5" descr="sta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70" y="349632"/>
            <a:ext cx="4347343" cy="61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http://www.mega-stars.ru/img/politics/pictures/yeltsin_boris_nikolayevich/1/1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57166"/>
            <a:ext cx="346710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Шаблон оформления «Ленты»">
  <a:themeElements>
    <a:clrScheme name="Шаблон оформления «Ленты»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Шаблон оформления «Ленты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Ленты»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Ленты»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Ленты»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Ленты»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Ленты»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Ленты»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«Ленты»</Template>
  <TotalTime>757</TotalTime>
  <Words>558</Words>
  <Application>Microsoft Office PowerPoint</Application>
  <PresentationFormat>Экран (4:3)</PresentationFormat>
  <Paragraphs>73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Шаблон оформления «Ленты»</vt:lpstr>
      <vt:lpstr>Урок России «20-летие Конституции Российской Федерации»</vt:lpstr>
      <vt:lpstr>Слайд 2</vt:lpstr>
      <vt:lpstr>Слайд 3</vt:lpstr>
      <vt:lpstr>Конституция - </vt:lpstr>
      <vt:lpstr>Слайд 5</vt:lpstr>
      <vt:lpstr>Слайд 6</vt:lpstr>
      <vt:lpstr>Слайд 7</vt:lpstr>
      <vt:lpstr>Слайд 8</vt:lpstr>
      <vt:lpstr>Слайд 9</vt:lpstr>
      <vt:lpstr>Раздел 1. Глава 1. Статья 1.</vt:lpstr>
      <vt:lpstr>Слайд 11</vt:lpstr>
      <vt:lpstr>Слайд 12</vt:lpstr>
      <vt:lpstr>Государственная символика российской федерации</vt:lpstr>
      <vt:lpstr>Государственный флаг российской федерации</vt:lpstr>
      <vt:lpstr>Слайд 15</vt:lpstr>
      <vt:lpstr>Слайд 16</vt:lpstr>
      <vt:lpstr>Из истории герба России</vt:lpstr>
      <vt:lpstr>Из истории герба России</vt:lpstr>
      <vt:lpstr>Государственный герб Российской Федерации, 2000 год</vt:lpstr>
      <vt:lpstr>Слайд 20</vt:lpstr>
      <vt:lpstr>Символы России</vt:lpstr>
      <vt:lpstr>В мире много прекрасных мест, о которых хочется писать и которые очень хочется посетить. Россия богата природными чудесами, пожалуй, как ни одна страна в мире. Многие из них можно по праву считать символами нашей страны.</vt:lpstr>
      <vt:lpstr>Слайд 23</vt:lpstr>
      <vt:lpstr>Спасибо за внимание</vt:lpstr>
    </vt:vector>
  </TitlesOfParts>
  <Manager/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России. 20-летие российской Конституции.</dc:title>
  <dc:subject/>
  <dc:creator>Сучкова Т.Н.</dc:creator>
  <cp:keywords/>
  <dc:description/>
  <cp:lastModifiedBy>Admin</cp:lastModifiedBy>
  <cp:revision>4</cp:revision>
  <dcterms:created xsi:type="dcterms:W3CDTF">2007-12-28T09:51:05Z</dcterms:created>
  <dcterms:modified xsi:type="dcterms:W3CDTF">2013-12-08T11:15:57Z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TC010690611049</vt:lpwstr>
  </property>
</Properties>
</file>