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5259015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atin typeface="+mn-lt"/>
              </a:rPr>
              <a:t>Система</a:t>
            </a:r>
            <a:r>
              <a:rPr lang="ru-RU" sz="4400" b="1" i="1" dirty="0" smtClean="0">
                <a:latin typeface="+mn-lt"/>
              </a:rPr>
              <a:t/>
            </a:r>
            <a:br>
              <a:rPr lang="ru-RU" sz="4400" b="1" i="1" dirty="0" smtClean="0">
                <a:latin typeface="+mn-lt"/>
              </a:rPr>
            </a:br>
            <a:r>
              <a:rPr lang="ru-RU" sz="4400" b="1" i="1" dirty="0" smtClean="0">
                <a:latin typeface="+mn-lt"/>
              </a:rPr>
              <a:t> </a:t>
            </a:r>
            <a:r>
              <a:rPr lang="ru-RU" b="1" i="1" dirty="0">
                <a:latin typeface="+mn-lt"/>
              </a:rPr>
              <a:t>работы по нравственно-патриотическому воспитанию детей </a:t>
            </a:r>
            <a:r>
              <a:rPr lang="ru-RU" b="1" i="1" dirty="0" smtClean="0">
                <a:latin typeface="+mn-lt"/>
              </a:rPr>
              <a:t>подготовительной группы.</a:t>
            </a:r>
            <a:endParaRPr lang="ru-RU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65304"/>
            <a:ext cx="6400800" cy="4096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5270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7762056" cy="231633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СПАСИБО ЗА ВНИМАНИЕ!!!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456" y="692696"/>
            <a:ext cx="273224" cy="360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692696"/>
            <a:ext cx="576064" cy="4615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315200" cy="6408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</a:rPr>
              <a:t>Нравственно-патриотическое воспитание </a:t>
            </a:r>
            <a:r>
              <a:rPr lang="ru-RU" sz="3200" b="1" i="1" dirty="0">
                <a:solidFill>
                  <a:schemeClr val="tx2"/>
                </a:solidFill>
              </a:rPr>
              <a:t>детей </a:t>
            </a:r>
            <a:r>
              <a:rPr lang="ru-RU" sz="3200" b="1" i="1" dirty="0" smtClean="0">
                <a:solidFill>
                  <a:schemeClr val="tx2"/>
                </a:solidFill>
              </a:rPr>
              <a:t>организовано </a:t>
            </a:r>
            <a:r>
              <a:rPr lang="ru-RU" sz="3200" b="1" i="1" dirty="0">
                <a:solidFill>
                  <a:schemeClr val="tx2"/>
                </a:solidFill>
              </a:rPr>
              <a:t>по принципу «от простого к сложному». </a:t>
            </a:r>
            <a:endParaRPr lang="ru-RU" sz="3200" b="1" i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Оно </a:t>
            </a:r>
            <a:r>
              <a:rPr lang="ru-RU" sz="2800" b="1" i="1" dirty="0">
                <a:solidFill>
                  <a:schemeClr val="tx2"/>
                </a:solidFill>
              </a:rPr>
              <a:t>состоит из </a:t>
            </a:r>
            <a:r>
              <a:rPr lang="ru-RU" sz="2800" b="1" i="1" dirty="0" smtClean="0">
                <a:solidFill>
                  <a:schemeClr val="tx2"/>
                </a:solidFill>
              </a:rPr>
              <a:t>тематических </a:t>
            </a:r>
            <a:r>
              <a:rPr lang="ru-RU" sz="2800" b="1" i="1" dirty="0">
                <a:solidFill>
                  <a:schemeClr val="tx2"/>
                </a:solidFill>
              </a:rPr>
              <a:t>блоков</a:t>
            </a:r>
            <a:r>
              <a:rPr lang="ru-RU" sz="2800" b="1" i="1" dirty="0" smtClean="0">
                <a:solidFill>
                  <a:schemeClr val="tx2"/>
                </a:solidFill>
              </a:rPr>
              <a:t>: 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«</a:t>
            </a:r>
            <a:r>
              <a:rPr lang="ru-RU" sz="2800" b="1" i="1" dirty="0">
                <a:solidFill>
                  <a:schemeClr val="tx2"/>
                </a:solidFill>
              </a:rPr>
              <a:t>Моя семья. Мой дом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«</a:t>
            </a:r>
            <a:r>
              <a:rPr lang="ru-RU" sz="2800" b="1" i="1" dirty="0">
                <a:solidFill>
                  <a:schemeClr val="tx2"/>
                </a:solidFill>
              </a:rPr>
              <a:t>Детский сад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  <a:r>
              <a:rPr lang="ru-RU" sz="2800" b="1" i="1" dirty="0">
                <a:solidFill>
                  <a:schemeClr val="tx2"/>
                </a:solidFill>
              </a:rPr>
              <a:t>Моя малая родина</a:t>
            </a: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«Мой </a:t>
            </a:r>
            <a:r>
              <a:rPr lang="ru-RU" sz="2800" b="1" i="1" dirty="0">
                <a:solidFill>
                  <a:schemeClr val="tx2"/>
                </a:solidFill>
              </a:rPr>
              <a:t>родной край</a:t>
            </a: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  <a:r>
              <a:rPr lang="ru-RU" sz="2800" b="1" i="1" dirty="0">
                <a:solidFill>
                  <a:schemeClr val="tx2"/>
                </a:solidFill>
              </a:rPr>
              <a:t>Родная страна</a:t>
            </a: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  <a:r>
              <a:rPr lang="ru-RU" sz="2800" b="1" i="1" dirty="0">
                <a:solidFill>
                  <a:schemeClr val="tx2"/>
                </a:solidFill>
              </a:rPr>
              <a:t>Наша Армия</a:t>
            </a:r>
            <a:r>
              <a:rPr lang="ru-RU" sz="2800" b="1" i="1" dirty="0" smtClean="0">
                <a:solidFill>
                  <a:schemeClr val="tx2"/>
                </a:solidFill>
              </a:rPr>
              <a:t>" </a:t>
            </a: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"</a:t>
            </a:r>
            <a:r>
              <a:rPr lang="ru-RU" sz="2800" b="1" i="1" dirty="0">
                <a:solidFill>
                  <a:schemeClr val="tx2"/>
                </a:solidFill>
              </a:rPr>
              <a:t>Космос".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526" y="620688"/>
            <a:ext cx="489248" cy="4939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9259"/>
            <a:ext cx="7315200" cy="648071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В группе </a:t>
            </a:r>
            <a:r>
              <a:rPr lang="ru-RU" sz="2800" b="1" i="1" dirty="0" smtClean="0">
                <a:solidFill>
                  <a:schemeClr val="tx2"/>
                </a:solidFill>
              </a:rPr>
              <a:t>создана </a:t>
            </a:r>
            <a:r>
              <a:rPr lang="ru-RU" sz="2800" b="1" i="1" dirty="0">
                <a:solidFill>
                  <a:schemeClr val="tx2"/>
                </a:solidFill>
              </a:rPr>
              <a:t>предметно – </a:t>
            </a:r>
            <a:r>
              <a:rPr lang="ru-RU" sz="2800" b="1" i="1" dirty="0" smtClean="0">
                <a:solidFill>
                  <a:schemeClr val="tx2"/>
                </a:solidFill>
              </a:rPr>
              <a:t>развивающая среда патриотической направленности:</a:t>
            </a:r>
          </a:p>
          <a:p>
            <a:pPr marL="45720" indent="0">
              <a:buNone/>
            </a:pPr>
            <a:endParaRPr lang="ru-RU" sz="2800" b="1" i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Центр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>
                <a:solidFill>
                  <a:schemeClr val="tx2"/>
                </a:solidFill>
              </a:rPr>
              <a:t>«Моя Родина - Россия</a:t>
            </a:r>
            <a:r>
              <a:rPr lang="ru-RU" sz="2800" b="1" i="1" dirty="0" smtClean="0">
                <a:solidFill>
                  <a:schemeClr val="tx2"/>
                </a:solidFill>
              </a:rPr>
              <a:t>»;</a:t>
            </a:r>
          </a:p>
          <a:p>
            <a:pPr>
              <a:buFontTx/>
              <a:buChar char="-"/>
            </a:pPr>
            <a:endParaRPr lang="ru-RU" sz="2400" b="1" i="1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400" b="1" i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дидактические игры: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>
                <a:solidFill>
                  <a:schemeClr val="tx2"/>
                </a:solidFill>
              </a:rPr>
              <a:t>«Найди флаг России»,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«Государственные символы»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«Назови национальность» 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tx2"/>
                </a:solidFill>
              </a:rPr>
              <a:t>«Страны мира»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88" y="3881116"/>
            <a:ext cx="3155843" cy="2788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842172" cy="25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76672"/>
            <a:ext cx="489248" cy="70997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1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Имеется подборка демонстрационного материала: 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Альбомы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Фотографии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Иллюстрации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Методическая литература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9109" y="1160748"/>
            <a:ext cx="3744415" cy="2808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617368" cy="3158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9904">
            <a:off x="5544485" y="4144905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704" y="404664"/>
            <a:ext cx="921296" cy="78198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3367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>
                <a:solidFill>
                  <a:schemeClr val="tx2"/>
                </a:solidFill>
              </a:rPr>
              <a:t>О</a:t>
            </a:r>
            <a:r>
              <a:rPr lang="ru-RU" sz="3200" b="1" i="1" dirty="0" smtClean="0">
                <a:solidFill>
                  <a:schemeClr val="tx2"/>
                </a:solidFill>
              </a:rPr>
              <a:t>формлены </a:t>
            </a:r>
            <a:r>
              <a:rPr lang="ru-RU" sz="3200" b="1" i="1" dirty="0">
                <a:solidFill>
                  <a:schemeClr val="tx2"/>
                </a:solidFill>
              </a:rPr>
              <a:t>сюжетно-ролевые </a:t>
            </a:r>
            <a:r>
              <a:rPr lang="ru-RU" sz="3200" b="1" i="1" dirty="0" smtClean="0">
                <a:solidFill>
                  <a:schemeClr val="tx2"/>
                </a:solidFill>
              </a:rPr>
              <a:t>игры: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«Моя семья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>
                <a:solidFill>
                  <a:schemeClr val="tx2"/>
                </a:solidFill>
              </a:rPr>
              <a:t>«Армия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 «</a:t>
            </a:r>
            <a:r>
              <a:rPr lang="ru-RU" sz="2800" b="1" i="1" dirty="0">
                <a:solidFill>
                  <a:schemeClr val="tx2"/>
                </a:solidFill>
              </a:rPr>
              <a:t>Моряки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«Спасатели»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«Пограничники»</a:t>
            </a:r>
          </a:p>
          <a:p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124744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645" y="692696"/>
            <a:ext cx="489248" cy="4219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1926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В группе представлена художественная литература по данной теме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2506"/>
            <a:ext cx="4355976" cy="326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476672"/>
            <a:ext cx="539552" cy="70997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19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В работе с детьми используем следующие 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chemeClr val="tx2"/>
                </a:solidFill>
              </a:rPr>
              <a:t>методы и приемы: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Беседы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Составление рассказов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Чтение стихотворений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Рассматривание</a:t>
            </a:r>
            <a:endParaRPr lang="ru-RU" sz="3200" b="1" i="1" dirty="0">
              <a:solidFill>
                <a:schemeClr val="tx2"/>
              </a:solidFill>
            </a:endParaRPr>
          </a:p>
          <a:p>
            <a:r>
              <a:rPr lang="ru-RU" sz="3200" b="1" i="1" dirty="0">
                <a:solidFill>
                  <a:schemeClr val="tx2"/>
                </a:solidFill>
              </a:rPr>
              <a:t>Обсуждение 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Дискуссии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Рисование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Изготовление аппликаций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Поделок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Дидактические игры</a:t>
            </a:r>
          </a:p>
          <a:p>
            <a:endParaRPr lang="ru-RU" sz="3200" b="1" i="1" dirty="0">
              <a:solidFill>
                <a:schemeClr val="tx2"/>
              </a:solidFill>
            </a:endParaRPr>
          </a:p>
          <a:p>
            <a:endParaRPr lang="ru-RU" sz="3200" b="1" i="1" dirty="0">
              <a:solidFill>
                <a:schemeClr val="tx2"/>
              </a:solidFill>
            </a:endParaRPr>
          </a:p>
          <a:p>
            <a:endParaRPr lang="ru-RU" sz="3200" b="1" i="1" dirty="0" smtClean="0">
              <a:solidFill>
                <a:schemeClr val="tx2"/>
              </a:solidFill>
            </a:endParaRPr>
          </a:p>
          <a:p>
            <a:endParaRPr lang="ru-RU" sz="3200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752" y="548680"/>
            <a:ext cx="489248" cy="565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Для чтения детям по данной теме рекомендуем: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Русский фольклор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Былины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Книги о В.О. войне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Стихи о Родине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9721">
            <a:off x="3661264" y="3703889"/>
            <a:ext cx="3426983" cy="2570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6378">
            <a:off x="311236" y="3760587"/>
            <a:ext cx="3575381" cy="2681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7618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484" y="692696"/>
            <a:ext cx="633264" cy="4219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1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i="1" dirty="0">
                <a:solidFill>
                  <a:schemeClr val="tx2"/>
                </a:solidFill>
              </a:rPr>
              <a:t>Воспитать патриота своей Родины - ответственная и сложная задача, решение которой в дошкольном детстве только </a:t>
            </a:r>
            <a:r>
              <a:rPr lang="ru-RU" sz="3200" b="1" i="1" dirty="0" smtClean="0">
                <a:solidFill>
                  <a:schemeClr val="tx2"/>
                </a:solidFill>
              </a:rPr>
              <a:t>начинается.</a:t>
            </a:r>
          </a:p>
          <a:p>
            <a:pPr marL="45720" indent="0">
              <a:buNone/>
            </a:pPr>
            <a:endParaRPr lang="ru-RU" sz="3200" b="1" i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</a:rPr>
              <a:t>Планомерная</a:t>
            </a:r>
            <a:r>
              <a:rPr lang="ru-RU" sz="3200" b="1" i="1" dirty="0">
                <a:solidFill>
                  <a:schemeClr val="tx2"/>
                </a:solidFill>
              </a:rPr>
              <a:t>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</a:t>
            </a:r>
            <a:r>
              <a:rPr lang="ru-RU" sz="3200" b="1" i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6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58</TotalTime>
  <Words>243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Система  работы по нравственно-патриотическому воспитанию детей подготовительной группы.</vt:lpstr>
      <vt:lpstr>.</vt:lpstr>
      <vt:lpstr>.</vt:lpstr>
      <vt:lpstr>.</vt:lpstr>
      <vt:lpstr>.</vt:lpstr>
      <vt:lpstr>.</vt:lpstr>
      <vt:lpstr>.</vt:lpstr>
      <vt:lpstr>.</vt:lpstr>
      <vt:lpstr>.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работы по нравственно-патриотическому воспитанию детей подготовительной группы.</dc:title>
  <dc:creator>Ян</dc:creator>
  <cp:lastModifiedBy>Ян</cp:lastModifiedBy>
  <cp:revision>9</cp:revision>
  <dcterms:created xsi:type="dcterms:W3CDTF">2015-01-20T13:50:46Z</dcterms:created>
  <dcterms:modified xsi:type="dcterms:W3CDTF">2015-02-28T13:47:29Z</dcterms:modified>
</cp:coreProperties>
</file>