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3" r:id="rId3"/>
    <p:sldId id="256" r:id="rId4"/>
    <p:sldId id="270" r:id="rId5"/>
    <p:sldId id="260" r:id="rId6"/>
    <p:sldId id="272" r:id="rId7"/>
    <p:sldId id="259" r:id="rId8"/>
    <p:sldId id="264" r:id="rId9"/>
    <p:sldId id="274" r:id="rId10"/>
    <p:sldId id="265" r:id="rId11"/>
    <p:sldId id="266" r:id="rId12"/>
    <p:sldId id="273" r:id="rId13"/>
    <p:sldId id="275" r:id="rId14"/>
    <p:sldId id="27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A467F-E3D0-44AA-993B-01804005311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C0D05-BBEB-479D-ADCF-326F7CD9B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ou140.chel-edu.ru/images/54322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ou140.chel-edu.ru/images/54322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ou140.chel-edu.ru/images/54322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4348" y="500042"/>
            <a:ext cx="7500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Орфографическая разминка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взаимопроверкой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4294967295"/>
          </p:nvPr>
        </p:nvSpPr>
        <p:spPr>
          <a:xfrm>
            <a:off x="500063" y="1600200"/>
            <a:ext cx="8643937" cy="48291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Бе</a:t>
            </a:r>
            <a:r>
              <a:rPr lang="ru-RU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сс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вязный ра</a:t>
            </a:r>
            <a:r>
              <a:rPr lang="ru-RU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сс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каз, бе</a:t>
            </a:r>
            <a:r>
              <a:rPr lang="ru-RU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жалостный человек, под</a:t>
            </a:r>
            <a:r>
              <a:rPr lang="ru-RU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ы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тожить, </a:t>
            </a:r>
            <a:r>
              <a:rPr lang="ru-RU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бить, ра</a:t>
            </a:r>
            <a:r>
              <a:rPr lang="ru-RU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четливый, пр</a:t>
            </a:r>
            <a:r>
              <a:rPr lang="ru-RU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умолкнуть, без</a:t>
            </a:r>
            <a:r>
              <a:rPr lang="ru-RU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ы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нициативный, пр</a:t>
            </a:r>
            <a:r>
              <a:rPr lang="ru-RU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е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дание ст</a:t>
            </a:r>
            <a:r>
              <a:rPr lang="ru-RU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рины, пр</a:t>
            </a:r>
            <a:r>
              <a:rPr lang="ru-RU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дать вид, бе</a:t>
            </a:r>
            <a:r>
              <a:rPr lang="ru-RU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цветный, бе</a:t>
            </a:r>
            <a:r>
              <a:rPr lang="ru-RU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</a:t>
            </a:r>
            <a:r>
              <a:rPr lang="ru-RU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е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кословно, пр</a:t>
            </a:r>
            <a:r>
              <a:rPr lang="ru-RU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е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творить мечту в жизнь.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42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2844" y="428604"/>
            <a:ext cx="86439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Что может стать строительным материалом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 для неопределённых местоимений?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1714488"/>
            <a:ext cx="7000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Определите, как образовались местоимения, выписанные нами из сказки?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00100" y="3000372"/>
            <a:ext cx="66437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4"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943225" algn="l"/>
                <a:tab pos="41433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Какие можно сделать выводы из наблюдений?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haroni" pitchFamily="2" charset="-79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14282" y="3857628"/>
            <a:ext cx="892971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943225" algn="l"/>
                <a:tab pos="41433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Обратимся к учебнику и сравним наши наблюдения с теоретической  частью учебника (с.174-175 – рамочка и таблица).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5286389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Упр.414 (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сост-ть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2-3 распр.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 неопр.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местоим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103" y="0"/>
            <a:ext cx="92142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428604"/>
          <a:ext cx="9144000" cy="5887399"/>
        </p:xfrm>
        <a:graphic>
          <a:graphicData uri="http://schemas.openxmlformats.org/drawingml/2006/table">
            <a:tbl>
              <a:tblPr/>
              <a:tblGrid>
                <a:gridCol w="3575875"/>
                <a:gridCol w="2849441"/>
                <a:gridCol w="2718684"/>
              </a:tblGrid>
              <a:tr h="1006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Вопросительные</a:t>
                      </a:r>
                      <a:endParaRPr kumimoji="1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местоимения</a:t>
                      </a:r>
                      <a:endParaRPr kumimoji="1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1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Неопределённые</a:t>
                      </a: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местоимения</a:t>
                      </a: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81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</a:t>
                      </a: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</a:t>
                      </a: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Который</a:t>
                      </a: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Сколько</a:t>
                      </a: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Некто</a:t>
                      </a: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Нечто</a:t>
                      </a: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Некоторый</a:t>
                      </a: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Несколько</a:t>
                      </a: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кое-кто</a:t>
                      </a: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что-то</a:t>
                      </a: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какой-либо</a:t>
                      </a: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сколько</a:t>
                      </a: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1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1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нибудь</a:t>
                      </a:r>
                      <a:r>
                        <a:rPr kumimoji="1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endParaRPr kumimoji="1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42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0"/>
            <a:ext cx="84296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2788" algn="l"/>
                <a:tab pos="3479800" algn="l"/>
                <a:tab pos="4654550" algn="l"/>
                <a:tab pos="5940425" algn="r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Как могут изменяться неопределённые местоимения (с проверкой в парах):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нескольк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о и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некоторый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haroni" pitchFamily="2" charset="-79"/>
            </a:endParaRPr>
          </a:p>
        </p:txBody>
      </p:sp>
      <p:pic>
        <p:nvPicPr>
          <p:cNvPr id="4" name="Picture 2" descr="Картинка 94 из 16403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57760"/>
            <a:ext cx="2081242" cy="173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1285860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м.р.                 ж.р.               с.р.            мн.ч.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857365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некотор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ая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некотор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ое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некотор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ые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2357430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Несколько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                 ?                   ?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928934"/>
            <a:ext cx="2071702" cy="3303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И.п.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Р.п.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Д.п.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В.п.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Т.в.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П.п.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2928934"/>
            <a:ext cx="242889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ому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ым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некотор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2928934"/>
            <a:ext cx="3286148" cy="3303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ими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нескольк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203" y="0"/>
            <a:ext cx="92142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4282" y="285729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2788" algn="l"/>
                <a:tab pos="3479800" algn="l"/>
                <a:tab pos="4654550" algn="l"/>
                <a:tab pos="5940425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Подчеркните неопределённые местоимения; объясните их написание, определите синтаксическую роль в предложении: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28596" y="1749862"/>
            <a:ext cx="8715404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982788" algn="l"/>
                <a:tab pos="3479800" algn="l"/>
                <a:tab pos="4654550" algn="l"/>
                <a:tab pos="5940425" algn="r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По тёмному небу золотым узором звёзд написано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(не)что торжестве…</a:t>
            </a:r>
            <a:r>
              <a:rPr kumimoji="0" lang="ru-RU" sz="3200" b="1" i="0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ое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.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haroni" pitchFamily="2" charset="-79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982788" algn="l"/>
                <a:tab pos="3479800" algn="l"/>
                <a:tab pos="4654550" algn="l"/>
                <a:tab pos="5940425" algn="r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Перед к…стром сидело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(не)сколько человек.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haroni" pitchFamily="2" charset="-79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982788" algn="l"/>
                <a:tab pos="3479800" algn="l"/>
                <a:tab pos="4654550" algn="l"/>
                <a:tab pos="5940425" algn="r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Ученик занимался ус…ленно только (не)которое время..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haroni" pitchFamily="2" charset="-79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982788" algn="l"/>
                <a:tab pos="3479800" algn="l"/>
                <a:tab pos="4654550" algn="l"/>
                <a:tab pos="5940425" algn="r"/>
              </a:tabLst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(Не)сколько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картин украшали комнату.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haroni" pitchFamily="2" charset="-79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982788" algn="l"/>
                <a:tab pos="3479800" algn="l"/>
                <a:tab pos="4654550" algn="l"/>
                <a:tab pos="5940425" algn="r"/>
              </a:tabLst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 (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Не)что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(не)обыкновенное творилось в природе.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haroni" pitchFamily="2" charset="-79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2788" algn="l"/>
                <a:tab pos="3479800" algn="l"/>
                <a:tab pos="4654550" algn="l"/>
                <a:tab pos="5940425" algn="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85720" y="1142984"/>
            <a:ext cx="885828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982788" algn="l"/>
                <a:tab pos="3479800" algn="l"/>
                <a:tab pos="4654550" algn="l"/>
                <a:tab pos="5940425" algn="r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По тёмному небу золотым узором звёзд написано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нечто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торжественное.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982788" algn="l"/>
                <a:tab pos="3479800" algn="l"/>
                <a:tab pos="4654550" algn="l"/>
                <a:tab pos="5940425" algn="r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 Перед костром сидело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несколько человек.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982788" algn="l"/>
                <a:tab pos="3479800" algn="l"/>
                <a:tab pos="4654550" algn="l"/>
                <a:tab pos="5940425" algn="r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 Ученик занимался усиленно только некоторое время.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982788" algn="l"/>
                <a:tab pos="3479800" algn="l"/>
                <a:tab pos="4654550" algn="l"/>
                <a:tab pos="5940425" algn="r"/>
              </a:tabLst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 Несколько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 картин украшали комнату.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982788" algn="l"/>
                <a:tab pos="3479800" algn="l"/>
                <a:tab pos="4654550" algn="l"/>
                <a:tab pos="5940425" algn="r"/>
              </a:tabLst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 Нечто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необыкновенное творилось в природе.</a:t>
            </a: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82788" algn="l"/>
                <a:tab pos="3479800" algn="l"/>
                <a:tab pos="4654550" algn="l"/>
                <a:tab pos="5940425" algn="r"/>
              </a:tabLs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Aharoni" pitchFamily="2" charset="-79"/>
              </a:rPr>
              <a:t>1.подлеж; 2.подлеж.; 3.опред.;</a:t>
            </a: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82788" algn="l"/>
                <a:tab pos="3479800" algn="l"/>
                <a:tab pos="4654550" algn="l"/>
                <a:tab pos="5940425" algn="r"/>
              </a:tabLs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Aharoni" pitchFamily="2" charset="-79"/>
              </a:rPr>
              <a:t> 4.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Aharoni" pitchFamily="2" charset="-79"/>
              </a:rPr>
              <a:t>подлеж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Aharoni" pitchFamily="2" charset="-79"/>
              </a:rPr>
              <a:t>.; 5.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Aharoni" pitchFamily="2" charset="-79"/>
              </a:rPr>
              <a:t>подлеж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Aharoni" pitchFamily="2" charset="-79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2788" algn="l"/>
                <a:tab pos="3479800" algn="l"/>
                <a:tab pos="4654550" algn="l"/>
                <a:tab pos="5940425" algn="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357166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ВЗАИМОПРОВЕРКА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3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3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3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42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4" y="1288196"/>
            <a:ext cx="49292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-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С чем  познакомились?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-Что  узнали?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-Чем  запомнился  урок?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haroni" pitchFamily="2" charset="-79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142852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Подведение итогов урока. Рефлексия.</a:t>
            </a:r>
            <a:endParaRPr lang="ru-RU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Улыбающееся лицо 14"/>
          <p:cNvSpPr/>
          <p:nvPr/>
        </p:nvSpPr>
        <p:spPr>
          <a:xfrm>
            <a:off x="1857356" y="3071810"/>
            <a:ext cx="914400" cy="914400"/>
          </a:xfrm>
          <a:prstGeom prst="smileyFac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71538" y="3982998"/>
            <a:ext cx="2214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всё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понятно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Улыбающееся лицо 17"/>
          <p:cNvSpPr/>
          <p:nvPr/>
        </p:nvSpPr>
        <p:spPr>
          <a:xfrm>
            <a:off x="4286248" y="3071810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214678" y="4143380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Немного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затрудняюсь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Улыбающееся лицо 19"/>
          <p:cNvSpPr/>
          <p:nvPr/>
        </p:nvSpPr>
        <p:spPr>
          <a:xfrm>
            <a:off x="6786578" y="3071810"/>
            <a:ext cx="914400" cy="914400"/>
          </a:xfrm>
          <a:prstGeom prst="smileyFace">
            <a:avLst>
              <a:gd name="adj" fmla="val -4653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286512" y="4143380"/>
            <a:ext cx="2401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трудно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непонятно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43174" y="5286388"/>
            <a:ext cx="385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ВАШЕ СОСТОЯНИЕ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71802" y="1785926"/>
            <a:ext cx="2555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ДОМА: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286124"/>
            <a:ext cx="835824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/>
              <a:t>Выуч</a:t>
            </a:r>
            <a:r>
              <a:rPr lang="ru-RU" sz="3200" b="1" dirty="0" smtClean="0"/>
              <a:t>. мат-л на с.174-175, орфогр.№43; </a:t>
            </a:r>
          </a:p>
          <a:p>
            <a:r>
              <a:rPr lang="ru-RU" sz="3200" b="1" dirty="0" smtClean="0"/>
              <a:t>упр.415 (</a:t>
            </a:r>
            <a:r>
              <a:rPr lang="ru-RU" sz="3200" b="1" dirty="0" err="1" smtClean="0"/>
              <a:t>письм</a:t>
            </a:r>
            <a:r>
              <a:rPr lang="ru-RU" sz="3200" b="1" smtClean="0"/>
              <a:t>.) </a:t>
            </a:r>
            <a:r>
              <a:rPr lang="ru-RU" sz="3200" b="1" dirty="0" smtClean="0"/>
              <a:t>или </a:t>
            </a:r>
            <a:r>
              <a:rPr lang="ru-RU" sz="3200" b="1" smtClean="0"/>
              <a:t>написать     </a:t>
            </a:r>
            <a:r>
              <a:rPr lang="ru-RU" sz="3200" b="1" smtClean="0"/>
              <a:t>рассказ,  </a:t>
            </a:r>
            <a:r>
              <a:rPr lang="ru-RU" sz="3200" b="1" dirty="0" smtClean="0"/>
              <a:t>или  сказку,  используя  в  них  неопределенные  местоимения.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7158" y="428604"/>
            <a:ext cx="850112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Достойная замена?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Будьте любезны, - обратилось как-то Существительное к одной из частей речи,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-  займите на время моё место, я уже всем глаза намозолило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haroni" pitchFamily="2" charset="-79"/>
              </a:rPr>
              <a:t>…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К какой части речи обратилось Существительное?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- Какие ещё части речи могли к нему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обратиться?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   Докажите на собственных примерах.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- Что такое местоимение и какова их роль в речи?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72276" y="188640"/>
            <a:ext cx="76771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Проверка домашнего задания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1357298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А какие местоимения можно назвать близнецами? </a:t>
            </a:r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71472" y="3357562"/>
            <a:ext cx="83582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Зачитайте по 1 предложению, соответствующему схемам из левой и правой колонки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(из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дом.работы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48" y="2428868"/>
            <a:ext cx="7500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Вопросительные и относительные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500034" y="285728"/>
            <a:ext cx="3068666" cy="622322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вопросительные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28596" y="1071546"/>
            <a:ext cx="3211542" cy="5054617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кто, что …?</a:t>
            </a:r>
          </a:p>
          <a:p>
            <a:pPr eaLnBrk="1" hangingPunct="1"/>
            <a:r>
              <a:rPr lang="ru-RU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какой, каков, который, 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чей …?</a:t>
            </a:r>
          </a:p>
          <a:p>
            <a:pPr eaLnBrk="1" hangingPunct="1"/>
            <a:r>
              <a:rPr lang="ru-RU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…?</a:t>
            </a:r>
          </a:p>
          <a:p>
            <a:pPr eaLnBrk="1" hangingPunct="1"/>
            <a:endParaRPr lang="ru-RU" dirty="0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5102225" y="260350"/>
            <a:ext cx="4041775" cy="6477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относительные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5102225" y="908050"/>
            <a:ext cx="3827493" cy="521811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            ],( </a:t>
            </a:r>
            <a:r>
              <a:rPr lang="ru-RU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</a:t>
            </a:r>
            <a:r>
              <a:rPr lang="en-US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).</a:t>
            </a:r>
          </a:p>
          <a:p>
            <a:pPr eaLnBrk="1" hangingPunct="1"/>
            <a:r>
              <a:rPr lang="en-US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            ],( </a:t>
            </a:r>
            <a:r>
              <a:rPr lang="ru-RU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</a:t>
            </a:r>
            <a:r>
              <a:rPr lang="en-US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).</a:t>
            </a:r>
            <a:endParaRPr lang="ru-RU" b="1" dirty="0" smtClean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            ],( </a:t>
            </a:r>
            <a:r>
              <a:rPr lang="ru-RU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</a:t>
            </a:r>
            <a:r>
              <a:rPr lang="en-US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).</a:t>
            </a:r>
            <a:endParaRPr lang="ru-RU" b="1" dirty="0" smtClean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            ],( </a:t>
            </a:r>
            <a:r>
              <a:rPr lang="ru-RU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</a:t>
            </a:r>
            <a:r>
              <a:rPr lang="en-US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).</a:t>
            </a:r>
          </a:p>
          <a:p>
            <a:pPr eaLnBrk="1" hangingPunct="1"/>
            <a:r>
              <a:rPr lang="en-US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           ],(</a:t>
            </a:r>
            <a:r>
              <a:rPr lang="ru-RU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который</a:t>
            </a:r>
            <a:r>
              <a:rPr lang="en-US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).</a:t>
            </a:r>
            <a:endParaRPr lang="ru-RU" b="1" dirty="0" smtClean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            ],(</a:t>
            </a:r>
            <a:r>
              <a:rPr lang="ru-RU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чей</a:t>
            </a:r>
            <a:r>
              <a:rPr lang="en-US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).</a:t>
            </a:r>
            <a:endParaRPr lang="ru-RU" b="1" dirty="0" smtClean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            ],(</a:t>
            </a:r>
            <a:r>
              <a:rPr lang="ru-RU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</a:t>
            </a:r>
            <a:r>
              <a:rPr lang="en-US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).</a:t>
            </a:r>
            <a:endParaRPr lang="ru-RU" b="1" dirty="0" smtClean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ru-RU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СОЮЗНЫЕ СЛОВА являются членами предложения.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357290" y="785794"/>
            <a:ext cx="5214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Расскажу я вам сказку.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428736"/>
            <a:ext cx="864399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В некотором царстве, в некотором государстве жил Некто. Пошёл он однажды   по некоей дороге, нашёл нечто, встретил некоего человека, дал ему некоторую часть от найденного Что у него осталось?…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- Правильно я начала сказку? Что вы узнали из зачина моей сказки?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85720" y="3857628"/>
            <a:ext cx="85011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В каком-то царстве, каком-то государстве жил Кто-то, пошёл он куда-то, нашёл кое-что…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haroni" pitchFamily="2" charset="-79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4721662"/>
            <a:ext cx="4987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 чём же проблема?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28596" y="5143512"/>
            <a:ext cx="62151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Определим тему урока.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haroni" pitchFamily="2" charset="-79"/>
              </a:rPr>
              <a:t>НЕОПРЕДЕЛЁННЫЕ МЕСТОИМЕНИЯ.</a:t>
            </a:r>
            <a:b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haroni" pitchFamily="2" charset="-79"/>
              </a:rPr>
            </a:b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42976" y="3643314"/>
            <a:ext cx="7000924" cy="207170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haroni" pitchFamily="2" charset="-79"/>
              </a:rPr>
              <a:t>ПРАВОПИСАНИЕ НЕ-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haroni" pitchFamily="2" charset="-79"/>
              </a:rPr>
              <a:t>В НЕОПРЕДЕЛЁННЫХ МЕСТОИМЕНИЯХ.</a:t>
            </a:r>
            <a:endParaRPr lang="ru-RU" sz="36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14348" y="428604"/>
            <a:ext cx="77867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Выпишите из моей сказки местоимения, которые вы считаете неопределёнными, распределяя их на два столбика (с самопроверкой):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haroni" pitchFamily="2" charset="-79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4282" y="2396189"/>
            <a:ext cx="86439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некотором, Некто, по некоей, нечто, некоего, некоторую;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85720" y="3571876"/>
            <a:ext cx="85725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В каком-то, Кто-то, куда-то, кое-что.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haroni" pitchFamily="2" charset="-79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00034" y="4143380"/>
            <a:ext cx="76438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- Что их объединяет и почему их распределили на два столбика?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14414" y="5552657"/>
            <a:ext cx="6357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(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неопределённость, правописание).</a:t>
            </a:r>
            <a:endParaRPr lang="ru-RU" sz="2800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39752" y="134076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1285860"/>
            <a:ext cx="528641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haroni" pitchFamily="2" charset="-79"/>
              </a:rPr>
              <a:t>Неопределённый 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Aharoni" pitchFamily="2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2690336"/>
            <a:ext cx="67866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800" b="1" dirty="0" smtClean="0">
                <a:cs typeface="Aharoni" pitchFamily="2" charset="-79"/>
              </a:rPr>
              <a:t>Точно не установленный</a:t>
            </a:r>
          </a:p>
          <a:p>
            <a:pPr marL="457200" indent="-457200">
              <a:buFontTx/>
              <a:buAutoNum type="arabicPeriod"/>
            </a:pPr>
            <a:endParaRPr lang="ru-RU" sz="2800" b="1" dirty="0" smtClean="0">
              <a:cs typeface="Aharoni" pitchFamily="2" charset="-79"/>
            </a:endParaRPr>
          </a:p>
          <a:p>
            <a:pPr marL="457200" indent="-457200">
              <a:buFontTx/>
              <a:buAutoNum type="arabicPeriod"/>
            </a:pPr>
            <a:r>
              <a:rPr lang="ru-RU" sz="2800" b="1" dirty="0" smtClean="0">
                <a:cs typeface="Aharoni" pitchFamily="2" charset="-79"/>
              </a:rPr>
              <a:t>Не вполне отчётливый, уклончивый</a:t>
            </a:r>
          </a:p>
          <a:p>
            <a:pPr marL="457200" indent="-457200"/>
            <a:endParaRPr lang="ru-RU" sz="2800" b="1" dirty="0" smtClean="0">
              <a:cs typeface="Aharoni" pitchFamily="2" charset="-79"/>
            </a:endParaRPr>
          </a:p>
          <a:p>
            <a:pPr marL="457200" indent="-457200" algn="r"/>
            <a:r>
              <a:rPr lang="ru-RU" sz="2800" b="1" dirty="0" smtClean="0">
                <a:cs typeface="Aharoni" pitchFamily="2" charset="-79"/>
              </a:rPr>
              <a:t>            ( Словарь С.И.Ожегова)</a:t>
            </a:r>
            <a:endParaRPr lang="ru-RU" sz="2800" b="1" dirty="0">
              <a:cs typeface="Aharoni" pitchFamily="2" charset="-79"/>
            </a:endParaRPr>
          </a:p>
        </p:txBody>
      </p:sp>
      <p:pic>
        <p:nvPicPr>
          <p:cNvPr id="10" name="Picture 2" descr="Картинка 94 из 16403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857760"/>
            <a:ext cx="18288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39752" y="134076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Picture 2" descr="Картинка 94 из 16403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857760"/>
            <a:ext cx="18288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85786" y="214290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Продолжите работу в парах.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857232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Сравните местоимения в каждом столбике.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1928802"/>
            <a:ext cx="25717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– некто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– нечто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9124" y="2071678"/>
            <a:ext cx="33575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который – некоторый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– несколько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7291" y="3244334"/>
            <a:ext cx="6189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вывод вы можете сделать?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692</Words>
  <Application>Microsoft Office PowerPoint</Application>
  <PresentationFormat>Экран (4:3)</PresentationFormat>
  <Paragraphs>139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НЕОПРЕДЕЛЁННЫЕ МЕСТОИМЕНИЯ.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48</cp:revision>
  <dcterms:modified xsi:type="dcterms:W3CDTF">2015-05-07T20:54:19Z</dcterms:modified>
</cp:coreProperties>
</file>