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71" r:id="rId11"/>
    <p:sldId id="264" r:id="rId12"/>
    <p:sldId id="265" r:id="rId13"/>
    <p:sldId id="266" r:id="rId14"/>
    <p:sldId id="267" r:id="rId15"/>
    <p:sldId id="263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4F9-7E35-47DC-9EAA-FAE2D794C828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C347-3338-4B83-B964-4E92174409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4F9-7E35-47DC-9EAA-FAE2D794C828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C347-3338-4B83-B964-4E9217440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4F9-7E35-47DC-9EAA-FAE2D794C828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C347-3338-4B83-B964-4E9217440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4F9-7E35-47DC-9EAA-FAE2D794C828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C347-3338-4B83-B964-4E92174409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4F9-7E35-47DC-9EAA-FAE2D794C828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C347-3338-4B83-B964-4E9217440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4F9-7E35-47DC-9EAA-FAE2D794C828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C347-3338-4B83-B964-4E92174409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4F9-7E35-47DC-9EAA-FAE2D794C828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C347-3338-4B83-B964-4E92174409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4F9-7E35-47DC-9EAA-FAE2D794C828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C347-3338-4B83-B964-4E9217440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4F9-7E35-47DC-9EAA-FAE2D794C828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C347-3338-4B83-B964-4E9217440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4F9-7E35-47DC-9EAA-FAE2D794C828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C347-3338-4B83-B964-4E9217440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D4F9-7E35-47DC-9EAA-FAE2D794C828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C347-3338-4B83-B964-4E92174409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3AD4F9-7E35-47DC-9EAA-FAE2D794C828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3EC347-3338-4B83-B964-4E9217440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175351" cy="2808312"/>
          </a:xfrm>
        </p:spPr>
        <p:txBody>
          <a:bodyPr/>
          <a:lstStyle/>
          <a:p>
            <a:r>
              <a:rPr lang="ru-RU" dirty="0" smtClean="0"/>
              <a:t>Как помочь детям стать внимательнее.</a:t>
            </a:r>
            <a:endParaRPr lang="ru-RU" dirty="0"/>
          </a:p>
        </p:txBody>
      </p:sp>
      <p:pic>
        <p:nvPicPr>
          <p:cNvPr id="1026" name="Picture 2" descr="C:\Users\чебаткова оля\Desktop\сентябрь 2013\1 клас\SL2736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3776" t="19682"/>
          <a:stretch/>
        </p:blipFill>
        <p:spPr bwMode="auto">
          <a:xfrm>
            <a:off x="179512" y="3284984"/>
            <a:ext cx="703245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17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500042"/>
            <a:ext cx="3139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Группа 4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500174"/>
            <a:ext cx="84296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Лиса с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жуавлём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подружылась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вот задумал лиса угостит журавля. Она позвала его к себе в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гсти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3500438"/>
            <a:ext cx="3139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Группа 5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4929198"/>
            <a:ext cx="5096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Найди нужное слово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77921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/>
                <a:ea typeface="Times New Roman"/>
              </a:rPr>
              <a:t>проявления дефицита внимания у детей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2912" y="1412776"/>
            <a:ext cx="7792198" cy="431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Часто наблюдаются беспокойные движения в кистях и стопах. Сидя на стуле, ребёнок корчится, извивается.</a:t>
            </a:r>
            <a:endParaRPr lang="ru-RU" sz="3200" dirty="0" smtClean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Не может сидеть спокойно на месте. Когда требуется это.</a:t>
            </a:r>
            <a:endParaRPr lang="ru-RU" sz="3200" dirty="0" smtClean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Легко отвлекается на посторонние стимулы.</a:t>
            </a:r>
            <a:endParaRPr lang="ru-RU" sz="3200" dirty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831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588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4. С трудом дожидается своей очереди во время игры и в различных других ситуациях в коллективе (занятия в школе, экскурсии, походы)</a:t>
            </a:r>
            <a:endParaRPr lang="ru-RU" sz="2800" dirty="0" smtClean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5. На вопросы часто отвечает не задумываясь, не выслушав до конца.</a:t>
            </a:r>
            <a:endParaRPr lang="ru-RU" sz="2800" dirty="0" smtClean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6. При выполнении предложенных заданий испытывает сложности (не связанные с негативным поведением или недостаточностью понимания).</a:t>
            </a:r>
            <a:endParaRPr lang="ru-RU" sz="2800" dirty="0" smtClean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7. С трудом сохраняет внимание при выполнении заданий или во время игр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endParaRPr lang="ru-RU" sz="2400" dirty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5186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456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8. Часто переходит с одного незавершенного действия к другому.</a:t>
            </a:r>
            <a:endParaRPr lang="ru-RU" sz="2800" dirty="0" smtClean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9. Не может играть тихо, спокойно.</a:t>
            </a:r>
            <a:endParaRPr lang="ru-RU" sz="2800" dirty="0" smtClean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10.Болтливый.</a:t>
            </a:r>
            <a:endParaRPr lang="ru-RU" sz="2800" dirty="0" smtClean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11. Мешает другим, пристает к окружающим (например, вмешивается в игры других детей).</a:t>
            </a:r>
            <a:endParaRPr lang="ru-RU" sz="2800" dirty="0" smtClean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12. Часто складывается впечатление, что ребёнок не слушает обращённую к нему речь.</a:t>
            </a:r>
            <a:endParaRPr lang="ru-RU" sz="2800" dirty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7765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3689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13. Теряет вещи, необходимые в школе и дома (например, игрушки, карандаши, книги т.д.)</a:t>
            </a:r>
            <a:endParaRPr lang="ru-RU" sz="2800" dirty="0" smtClean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14. Часто совершает опасные действия. Не задумываясь о последствиях (например, выбегает на улицу, не оглядываясь по сторонам). При этом не ищет приключений или острых ощущений.</a:t>
            </a:r>
            <a:endParaRPr lang="ru-RU" sz="2800" dirty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653136"/>
            <a:ext cx="7704856" cy="162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/>
                <a:ea typeface="Times New Roman"/>
                <a:cs typeface="Times New Roman"/>
              </a:rPr>
              <a:t>Признаки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/>
                <a:ea typeface="Times New Roman"/>
                <a:cs typeface="Times New Roman"/>
              </a:rPr>
              <a:t>гиперактивности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/>
                <a:ea typeface="Times New Roman"/>
                <a:cs typeface="Times New Roman"/>
              </a:rPr>
              <a:t> (1,2,9,10)</a:t>
            </a:r>
            <a:endParaRPr lang="ru-RU" sz="2400" i="1" dirty="0" smtClean="0">
              <a:solidFill>
                <a:schemeClr val="accent1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/>
                <a:ea typeface="Times New Roman"/>
                <a:cs typeface="Times New Roman"/>
              </a:rPr>
              <a:t>Невнимательности и отвлекаемости (3,6,12,13)</a:t>
            </a:r>
            <a:endParaRPr lang="ru-RU" sz="2400" i="1" dirty="0" smtClean="0">
              <a:solidFill>
                <a:schemeClr val="accent1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/>
                <a:ea typeface="Times New Roman"/>
                <a:cs typeface="Times New Roman"/>
              </a:rPr>
              <a:t>Импульсивности (4,5,11,14)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53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13690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/>
                <a:ea typeface="Times New Roman"/>
                <a:cs typeface="Times New Roman"/>
              </a:rPr>
              <a:t>“Сегодня на родительском собрании мы поняли, что внимание…”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1755954"/>
            <a:ext cx="1708160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C00000"/>
                </a:solidFill>
                <a:effectLst/>
                <a:latin typeface="Arial"/>
                <a:ea typeface="Times New Roman"/>
                <a:cs typeface="Times New Roman"/>
              </a:rPr>
              <a:t>Совет:</a:t>
            </a:r>
            <a:endParaRPr lang="ru-RU" sz="36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517641"/>
            <a:ext cx="8352928" cy="3623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В воспитании детей с дефицитом внимания необходимо избегать двух крайностей:</a:t>
            </a:r>
            <a:endParaRPr lang="ru-RU" sz="2800" b="1" dirty="0" smtClean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- </a:t>
            </a:r>
            <a:r>
              <a:rPr lang="ru-RU" sz="2800" dirty="0" smtClean="0">
                <a:solidFill>
                  <a:srgbClr val="000066"/>
                </a:solidFill>
                <a:latin typeface="Arial"/>
                <a:ea typeface="Times New Roman"/>
                <a:cs typeface="Times New Roman"/>
              </a:rPr>
              <a:t>п</a:t>
            </a:r>
            <a:r>
              <a:rPr lang="ru-RU" sz="2800" dirty="0" smtClean="0">
                <a:solidFill>
                  <a:srgbClr val="000066"/>
                </a:solidFill>
                <a:effectLst/>
                <a:latin typeface="Arial"/>
                <a:ea typeface="Times New Roman"/>
                <a:cs typeface="Times New Roman"/>
              </a:rPr>
              <a:t>роявления чрезмерной жалости и вседозволенности;</a:t>
            </a:r>
            <a:endParaRPr lang="ru-RU" sz="2800" dirty="0" smtClean="0">
              <a:solidFill>
                <a:srgbClr val="000066"/>
              </a:solidFill>
              <a:effectLst/>
              <a:latin typeface="Calibri"/>
              <a:ea typeface="Calibri"/>
              <a:cs typeface="Times New Roman"/>
            </a:endParaRPr>
          </a:p>
          <a:p>
            <a:r>
              <a:rPr lang="ru-RU" sz="2800" dirty="0" smtClean="0">
                <a:solidFill>
                  <a:srgbClr val="000066"/>
                </a:solidFill>
                <a:latin typeface="Arial"/>
                <a:ea typeface="Times New Roman"/>
              </a:rPr>
              <a:t>- п</a:t>
            </a:r>
            <a:r>
              <a:rPr lang="ru-RU" sz="2800" dirty="0" smtClean="0">
                <a:solidFill>
                  <a:srgbClr val="000066"/>
                </a:solidFill>
                <a:effectLst/>
                <a:latin typeface="Arial"/>
                <a:ea typeface="Times New Roman"/>
              </a:rPr>
              <a:t>остановки перед ним повышенных требований, которые он не в состоянии выполнять.</a:t>
            </a:r>
            <a:endParaRPr lang="ru-RU" sz="2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22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4744"/>
            <a:ext cx="111612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чебаткова оля\Desktop\сентябрь 2013\1 клас\IMG_44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56" t="16442" b="19534"/>
          <a:stretch/>
        </p:blipFill>
        <p:spPr bwMode="auto">
          <a:xfrm>
            <a:off x="3203848" y="2780928"/>
            <a:ext cx="5616624" cy="388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035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8244039"/>
              </p:ext>
            </p:extLst>
          </p:nvPr>
        </p:nvGraphicFramePr>
        <p:xfrm>
          <a:off x="611560" y="2420888"/>
          <a:ext cx="7344816" cy="2292858"/>
        </p:xfrm>
        <a:graphic>
          <a:graphicData uri="http://schemas.openxmlformats.org/drawingml/2006/table">
            <a:tbl>
              <a:tblPr firstRow="1" firstCol="1" bandRow="1"/>
              <a:tblGrid>
                <a:gridCol w="4248472"/>
                <a:gridCol w="3096344"/>
              </a:tblGrid>
              <a:tr h="744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Да.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36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 </a:t>
                      </a: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Трудно ответить.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- 2 чел.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Нет.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36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332656"/>
            <a:ext cx="835292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1. Часто ли ваш ребёнок отвлекается во время выполнения заданий?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9564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2381196"/>
              </p:ext>
            </p:extLst>
          </p:nvPr>
        </p:nvGraphicFramePr>
        <p:xfrm>
          <a:off x="467544" y="1988840"/>
          <a:ext cx="7848872" cy="3456384"/>
        </p:xfrm>
        <a:graphic>
          <a:graphicData uri="http://schemas.openxmlformats.org/drawingml/2006/table">
            <a:tbl>
              <a:tblPr firstRow="1" firstCol="1" bandRow="1"/>
              <a:tblGrid>
                <a:gridCol w="3924436"/>
                <a:gridCol w="3924436"/>
              </a:tblGrid>
              <a:tr h="897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Да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Трудно ответить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7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Нет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609654"/>
            <a:ext cx="85689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Можно ли назвать вашего ребёнка сосредоточенным, усидчивым?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2458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6006885"/>
              </p:ext>
            </p:extLst>
          </p:nvPr>
        </p:nvGraphicFramePr>
        <p:xfrm>
          <a:off x="683568" y="2204864"/>
          <a:ext cx="6984776" cy="2106234"/>
        </p:xfrm>
        <a:graphic>
          <a:graphicData uri="http://schemas.openxmlformats.org/drawingml/2006/table">
            <a:tbl>
              <a:tblPr firstRow="1" firstCol="1" bandRow="1"/>
              <a:tblGrid>
                <a:gridCol w="3973584"/>
                <a:gridCol w="3011192"/>
              </a:tblGrid>
              <a:tr h="702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Да.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2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Трудно сказать.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2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Нет.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704599"/>
            <a:ext cx="84969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Хотелось бы вам, чтобы ваш ребёнок был внимательным?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9931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9727946"/>
              </p:ext>
            </p:extLst>
          </p:nvPr>
        </p:nvGraphicFramePr>
        <p:xfrm>
          <a:off x="467544" y="2379535"/>
          <a:ext cx="7992888" cy="3988033"/>
        </p:xfrm>
        <a:graphic>
          <a:graphicData uri="http://schemas.openxmlformats.org/drawingml/2006/table">
            <a:tbl>
              <a:tblPr firstRow="1" firstCol="1" bandRow="1"/>
              <a:tblGrid>
                <a:gridCol w="5181092"/>
                <a:gridCol w="2811796"/>
              </a:tblGrid>
              <a:tr h="545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Занимаемся, играем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Затрудняемся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ответить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знаем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Без 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ответа 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Все делаем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Стараемся развивать усидчивость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Развиваем 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Ждем, пока обратит на нас внимание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609722"/>
            <a:ext cx="820891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4.Что Вы делаете для того, чтобы у вашего ребёнка развивалось внимание?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9324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2912611"/>
              </p:ext>
            </p:extLst>
          </p:nvPr>
        </p:nvGraphicFramePr>
        <p:xfrm>
          <a:off x="1143000" y="2492896"/>
          <a:ext cx="7317432" cy="2987040"/>
        </p:xfrm>
        <a:graphic>
          <a:graphicData uri="http://schemas.openxmlformats.org/drawingml/2006/table">
            <a:tbl>
              <a:tblPr firstRow="1" firstCol="1" bandRow="1"/>
              <a:tblGrid>
                <a:gridCol w="4581128"/>
                <a:gridCol w="273630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Да.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Да, но не всегда получается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Нет.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Без ответа.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427601"/>
            <a:ext cx="842493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5.Считаете ли Вы, что такие собрания необходимо посещать всей семьёй?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9545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6378" y="692696"/>
            <a:ext cx="3485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внимание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788024" y="1881257"/>
            <a:ext cx="1493602" cy="118770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2411760" y="1844824"/>
            <a:ext cx="1212842" cy="122413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79512" y="3140968"/>
            <a:ext cx="38747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непроизвольное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3140968"/>
            <a:ext cx="33329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произвольное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143372" y="1785926"/>
            <a:ext cx="285752" cy="30003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25959" y="5072074"/>
            <a:ext cx="4649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послепроизвольное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00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357298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/>
              <a:t>акабос</a:t>
            </a:r>
            <a:r>
              <a:rPr lang="ru-RU" sz="4000" dirty="0" smtClean="0"/>
              <a:t>, </a:t>
            </a:r>
            <a:r>
              <a:rPr lang="ru-RU" sz="4000" dirty="0" err="1" smtClean="0"/>
              <a:t>ацисил</a:t>
            </a:r>
            <a:r>
              <a:rPr lang="ru-RU" sz="4000" dirty="0" smtClean="0"/>
              <a:t>, </a:t>
            </a:r>
            <a:r>
              <a:rPr lang="ru-RU" sz="4000" dirty="0" err="1" smtClean="0"/>
              <a:t>тёломас</a:t>
            </a:r>
            <a:r>
              <a:rPr lang="ru-RU" sz="4000" dirty="0" smtClean="0"/>
              <a:t>, </a:t>
            </a:r>
            <a:r>
              <a:rPr lang="ru-RU" sz="4000" dirty="0" err="1" smtClean="0"/>
              <a:t>агород</a:t>
            </a:r>
            <a:r>
              <a:rPr lang="ru-RU" sz="4000" dirty="0" smtClean="0"/>
              <a:t>, </a:t>
            </a:r>
            <a:r>
              <a:rPr lang="ru-RU" sz="4000" dirty="0" err="1" smtClean="0"/>
              <a:t>цяаз</a:t>
            </a:r>
            <a:r>
              <a:rPr lang="ru-RU" sz="4000" dirty="0" smtClean="0"/>
              <a:t>, </a:t>
            </a:r>
            <a:r>
              <a:rPr lang="ru-RU" sz="4000" dirty="0" err="1" smtClean="0"/>
              <a:t>алокш</a:t>
            </a:r>
            <a:r>
              <a:rPr lang="ru-RU" sz="4000" dirty="0" smtClean="0"/>
              <a:t>, </a:t>
            </a:r>
            <a:r>
              <a:rPr lang="ru-RU" sz="4000" dirty="0" err="1" smtClean="0"/>
              <a:t>ланеп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714752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крот, дзот, год, фронт, оплот, пилот, флот, оплот, поворот. 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428604"/>
            <a:ext cx="3139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Группа 1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1928802"/>
            <a:ext cx="40927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 “Кот” в шапке.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8926" y="714356"/>
            <a:ext cx="2869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группа2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2502" y="2967335"/>
            <a:ext cx="3139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Группа 3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4286256"/>
            <a:ext cx="5346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Самый внимательный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429264"/>
            <a:ext cx="92155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долпраптекамтрьдроздалжекарандаштмопр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дятеллевшаноликлитма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049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</TotalTime>
  <Words>520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Как помочь детям стать внимательнее.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помочь детям стать внимательнее.</dc:title>
  <dc:creator>чебаткова оля</dc:creator>
  <cp:lastModifiedBy>West</cp:lastModifiedBy>
  <cp:revision>7</cp:revision>
  <dcterms:created xsi:type="dcterms:W3CDTF">2014-03-12T15:03:40Z</dcterms:created>
  <dcterms:modified xsi:type="dcterms:W3CDTF">2014-03-13T12:36:14Z</dcterms:modified>
</cp:coreProperties>
</file>