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70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71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AFB74-E180-4A9B-846E-BA7C322EFB2B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A205A-D4CB-4DF7-9554-30251B827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Андреянова И. Э.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Андреянова И. Э.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Андреянова И. Э.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Андреянова И. Э.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Андреянова И. Э.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Андреянова И. Э.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Андреянова И. Э.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Андреянова И. Э.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Андреянова И. Э.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Андреянова И. Э.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Андреянова И. Э.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Андреянова И. Э.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pedsovet.su/load/32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Правописание безударных окончаний глаголов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Автор-составитель </a:t>
            </a:r>
            <a:r>
              <a:rPr lang="ru-RU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Андреянова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И. Э., учитель русского языка</a:t>
            </a:r>
          </a:p>
          <a:p>
            <a:r>
              <a:rPr lang="ru-RU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Карповской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общеобразовательной школы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err="1" smtClean="0"/>
              <a:t>Андреянова</a:t>
            </a:r>
            <a:r>
              <a:rPr lang="ru-RU" dirty="0" smtClean="0"/>
              <a:t> И. Э.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88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Глаголы-исключения 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ru-RU" b="1" dirty="0" smtClean="0">
                <a:solidFill>
                  <a:srgbClr val="FF0000"/>
                </a:solidFill>
              </a:rPr>
              <a:t> спряжения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857364"/>
            <a:ext cx="7858181" cy="3244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785786" y="2000240"/>
            <a:ext cx="7572428" cy="3000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Чтобы курицу соседки,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Чисто наголо </a:t>
            </a:r>
            <a:r>
              <a:rPr lang="ru-RU" sz="2400" b="1" dirty="0" smtClean="0">
                <a:solidFill>
                  <a:srgbClr val="FF0000"/>
                </a:solidFill>
              </a:rPr>
              <a:t>ПОБРИТЬ</a:t>
            </a:r>
            <a:r>
              <a:rPr lang="ru-RU" sz="2400" b="1" dirty="0" smtClean="0"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Надо бы на табуретке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Две салфетки </a:t>
            </a:r>
            <a:r>
              <a:rPr lang="ru-RU" sz="2400" b="1" dirty="0" smtClean="0">
                <a:solidFill>
                  <a:srgbClr val="FF0000"/>
                </a:solidFill>
              </a:rPr>
              <a:t>ПОСТЕЛИТЬ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2357430"/>
            <a:ext cx="6500858" cy="2143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БРИТЬ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СТЕЛИТЬ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Андреянова И. Э.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Карточка</a:t>
            </a:r>
            <a:r>
              <a:rPr lang="ru-RU" dirty="0" smtClean="0"/>
              <a:t>. </a:t>
            </a:r>
            <a:r>
              <a:rPr lang="ru-RU" sz="2800" b="1" dirty="0" smtClean="0">
                <a:solidFill>
                  <a:srgbClr val="002060"/>
                </a:solidFill>
              </a:rPr>
              <a:t>Спишите, определяя спряжение всех глаголов и вставляя пропущенные буквы в безударные окончания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910" y="1357299"/>
            <a:ext cx="789315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dirty="0" smtClean="0"/>
              <a:t>Была у меня соседка по даче, Домна </a:t>
            </a:r>
            <a:r>
              <a:rPr lang="ru-RU" sz="2000" b="1" dirty="0" err="1" smtClean="0"/>
              <a:t>Пафнутьевна</a:t>
            </a:r>
            <a:r>
              <a:rPr lang="ru-RU" sz="2000" b="1" dirty="0" smtClean="0"/>
              <a:t>. Вот утром сидит она у окна и смотр..т, кто куда идёт и что дела..т. Чуть ей что не </a:t>
            </a:r>
            <a:r>
              <a:rPr lang="ru-RU" sz="2000" b="1" dirty="0" err="1" smtClean="0"/>
              <a:t>понрав</a:t>
            </a:r>
            <a:r>
              <a:rPr lang="ru-RU" sz="2000" b="1" dirty="0" smtClean="0"/>
              <a:t>..</a:t>
            </a:r>
            <a:r>
              <a:rPr lang="ru-RU" sz="2000" b="1" dirty="0" err="1" smtClean="0"/>
              <a:t>тся</a:t>
            </a:r>
            <a:r>
              <a:rPr lang="ru-RU" sz="2000" b="1" dirty="0" smtClean="0"/>
              <a:t>, она на всю улицу кричит: «Что это ты, Света, ботинки не </a:t>
            </a:r>
            <a:r>
              <a:rPr lang="ru-RU" sz="2000" b="1" dirty="0" err="1" smtClean="0"/>
              <a:t>наден</a:t>
            </a:r>
            <a:r>
              <a:rPr lang="ru-RU" sz="2000" b="1" dirty="0" smtClean="0"/>
              <a:t>..</a:t>
            </a:r>
            <a:r>
              <a:rPr lang="ru-RU" sz="2000" b="1" dirty="0" err="1" smtClean="0"/>
              <a:t>шь</a:t>
            </a:r>
            <a:r>
              <a:rPr lang="ru-RU" sz="2000" b="1" dirty="0" smtClean="0"/>
              <a:t>? Так босиком бега..</a:t>
            </a:r>
            <a:r>
              <a:rPr lang="ru-RU" sz="2000" b="1" dirty="0" err="1" smtClean="0"/>
              <a:t>шь</a:t>
            </a:r>
            <a:r>
              <a:rPr lang="ru-RU" sz="2000" b="1" dirty="0" smtClean="0"/>
              <a:t>, ногу  занозишь!» Всё-то она вид..т! Про всех-то она </a:t>
            </a:r>
            <a:r>
              <a:rPr lang="ru-RU" sz="2000" b="1" dirty="0" err="1" smtClean="0"/>
              <a:t>зна</a:t>
            </a:r>
            <a:r>
              <a:rPr lang="ru-RU" sz="2000" b="1" dirty="0" smtClean="0"/>
              <a:t>..т! Чуть что натворишь, она сразу мчится к нам и маме жалу..</a:t>
            </a:r>
            <a:r>
              <a:rPr lang="ru-RU" sz="2000" b="1" dirty="0" err="1" smtClean="0"/>
              <a:t>тся</a:t>
            </a:r>
            <a:r>
              <a:rPr lang="ru-RU" sz="2000" b="1" dirty="0" smtClean="0"/>
              <a:t>, да такого наплетёт! От себя </a:t>
            </a:r>
            <a:r>
              <a:rPr lang="ru-RU" sz="2000" b="1" dirty="0" err="1" smtClean="0"/>
              <a:t>напридумыва</a:t>
            </a:r>
            <a:r>
              <a:rPr lang="ru-RU" sz="2000" b="1" dirty="0" smtClean="0"/>
              <a:t>..т, наврёт, а мама </a:t>
            </a:r>
            <a:r>
              <a:rPr lang="ru-RU" sz="2000" b="1" dirty="0" err="1" smtClean="0"/>
              <a:t>рассерд</a:t>
            </a:r>
            <a:r>
              <a:rPr lang="ru-RU" sz="2000" b="1" dirty="0" smtClean="0"/>
              <a:t>..</a:t>
            </a:r>
            <a:r>
              <a:rPr lang="ru-RU" sz="2000" b="1" dirty="0" err="1" smtClean="0"/>
              <a:t>тся</a:t>
            </a:r>
            <a:r>
              <a:rPr lang="ru-RU" sz="2000" b="1" dirty="0" smtClean="0"/>
              <a:t> да и </a:t>
            </a:r>
            <a:r>
              <a:rPr lang="ru-RU" sz="2000" b="1" dirty="0" err="1" smtClean="0"/>
              <a:t>накаж</a:t>
            </a:r>
            <a:r>
              <a:rPr lang="ru-RU" sz="2000" b="1" dirty="0" smtClean="0"/>
              <a:t>..т.</a:t>
            </a:r>
          </a:p>
          <a:p>
            <a:pPr indent="457200" algn="just"/>
            <a:r>
              <a:rPr lang="ru-RU" sz="2000" b="1" dirty="0" smtClean="0"/>
              <a:t>Вот приходит ко мне как-то приятель мой, Сашка, и говорит: «Давай Домну </a:t>
            </a:r>
            <a:r>
              <a:rPr lang="ru-RU" sz="2000" b="1" dirty="0" err="1" smtClean="0"/>
              <a:t>проуч</a:t>
            </a:r>
            <a:r>
              <a:rPr lang="ru-RU" sz="2000" b="1" dirty="0" smtClean="0"/>
              <a:t>..м: пойма..м её любимую курицу Астру и </a:t>
            </a:r>
            <a:r>
              <a:rPr lang="ru-RU" sz="2000" b="1" dirty="0" err="1" smtClean="0"/>
              <a:t>побре</a:t>
            </a:r>
            <a:r>
              <a:rPr lang="ru-RU" sz="2000" b="1" dirty="0" smtClean="0"/>
              <a:t>..м наголо». И вот ночь, </a:t>
            </a:r>
            <a:r>
              <a:rPr lang="ru-RU" sz="2000" b="1" dirty="0" err="1" smtClean="0"/>
              <a:t>появля</a:t>
            </a:r>
            <a:r>
              <a:rPr lang="ru-RU" sz="2000" b="1" dirty="0" smtClean="0"/>
              <a:t>..</a:t>
            </a:r>
            <a:r>
              <a:rPr lang="ru-RU" sz="2000" b="1" dirty="0" err="1" smtClean="0"/>
              <a:t>тся</a:t>
            </a:r>
            <a:r>
              <a:rPr lang="ru-RU" sz="2000" b="1" dirty="0" smtClean="0"/>
              <a:t> Сашка, курицу под мышкой </a:t>
            </a:r>
            <a:r>
              <a:rPr lang="ru-RU" sz="2000" b="1" dirty="0" err="1" smtClean="0"/>
              <a:t>держ</a:t>
            </a:r>
            <a:r>
              <a:rPr lang="ru-RU" sz="2000" b="1" dirty="0" smtClean="0"/>
              <a:t>..т. Достаю я бритву, воду и мыло, как вдруг курица и говорит голосом Домны </a:t>
            </a:r>
            <a:r>
              <a:rPr lang="ru-RU" sz="2000" b="1" dirty="0" err="1" smtClean="0"/>
              <a:t>Пафнутьевны</a:t>
            </a:r>
            <a:r>
              <a:rPr lang="ru-RU" sz="2000" b="1" dirty="0" smtClean="0"/>
              <a:t>. Сашка от удивления руки разжима..т, а курица – как </a:t>
            </a:r>
            <a:r>
              <a:rPr lang="ru-RU" sz="2000" b="1" dirty="0" err="1" smtClean="0"/>
              <a:t>выскоч</a:t>
            </a:r>
            <a:r>
              <a:rPr lang="ru-RU" sz="2000" b="1" dirty="0" smtClean="0"/>
              <a:t>..т в окно и – в кусты. Вот и вся история.</a:t>
            </a:r>
          </a:p>
          <a:p>
            <a:pPr indent="457200"/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 descr="http://papa-vlad.narod.ru/data/stikhi/Koshkin-dom.files/0005-016-Bezhit-kurochka-s-vedrom-Zalivaet-koshkin-do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5357826"/>
            <a:ext cx="1738316" cy="1500174"/>
          </a:xfrm>
          <a:prstGeom prst="rect">
            <a:avLst/>
          </a:prstGeom>
          <a:noFill/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Андреянова И. Э.</a:t>
            </a: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1714544" y="150017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и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643106" y="2357430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е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714544" y="314324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и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643106" y="3857628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е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571668" y="4643446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е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643106" y="5357826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и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643106" y="6000768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е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785982" y="78579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е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785982" y="500042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е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785982" y="214290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и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143040" y="6357958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е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57066 0.01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91024 -0.10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38159 -0.180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36684 -0.242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1018 L 0.65035 -0.3574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29496 -0.4090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57153 -0.5134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-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0.00555 L 0.48472 0.2995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0.00532 L 1.07534 0.341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0.00486 L 0.54688 0.4247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66649 -0.4708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" y="-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Подведём итог урока</a:t>
            </a:r>
            <a:endParaRPr lang="ru-RU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7929618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latin typeface="Arial Narrow" pitchFamily="34" charset="0"/>
              </a:rPr>
              <a:t>Какие спряжения имеет глагол?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latin typeface="Arial Narrow" pitchFamily="34" charset="0"/>
              </a:rPr>
              <a:t>Перечисли ударные окончания у глаголов </a:t>
            </a:r>
            <a:r>
              <a:rPr lang="en-US" sz="2800" b="1" dirty="0" smtClean="0">
                <a:latin typeface="Arial Narrow" pitchFamily="34" charset="0"/>
              </a:rPr>
              <a:t>I </a:t>
            </a:r>
            <a:r>
              <a:rPr lang="ru-RU" sz="2800" b="1" dirty="0" smtClean="0">
                <a:latin typeface="Arial Narrow" pitchFamily="34" charset="0"/>
              </a:rPr>
              <a:t>спряжения?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latin typeface="Arial Narrow" pitchFamily="34" charset="0"/>
              </a:rPr>
              <a:t>Перечисли ударные окончания у глаголов </a:t>
            </a:r>
            <a:r>
              <a:rPr lang="en-US" sz="2800" b="1" dirty="0" smtClean="0">
                <a:latin typeface="Arial Narrow" pitchFamily="34" charset="0"/>
              </a:rPr>
              <a:t>II </a:t>
            </a:r>
            <a:r>
              <a:rPr lang="ru-RU" sz="2800" b="1" dirty="0" smtClean="0">
                <a:latin typeface="Arial Narrow" pitchFamily="34" charset="0"/>
              </a:rPr>
              <a:t>спряжения?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latin typeface="Arial Narrow" pitchFamily="34" charset="0"/>
              </a:rPr>
              <a:t>Что необходимо сделать, чтобы правильно написать безударное окончание глагола?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latin typeface="Arial Narrow" pitchFamily="34" charset="0"/>
              </a:rPr>
              <a:t>Вспомни глаголы-исключения.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Андреянова И. Э.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214422"/>
            <a:ext cx="6215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Использованные ресурсы: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Рик</a:t>
            </a:r>
            <a:r>
              <a:rPr lang="ru-RU" dirty="0" smtClean="0"/>
              <a:t> Т. Здравствуй, дядюшка Глагол!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2"/>
              </a:rPr>
              <a:t>http://pedsovet.su/load/320</a:t>
            </a:r>
            <a:r>
              <a:rPr lang="ru-RU" dirty="0" smtClean="0"/>
              <a:t>. Шаблоны презентаций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http://animated.ucoz.com/photo/malenkie_animashki/pticy/chicken_21/34-0-2858</a:t>
            </a:r>
            <a:r>
              <a:rPr lang="ru-RU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Андреянова И. Э.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Pictures\img0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9" y="214290"/>
            <a:ext cx="6500858" cy="64294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643438" y="2000240"/>
            <a:ext cx="3143272" cy="4500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Когда </a:t>
            </a:r>
            <a:r>
              <a:rPr lang="ru-RU" sz="2000" b="1" dirty="0" smtClean="0">
                <a:solidFill>
                  <a:srgbClr val="FF0000"/>
                </a:solidFill>
              </a:rPr>
              <a:t>ОКОНЧАНИЕ ПОД УДАРЕНИЕМ</a:t>
            </a:r>
            <a:r>
              <a:rPr lang="ru-RU" sz="2000" b="1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Легко ты узнаешь, какое </a:t>
            </a:r>
            <a:r>
              <a:rPr lang="ru-RU" sz="2000" b="1" dirty="0" smtClean="0">
                <a:solidFill>
                  <a:srgbClr val="FF0000"/>
                </a:solidFill>
              </a:rPr>
              <a:t>СПРЯЖЕНИЕ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2357430"/>
            <a:ext cx="42862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286512" y="1571612"/>
            <a:ext cx="57150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>
            <a:hlinkClick r:id="rId3" action="ppaction://hlinksldjump"/>
          </p:cNvPr>
          <p:cNvSpPr/>
          <p:nvPr/>
        </p:nvSpPr>
        <p:spPr>
          <a:xfrm>
            <a:off x="8215338" y="5643578"/>
            <a:ext cx="428628" cy="35719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Андреянова И. Э.</a:t>
            </a:r>
            <a:endParaRPr lang="ru-RU"/>
          </a:p>
        </p:txBody>
      </p:sp>
      <p:sp>
        <p:nvSpPr>
          <p:cNvPr id="9" name="5-конечная звезда 8">
            <a:hlinkClick r:id="rId4" action="ppaction://hlinksldjump"/>
          </p:cNvPr>
          <p:cNvSpPr/>
          <p:nvPr/>
        </p:nvSpPr>
        <p:spPr>
          <a:xfrm>
            <a:off x="8358214" y="6215082"/>
            <a:ext cx="500066" cy="428628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Определите спряжение глаголов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397000"/>
          <a:ext cx="6096000" cy="2722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48000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Глаголы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спряжения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II</a:t>
                      </a:r>
                      <a:r>
                        <a:rPr lang="ru-RU" b="1" dirty="0" smtClean="0"/>
                        <a:t> спряжения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тк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ут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шал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ишь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бер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ёте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торч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ат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жм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ёшь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зубр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ит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жив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ёте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казн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ят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полз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ут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твор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ишь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4348" y="5072074"/>
            <a:ext cx="750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Шалишь, торчат, ткут, берёте, зубрит, казнят, жмёшь, живёте, творишь, ползут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2285992"/>
            <a:ext cx="1071570" cy="1428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43570" y="2643182"/>
            <a:ext cx="857256" cy="2143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2285992"/>
            <a:ext cx="785818" cy="214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2643182"/>
            <a:ext cx="1214446" cy="2143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3000372"/>
            <a:ext cx="928694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500694" y="3429000"/>
            <a:ext cx="1071570" cy="2143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3000372"/>
            <a:ext cx="1143008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71736" y="3429000"/>
            <a:ext cx="928694" cy="2143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500694" y="3786190"/>
            <a:ext cx="1143008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3857628"/>
            <a:ext cx="1071570" cy="214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>
            <a:hlinkClick r:id="rId2" action="ppaction://hlinksldjump"/>
          </p:cNvPr>
          <p:cNvSpPr/>
          <p:nvPr/>
        </p:nvSpPr>
        <p:spPr>
          <a:xfrm>
            <a:off x="7858148" y="5643578"/>
            <a:ext cx="428628" cy="35719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Андреянова И. Э.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Pictures\img0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785926"/>
            <a:ext cx="2071702" cy="3071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7" name="Picture 3" descr="C:\Users\пользователь\Pictures\img06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2285992"/>
            <a:ext cx="5572164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42910" y="5357826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ЦЕЛЬ: </a:t>
            </a:r>
            <a:r>
              <a:rPr lang="ru-RU" sz="2400" b="1" dirty="0" smtClean="0">
                <a:latin typeface="Arial Narrow" pitchFamily="34" charset="0"/>
              </a:rPr>
              <a:t>учимся писать безударные окончания глагола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Андреянова И. Э.</a:t>
            </a:r>
            <a:endParaRPr lang="ru-RU"/>
          </a:p>
        </p:txBody>
      </p:sp>
      <p:sp>
        <p:nvSpPr>
          <p:cNvPr id="9" name="5-конечная звезда 8">
            <a:hlinkClick r:id="rId4" action="ppaction://hlinksldjump"/>
          </p:cNvPr>
          <p:cNvSpPr/>
          <p:nvPr/>
        </p:nvSpPr>
        <p:spPr>
          <a:xfrm>
            <a:off x="8143900" y="5643578"/>
            <a:ext cx="500066" cy="428628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Pictures\img0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928670"/>
            <a:ext cx="7786742" cy="5143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 descr="C:\Users\пользователь\Pictures\img0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928670"/>
            <a:ext cx="7721623" cy="50308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Андреянова И. Э.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285860"/>
            <a:ext cx="67151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Вспомни!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Начальная форма глагола (неопределённая форма глагола или инфинитив) отвечает на вопросы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ЧТО ДЕЛА</a:t>
            </a:r>
            <a:r>
              <a:rPr lang="ru-RU" sz="3200" b="1" dirty="0" smtClean="0">
                <a:solidFill>
                  <a:srgbClr val="FF0000"/>
                </a:solidFill>
              </a:rPr>
              <a:t>ТЬ</a:t>
            </a:r>
            <a:r>
              <a:rPr lang="ru-RU" sz="3200" b="1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ЧТО СДЕЛА</a:t>
            </a:r>
            <a:r>
              <a:rPr lang="ru-RU" sz="3200" b="1" dirty="0" smtClean="0">
                <a:solidFill>
                  <a:srgbClr val="FF0000"/>
                </a:solidFill>
              </a:rPr>
              <a:t>ТЬ</a:t>
            </a:r>
            <a:r>
              <a:rPr lang="ru-RU" sz="3200" b="1" dirty="0" smtClean="0">
                <a:solidFill>
                  <a:srgbClr val="002060"/>
                </a:solidFill>
              </a:rPr>
              <a:t>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пользователь\Pictures\img0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0"/>
            <a:ext cx="5786478" cy="6715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Андреянова И. Э.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Pictures\img0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0"/>
            <a:ext cx="6286544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4429124" y="2643182"/>
            <a:ext cx="3000396" cy="4071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Андреянова И. Э.</a:t>
            </a:r>
            <a:endParaRPr lang="ru-RU"/>
          </a:p>
        </p:txBody>
      </p:sp>
      <p:sp>
        <p:nvSpPr>
          <p:cNvPr id="5" name="5-конечная звезда 4">
            <a:hlinkClick r:id="rId3" action="ppaction://hlinksldjump"/>
          </p:cNvPr>
          <p:cNvSpPr/>
          <p:nvPr/>
        </p:nvSpPr>
        <p:spPr>
          <a:xfrm>
            <a:off x="8072462" y="6072206"/>
            <a:ext cx="642942" cy="571504"/>
          </a:xfrm>
          <a:prstGeom prst="star5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57224" y="285728"/>
            <a:ext cx="7358114" cy="12144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chemeClr val="bg1"/>
                </a:solidFill>
              </a:rPr>
              <a:t>Раскройте скобки, ставя инфинитив в нужную форму. Правильно напишите безударные окончания глаголов, используя алгоритм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00200"/>
            <a:ext cx="785818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ИСТОРИЯ ПРО ТЕТРАДНОГО ЧЕЛОВЕЧКА</a:t>
            </a:r>
          </a:p>
          <a:p>
            <a:pPr marL="0" indent="0" algn="just">
              <a:buNone/>
            </a:pPr>
            <a:r>
              <a:rPr lang="ru-RU" sz="2800" b="1" dirty="0" smtClean="0"/>
              <a:t>Представь, что в твоей тетрадке (проживать) тетрадный человечек. Ты его (знать) , он (хвалиться), что он потомок Короля Всех Тетрадок. Когда ты (открывать) тетрадку и (писать), человечек (прятаться) и лишь изредка (выглядывать) из-под клеточек, осторожно (высовывать) свой маленький носик и (осматриваться), а иногда он (махать) тебе ручкой.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57950" y="2214554"/>
            <a:ext cx="207170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прожива</a:t>
            </a:r>
            <a:r>
              <a:rPr lang="ru-RU" sz="2800" b="1" dirty="0" smtClean="0">
                <a:solidFill>
                  <a:srgbClr val="FF0000"/>
                </a:solidFill>
              </a:rPr>
              <a:t>ёт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2643182"/>
            <a:ext cx="135732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зна</a:t>
            </a:r>
            <a:r>
              <a:rPr lang="ru-RU" sz="2800" b="1" dirty="0" smtClean="0">
                <a:solidFill>
                  <a:srgbClr val="FF0000"/>
                </a:solidFill>
              </a:rPr>
              <a:t>ешь</a:t>
            </a: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3071810"/>
            <a:ext cx="178595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хвал</a:t>
            </a:r>
            <a:r>
              <a:rPr lang="ru-RU" sz="2800" b="1" dirty="0" smtClean="0">
                <a:solidFill>
                  <a:srgbClr val="FF0000"/>
                </a:solidFill>
              </a:rPr>
              <a:t>ит</a:t>
            </a:r>
            <a:r>
              <a:rPr lang="ru-RU" sz="2800" b="1" dirty="0" smtClean="0">
                <a:solidFill>
                  <a:schemeClr val="tx1"/>
                </a:solidFill>
              </a:rPr>
              <a:t>ся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3500438"/>
            <a:ext cx="214314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открыва</a:t>
            </a:r>
            <a:r>
              <a:rPr lang="ru-RU" sz="2800" b="1" dirty="0" smtClean="0">
                <a:solidFill>
                  <a:srgbClr val="FF0000"/>
                </a:solidFill>
              </a:rPr>
              <a:t>ешь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3929066"/>
            <a:ext cx="150019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пиш</a:t>
            </a:r>
            <a:r>
              <a:rPr lang="ru-RU" sz="2800" b="1" dirty="0" smtClean="0">
                <a:solidFill>
                  <a:srgbClr val="FF0000"/>
                </a:solidFill>
              </a:rPr>
              <a:t>ешь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9058" y="3929066"/>
            <a:ext cx="171451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пряч</a:t>
            </a:r>
            <a:r>
              <a:rPr lang="ru-RU" sz="2800" b="1" dirty="0" smtClean="0">
                <a:solidFill>
                  <a:srgbClr val="FF0000"/>
                </a:solidFill>
              </a:rPr>
              <a:t>ет</a:t>
            </a:r>
            <a:r>
              <a:rPr lang="ru-RU" sz="2800" b="1" dirty="0" smtClean="0">
                <a:solidFill>
                  <a:schemeClr val="tx1"/>
                </a:solidFill>
              </a:rPr>
              <a:t>ся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4357694"/>
            <a:ext cx="228601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выглядыва</a:t>
            </a:r>
            <a:r>
              <a:rPr lang="ru-RU" sz="2800" b="1" dirty="0" smtClean="0">
                <a:solidFill>
                  <a:srgbClr val="FF0000"/>
                </a:solidFill>
              </a:rPr>
              <a:t>ет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4786322"/>
            <a:ext cx="228601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высовыва</a:t>
            </a:r>
            <a:r>
              <a:rPr lang="ru-RU" sz="2800" b="1" dirty="0" smtClean="0">
                <a:solidFill>
                  <a:srgbClr val="FF0000"/>
                </a:solidFill>
              </a:rPr>
              <a:t>ет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5214950"/>
            <a:ext cx="257176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осматрива</a:t>
            </a:r>
            <a:r>
              <a:rPr lang="ru-RU" sz="2800" b="1" dirty="0" smtClean="0">
                <a:solidFill>
                  <a:srgbClr val="FF0000"/>
                </a:solidFill>
              </a:rPr>
              <a:t>ет</a:t>
            </a:r>
            <a:r>
              <a:rPr lang="ru-RU" sz="2800" b="1" dirty="0" smtClean="0">
                <a:solidFill>
                  <a:schemeClr val="tx1"/>
                </a:solidFill>
              </a:rPr>
              <a:t>ся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72198" y="5214950"/>
            <a:ext cx="135732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маш</a:t>
            </a:r>
            <a:r>
              <a:rPr lang="ru-RU" sz="2800" b="1" dirty="0" smtClean="0">
                <a:solidFill>
                  <a:srgbClr val="FF0000"/>
                </a:solidFill>
              </a:rPr>
              <a:t>ет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Андреянова И. Э.</a:t>
            </a:r>
            <a:endParaRPr lang="ru-RU"/>
          </a:p>
        </p:txBody>
      </p:sp>
      <p:sp>
        <p:nvSpPr>
          <p:cNvPr id="17" name="5-конечная звезда 16">
            <a:hlinkClick r:id="rId2" action="ppaction://hlinksldjump"/>
          </p:cNvPr>
          <p:cNvSpPr/>
          <p:nvPr/>
        </p:nvSpPr>
        <p:spPr>
          <a:xfrm>
            <a:off x="8143900" y="5786454"/>
            <a:ext cx="857256" cy="714380"/>
          </a:xfrm>
          <a:prstGeom prst="star5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318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Глаголы-исключения </a:t>
            </a:r>
            <a:r>
              <a:rPr lang="en-US" b="1" dirty="0" smtClean="0">
                <a:solidFill>
                  <a:srgbClr val="FF0000"/>
                </a:solidFill>
              </a:rPr>
              <a:t>II</a:t>
            </a:r>
            <a:r>
              <a:rPr lang="ru-RU" b="1" dirty="0" smtClean="0">
                <a:solidFill>
                  <a:srgbClr val="FF0000"/>
                </a:solidFill>
              </a:rPr>
              <a:t> спряжения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пользователь\Pictures\img0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857232"/>
            <a:ext cx="5357849" cy="5143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2071670" y="928670"/>
            <a:ext cx="5214974" cy="50006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Гнать, держать,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Смотреть и видеть,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Дышать, слышать,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Ненавидеть,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 зависеть, и вертеть,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 обидеть, и терпеть.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Вы запомните, друзья,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Их на –Е спрягать НЕЛЬЗЯ!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Андреянова И. Э.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601</Words>
  <Application>Microsoft Office PowerPoint</Application>
  <PresentationFormat>Экран (4:3)</PresentationFormat>
  <Paragraphs>93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Правописание безударных окончаний глаголов</vt:lpstr>
      <vt:lpstr>Слайд 2</vt:lpstr>
      <vt:lpstr>Определите спряжение глаголов</vt:lpstr>
      <vt:lpstr>Слайд 4</vt:lpstr>
      <vt:lpstr>Слайд 5</vt:lpstr>
      <vt:lpstr>Слайд 6</vt:lpstr>
      <vt:lpstr>Слайд 7</vt:lpstr>
      <vt:lpstr> Раскройте скобки, ставя инфинитив в нужную форму. Правильно напишите безударные окончания глаголов, используя алгоритм</vt:lpstr>
      <vt:lpstr>Глаголы-исключения II спряжения</vt:lpstr>
      <vt:lpstr>Глаголы-исключения I спряжения</vt:lpstr>
      <vt:lpstr>Карточка. Спишите, определяя спряжение всех глаголов и вставляя пропущенные буквы в безударные окончания</vt:lpstr>
      <vt:lpstr>Подведём итог урока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Ирина</cp:lastModifiedBy>
  <cp:revision>41</cp:revision>
  <dcterms:created xsi:type="dcterms:W3CDTF">2013-01-28T19:28:30Z</dcterms:created>
  <dcterms:modified xsi:type="dcterms:W3CDTF">2015-03-28T13:19:01Z</dcterms:modified>
</cp:coreProperties>
</file>