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E10-225D-44F3-903D-F2622167DE20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C797AD97-C951-45B3-9596-C5DD358279F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E10-225D-44F3-903D-F2622167DE20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AD97-C951-45B3-9596-C5DD35827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E10-225D-44F3-903D-F2622167DE20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C797AD97-C951-45B3-9596-C5DD358279F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E10-225D-44F3-903D-F2622167DE20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AD97-C951-45B3-9596-C5DD35827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E10-225D-44F3-903D-F2622167DE20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C797AD97-C951-45B3-9596-C5DD358279F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E10-225D-44F3-903D-F2622167DE20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AD97-C951-45B3-9596-C5DD35827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E10-225D-44F3-903D-F2622167DE20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AD97-C951-45B3-9596-C5DD35827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E10-225D-44F3-903D-F2622167DE20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AD97-C951-45B3-9596-C5DD35827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E10-225D-44F3-903D-F2622167DE20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AD97-C951-45B3-9596-C5DD358279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E10-225D-44F3-903D-F2622167DE20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AD97-C951-45B3-9596-C5DD358279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AE10-225D-44F3-903D-F2622167DE20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AD97-C951-45B3-9596-C5DD358279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AA3AE10-225D-44F3-903D-F2622167DE20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797AD97-C951-45B3-9596-C5DD358279F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060848"/>
            <a:ext cx="8686800" cy="2372593"/>
          </a:xfrm>
        </p:spPr>
        <p:txBody>
          <a:bodyPr/>
          <a:lstStyle/>
          <a:p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Повторение по теме «Частица»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11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Тестовая проверка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1"/>
            <a:ext cx="8435280" cy="1324743"/>
          </a:xfrm>
        </p:spPr>
        <p:txBody>
          <a:bodyPr>
            <a:normAutofit/>
          </a:bodyPr>
          <a:lstStyle/>
          <a:p>
            <a:r>
              <a:rPr lang="ru-RU" b="1" dirty="0" smtClean="0"/>
              <a:t>Найдите предложение с модальной  частицей, выражающей восклицание: а) </a:t>
            </a:r>
            <a:r>
              <a:rPr lang="ru-RU" b="1" dirty="0" smtClean="0">
                <a:solidFill>
                  <a:schemeClr val="accent1"/>
                </a:solidFill>
              </a:rPr>
              <a:t>Что за прелесть эти сказки! </a:t>
            </a:r>
            <a:r>
              <a:rPr lang="ru-RU" b="1" dirty="0" smtClean="0"/>
              <a:t> б) </a:t>
            </a:r>
            <a:r>
              <a:rPr lang="ru-RU" b="1" dirty="0" smtClean="0">
                <a:solidFill>
                  <a:schemeClr val="accent1"/>
                </a:solidFill>
              </a:rPr>
              <a:t>А вот и я!  </a:t>
            </a:r>
            <a:r>
              <a:rPr lang="ru-RU" b="1" dirty="0" smtClean="0"/>
              <a:t>в) </a:t>
            </a:r>
            <a:r>
              <a:rPr lang="ru-RU" b="1" dirty="0" smtClean="0">
                <a:solidFill>
                  <a:schemeClr val="accent1"/>
                </a:solidFill>
              </a:rPr>
              <a:t>Всё- таки он прекрасен</a:t>
            </a:r>
            <a:r>
              <a:rPr lang="ru-RU" b="1" dirty="0" smtClean="0"/>
              <a:t>.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31227" y="4941168"/>
            <a:ext cx="843528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Найдите предложение с положительным смыслом: а) </a:t>
            </a:r>
            <a:r>
              <a:rPr lang="ru-RU" b="1" dirty="0" smtClean="0">
                <a:solidFill>
                  <a:schemeClr val="accent1"/>
                </a:solidFill>
              </a:rPr>
              <a:t>Я не могу опаздывать.  </a:t>
            </a:r>
            <a:r>
              <a:rPr lang="ru-RU" b="1" dirty="0" smtClean="0"/>
              <a:t>б) </a:t>
            </a:r>
            <a:r>
              <a:rPr lang="ru-RU" b="1" dirty="0" smtClean="0">
                <a:solidFill>
                  <a:schemeClr val="accent1"/>
                </a:solidFill>
              </a:rPr>
              <a:t>Вы не сможете приехать.</a:t>
            </a:r>
            <a:r>
              <a:rPr lang="ru-RU" b="1" dirty="0" smtClean="0"/>
              <a:t> в) </a:t>
            </a:r>
            <a:r>
              <a:rPr lang="ru-RU" b="1" dirty="0" smtClean="0">
                <a:solidFill>
                  <a:schemeClr val="accent1"/>
                </a:solidFill>
              </a:rPr>
              <a:t>Я не мог не выполнить задание.</a:t>
            </a:r>
            <a:endParaRPr lang="ru-RU" b="1" dirty="0" smtClean="0">
              <a:solidFill>
                <a:schemeClr val="accent1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54360" y="3212976"/>
            <a:ext cx="8435280" cy="14401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Найдите предложение с модальной  частицей, выражающей усиление: а) </a:t>
            </a:r>
            <a:r>
              <a:rPr lang="ru-RU" b="1" dirty="0" smtClean="0">
                <a:solidFill>
                  <a:schemeClr val="accent1"/>
                </a:solidFill>
              </a:rPr>
              <a:t>Неужели вы не заметили? </a:t>
            </a:r>
            <a:r>
              <a:rPr lang="ru-RU" b="1" dirty="0" smtClean="0"/>
              <a:t>б) </a:t>
            </a:r>
            <a:r>
              <a:rPr lang="ru-RU" b="1" dirty="0" smtClean="0">
                <a:solidFill>
                  <a:schemeClr val="accent1"/>
                </a:solidFill>
              </a:rPr>
              <a:t>Даже я слышал это</a:t>
            </a:r>
            <a:r>
              <a:rPr lang="ru-RU" b="1" dirty="0" smtClean="0"/>
              <a:t>. в) </a:t>
            </a:r>
            <a:r>
              <a:rPr lang="ru-RU" b="1" dirty="0" smtClean="0">
                <a:solidFill>
                  <a:schemeClr val="accent1"/>
                </a:solidFill>
              </a:rPr>
              <a:t>Именно к нему мы поедем.</a:t>
            </a:r>
            <a:endParaRPr lang="ru-RU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59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Тестовая проверка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1"/>
            <a:ext cx="8435280" cy="1108719"/>
          </a:xfrm>
        </p:spPr>
        <p:txBody>
          <a:bodyPr>
            <a:normAutofit/>
          </a:bodyPr>
          <a:lstStyle/>
          <a:p>
            <a:r>
              <a:rPr lang="ru-RU" b="1" dirty="0" smtClean="0"/>
              <a:t>Частица БЫ пишется: а) </a:t>
            </a:r>
            <a:r>
              <a:rPr lang="ru-RU" b="1" dirty="0" smtClean="0">
                <a:solidFill>
                  <a:schemeClr val="accent1"/>
                </a:solidFill>
              </a:rPr>
              <a:t>через дефис </a:t>
            </a:r>
            <a:r>
              <a:rPr lang="ru-RU" b="1" dirty="0" smtClean="0"/>
              <a:t>б) </a:t>
            </a:r>
            <a:r>
              <a:rPr lang="ru-RU" b="1" dirty="0" smtClean="0">
                <a:solidFill>
                  <a:schemeClr val="accent1"/>
                </a:solidFill>
              </a:rPr>
              <a:t>слитно            </a:t>
            </a:r>
            <a:r>
              <a:rPr lang="ru-RU" b="1" dirty="0" smtClean="0"/>
              <a:t>в) </a:t>
            </a:r>
            <a:r>
              <a:rPr lang="ru-RU" b="1" dirty="0" smtClean="0">
                <a:solidFill>
                  <a:schemeClr val="accent1"/>
                </a:solidFill>
              </a:rPr>
              <a:t>раздельно</a:t>
            </a:r>
            <a:r>
              <a:rPr lang="ru-RU" b="1" dirty="0" smtClean="0"/>
              <a:t>.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33567" y="3717032"/>
            <a:ext cx="843528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Частица ТО пишется: </a:t>
            </a:r>
            <a:r>
              <a:rPr lang="ru-RU" b="1" dirty="0"/>
              <a:t>а) </a:t>
            </a:r>
            <a:r>
              <a:rPr lang="ru-RU" b="1" dirty="0">
                <a:solidFill>
                  <a:schemeClr val="accent1"/>
                </a:solidFill>
              </a:rPr>
              <a:t>через дефис </a:t>
            </a:r>
            <a:r>
              <a:rPr lang="ru-RU" b="1" dirty="0"/>
              <a:t>б) </a:t>
            </a:r>
            <a:r>
              <a:rPr lang="ru-RU" b="1" dirty="0">
                <a:solidFill>
                  <a:schemeClr val="accent1"/>
                </a:solidFill>
              </a:rPr>
              <a:t>слитно            </a:t>
            </a:r>
            <a:r>
              <a:rPr lang="ru-RU" b="1" dirty="0"/>
              <a:t>в) </a:t>
            </a:r>
            <a:r>
              <a:rPr lang="ru-RU" b="1" dirty="0">
                <a:solidFill>
                  <a:schemeClr val="accent1"/>
                </a:solidFill>
              </a:rPr>
              <a:t>раздельно</a:t>
            </a:r>
            <a:r>
              <a:rPr lang="ru-RU" b="1" dirty="0"/>
              <a:t>.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31227" y="2708920"/>
            <a:ext cx="843528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Частица ЖЕ пишется: </a:t>
            </a:r>
            <a:r>
              <a:rPr lang="ru-RU" b="1" dirty="0"/>
              <a:t>а) </a:t>
            </a:r>
            <a:r>
              <a:rPr lang="ru-RU" b="1" dirty="0">
                <a:solidFill>
                  <a:schemeClr val="accent1"/>
                </a:solidFill>
              </a:rPr>
              <a:t>через дефис </a:t>
            </a:r>
            <a:r>
              <a:rPr lang="ru-RU" b="1" dirty="0"/>
              <a:t>б) </a:t>
            </a:r>
            <a:r>
              <a:rPr lang="ru-RU" b="1" dirty="0">
                <a:solidFill>
                  <a:schemeClr val="accent1"/>
                </a:solidFill>
              </a:rPr>
              <a:t>слитно            </a:t>
            </a:r>
            <a:r>
              <a:rPr lang="ru-RU" b="1" dirty="0"/>
              <a:t>в) </a:t>
            </a:r>
            <a:r>
              <a:rPr lang="ru-RU" b="1" dirty="0">
                <a:solidFill>
                  <a:schemeClr val="accent1"/>
                </a:solidFill>
              </a:rPr>
              <a:t>раздельно</a:t>
            </a:r>
            <a:r>
              <a:rPr lang="ru-RU" b="1" dirty="0"/>
              <a:t>.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79512" y="4797152"/>
            <a:ext cx="8712967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Найдите предложение с частицей ТО: </a:t>
            </a:r>
          </a:p>
          <a:p>
            <a:pPr marL="0" indent="0">
              <a:buNone/>
            </a:pPr>
            <a:r>
              <a:rPr lang="ru-RU" b="1" dirty="0" smtClean="0"/>
              <a:t>а</a:t>
            </a:r>
            <a:r>
              <a:rPr lang="ru-RU" b="1" dirty="0"/>
              <a:t>) </a:t>
            </a:r>
            <a:r>
              <a:rPr lang="ru-RU" b="1" dirty="0" smtClean="0">
                <a:solidFill>
                  <a:schemeClr val="accent1"/>
                </a:solidFill>
              </a:rPr>
              <a:t>Мы ездили на то озеро. </a:t>
            </a:r>
            <a:r>
              <a:rPr lang="ru-RU" b="1" dirty="0"/>
              <a:t>б) </a:t>
            </a:r>
            <a:r>
              <a:rPr lang="ru-RU" b="1" dirty="0" smtClean="0">
                <a:solidFill>
                  <a:schemeClr val="accent1"/>
                </a:solidFill>
              </a:rPr>
              <a:t>Где- то закричала птица. </a:t>
            </a:r>
            <a:r>
              <a:rPr lang="ru-RU" b="1" dirty="0" smtClean="0"/>
              <a:t>      в) </a:t>
            </a:r>
            <a:r>
              <a:rPr lang="ru-RU" b="1" dirty="0" smtClean="0">
                <a:solidFill>
                  <a:schemeClr val="accent1"/>
                </a:solidFill>
              </a:rPr>
              <a:t>Солнце то спрячется, то выглянет снова.</a:t>
            </a:r>
            <a:r>
              <a:rPr lang="ru-RU" b="1" dirty="0" smtClean="0"/>
              <a:t>                         г) </a:t>
            </a:r>
            <a:r>
              <a:rPr lang="ru-RU" b="1" dirty="0" smtClean="0">
                <a:solidFill>
                  <a:schemeClr val="accent1"/>
                </a:solidFill>
              </a:rPr>
              <a:t>Просьбу – то мою выполнил? 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64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7" grpId="0" build="p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ru-RU" sz="2800" b="1" dirty="0" smtClean="0"/>
              <a:t>Дай ка, лучше в карауле на крылечке прикорну.</a:t>
            </a:r>
          </a:p>
          <a:p>
            <a:pPr marL="457200" indent="-457200">
              <a:buAutoNum type="arabicParenR"/>
            </a:pPr>
            <a:r>
              <a:rPr lang="ru-RU" sz="2800" b="1" dirty="0" smtClean="0"/>
              <a:t>Какой то смолоду Скворец так петь щеглёнком научился как будто бы щеглёнком сам родился.</a:t>
            </a:r>
          </a:p>
          <a:p>
            <a:pPr marL="457200" indent="-457200">
              <a:buAutoNum type="arabicParenR"/>
            </a:pPr>
            <a:r>
              <a:rPr lang="ru-RU" sz="2800" b="1" dirty="0" smtClean="0"/>
              <a:t>Но почему то всё таки подчас мне жаль вас наши дети.</a:t>
            </a:r>
          </a:p>
          <a:p>
            <a:pPr marL="457200" indent="-457200">
              <a:buAutoNum type="arabicParenR"/>
            </a:pPr>
            <a:r>
              <a:rPr lang="ru-RU" sz="2800" b="1" dirty="0" smtClean="0"/>
              <a:t>Если (бы) (не) приходила радость (не) уходила (бы) и печаль.</a:t>
            </a:r>
          </a:p>
          <a:p>
            <a:pPr marL="457200" indent="-457200">
              <a:buAutoNum type="arabicParenR"/>
            </a:pPr>
            <a:r>
              <a:rPr lang="ru-RU" sz="2800" b="1" dirty="0" smtClean="0"/>
              <a:t>А сама то величава выступает, будто пава.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11357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Синтаксический разбор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2514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Все они были сильно </a:t>
            </a:r>
            <a:r>
              <a:rPr lang="ru-RU" sz="3200" b="1" dirty="0" err="1" smtClean="0"/>
              <a:t>встревоже</a:t>
            </a:r>
            <a:r>
              <a:rPr lang="ru-RU" sz="3200" b="1" dirty="0" smtClean="0"/>
              <a:t>(</a:t>
            </a:r>
            <a:r>
              <a:rPr lang="ru-RU" sz="3200" b="1" dirty="0" err="1" smtClean="0"/>
              <a:t>н,нн</a:t>
            </a:r>
            <a:r>
              <a:rPr lang="ru-RU" sz="3200" b="1" dirty="0" smtClean="0"/>
              <a:t>)ы махали руками говорили громко и даже толкали друг друга.</a:t>
            </a:r>
          </a:p>
          <a:p>
            <a:r>
              <a:rPr lang="ru-RU" sz="3200" b="1" dirty="0" smtClean="0"/>
              <a:t>Сразу(же) можно было (бы) </a:t>
            </a:r>
            <a:r>
              <a:rPr lang="ru-RU" sz="3200" b="1" dirty="0" err="1" smtClean="0"/>
              <a:t>догадат</a:t>
            </a:r>
            <a:r>
              <a:rPr lang="ru-RU" sz="3200" b="1" dirty="0" smtClean="0"/>
              <a:t>..</a:t>
            </a:r>
            <a:r>
              <a:rPr lang="ru-RU" sz="3200" b="1" dirty="0" err="1" smtClean="0"/>
              <a:t>ся</a:t>
            </a:r>
            <a:r>
              <a:rPr lang="ru-RU" sz="3200" b="1" dirty="0" smtClean="0"/>
              <a:t> что причиной их беспокойства является так внезапно вылетевший на </a:t>
            </a:r>
            <a:r>
              <a:rPr lang="ru-RU" sz="3200" b="1" dirty="0" err="1" smtClean="0"/>
              <a:t>тер..ас..у</a:t>
            </a:r>
            <a:r>
              <a:rPr lang="ru-RU" sz="3200" b="1" dirty="0" smtClean="0"/>
              <a:t> мальчик в </a:t>
            </a:r>
            <a:r>
              <a:rPr lang="ru-RU" sz="3200" b="1" dirty="0" err="1" smtClean="0"/>
              <a:t>матрос..ком</a:t>
            </a:r>
            <a:r>
              <a:rPr lang="ru-RU" sz="3200" b="1" dirty="0" smtClean="0"/>
              <a:t> костюме, который вывел их всех из себя.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81265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Повторим!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Что такое частица?</a:t>
            </a:r>
            <a:endParaRPr lang="ru-RU" sz="3200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234888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/>
              <a:t>Какие частицы являются формообразующими?</a:t>
            </a:r>
            <a:endParaRPr lang="ru-RU" sz="3200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3501008"/>
            <a:ext cx="8892480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/>
              <a:t>Какие частицы являются смыслоразличительными (модальными)?</a:t>
            </a:r>
            <a:endParaRPr lang="ru-RU" sz="3200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79850" y="4797152"/>
            <a:ext cx="8540621" cy="82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/>
              <a:t>Какие частицы пишутся через дефис?</a:t>
            </a:r>
            <a:endParaRPr lang="ru-RU" sz="3200" b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85048" y="5617840"/>
            <a:ext cx="8607431" cy="979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/>
              <a:t>Как различать отрицательные частицы НЕ и НИ?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1776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Закрепление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1"/>
            <a:ext cx="8784976" cy="139675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Записать предложения, вставить пропущенные буквы, расставить знаки препинания.</a:t>
            </a:r>
            <a:endParaRPr lang="ru-RU" sz="2800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3068960"/>
            <a:ext cx="8784976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accent1"/>
                </a:solidFill>
              </a:rPr>
              <a:t> 1) (Н..) отзывался (н..) сторож (н..) его помощник.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/>
                </a:solidFill>
              </a:rPr>
              <a:t>2) Гость (н..) сказавший до этого (н..) слова заговорил.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/>
                </a:solidFill>
              </a:rPr>
              <a:t>3) Он (н..) говоря (н..) слова вышел.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/>
                </a:solidFill>
              </a:rPr>
              <a:t>4) Когда я (н..) зайду к нему он всегда занят.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/>
                </a:solidFill>
              </a:rPr>
              <a:t>5) Вам ли (н..) знать об этом?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15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Отрицательные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984" y="1600200"/>
            <a:ext cx="4258816" cy="4525963"/>
          </a:xfrm>
        </p:spPr>
        <p:txBody>
          <a:bodyPr>
            <a:normAutofit/>
          </a:bodyPr>
          <a:lstStyle/>
          <a:p>
            <a:r>
              <a:rPr lang="ru-RU" sz="6000" b="1" dirty="0"/>
              <a:t>«Кто быстрее» </a:t>
            </a:r>
            <a:r>
              <a:rPr lang="ru-RU" sz="4000" b="1" dirty="0"/>
              <a:t>отметьте строки, где пропущена частица </a:t>
            </a:r>
            <a:r>
              <a:rPr lang="ru-RU" sz="4000" b="1" dirty="0" smtClean="0"/>
              <a:t>НИ.</a:t>
            </a:r>
            <a:endParaRPr lang="ru-RU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4903235" cy="8702353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14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933916"/>
              </p:ext>
            </p:extLst>
          </p:nvPr>
        </p:nvGraphicFramePr>
        <p:xfrm>
          <a:off x="-1" y="-3"/>
          <a:ext cx="9144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558"/>
                <a:gridCol w="3972394"/>
                <a:gridCol w="4497049"/>
              </a:tblGrid>
              <a:tr h="6399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2000" dirty="0" smtClean="0"/>
                        <a:t>ВАРИАНТ</a:t>
                      </a:r>
                      <a:r>
                        <a:rPr lang="ru-RU" sz="2000" baseline="0" dirty="0" smtClean="0"/>
                        <a:t> 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ВАРИАНТ 2</a:t>
                      </a:r>
                      <a:endParaRPr lang="ru-RU" sz="2000" dirty="0"/>
                    </a:p>
                  </a:txBody>
                  <a:tcPr/>
                </a:tc>
              </a:tr>
              <a:tr h="737735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Горы производят (н..)забываемое впечатление.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 предрассветной тишине не слышно (н..) шороха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053906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(Н..)один переход нужно совершить, чтобы достичь вершины.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</a:t>
                      </a:r>
                      <a:r>
                        <a:rPr lang="ru-RU" b="1" dirty="0" smtClean="0"/>
                        <a:t>Н..)славы, (н..)денег не требуют отважные путешественники</a:t>
                      </a:r>
                      <a:endParaRPr lang="ru-RU" b="1" dirty="0"/>
                    </a:p>
                  </a:txBody>
                  <a:tcPr/>
                </a:tc>
              </a:tr>
              <a:tr h="73773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(Н..)одного мгновения не хочется терять.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(Н..) раз художники пытались изобразить горы.</a:t>
                      </a:r>
                      <a:endParaRPr lang="ru-RU" b="1" dirty="0"/>
                    </a:p>
                  </a:txBody>
                  <a:tcPr/>
                </a:tc>
              </a:tr>
              <a:tr h="737735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Кто (н..) хотел бы оказаться в этом фантастическом месте?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Разве вы (н..) мечтали хоть раз оказаться на вершине.</a:t>
                      </a:r>
                      <a:endParaRPr lang="ru-RU" b="1" dirty="0"/>
                    </a:p>
                  </a:txBody>
                  <a:tcPr/>
                </a:tc>
              </a:tr>
              <a:tr h="73773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Что (н..) говори, горы всегда прекрасны.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 подготовку к восхождению уходит (н..) один день.</a:t>
                      </a:r>
                      <a:endParaRPr lang="ru-RU" b="1" dirty="0"/>
                    </a:p>
                  </a:txBody>
                  <a:tcPr/>
                </a:tc>
              </a:tr>
              <a:tr h="737735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Сколько (н..) смотри на это чудо, оно никогда не надоест.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Тот, кто побывал в горах, (н..) разу не пожалеет о проведенном времени.</a:t>
                      </a:r>
                      <a:endParaRPr lang="ru-RU" b="1" dirty="0"/>
                    </a:p>
                  </a:txBody>
                  <a:tcPr/>
                </a:tc>
              </a:tr>
              <a:tr h="737735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Эту вершину пытались покорить (н..) раз.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(Н..)</a:t>
                      </a:r>
                      <a:r>
                        <a:rPr lang="ru-RU" b="1" baseline="0" dirty="0" smtClean="0"/>
                        <a:t> свет (н..) заря проснулась я зря.</a:t>
                      </a:r>
                      <a:endParaRPr lang="ru-RU" b="1" dirty="0"/>
                    </a:p>
                  </a:txBody>
                  <a:tcPr/>
                </a:tc>
              </a:tr>
              <a:tr h="737735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Это был (н..)кто иной, как мой дядя.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 поле (н..)</a:t>
                      </a:r>
                      <a:r>
                        <a:rPr lang="ru-RU" b="1" baseline="0" dirty="0" smtClean="0"/>
                        <a:t> ветерка.</a:t>
                      </a:r>
                      <a:endParaRPr lang="ru-RU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41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Проверка!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Вариант 1: </a:t>
            </a:r>
            <a:r>
              <a:rPr lang="ru-RU" sz="4800" b="1" dirty="0" smtClean="0">
                <a:solidFill>
                  <a:schemeClr val="accent1"/>
                </a:solidFill>
              </a:rPr>
              <a:t>3,5,6</a:t>
            </a:r>
          </a:p>
          <a:p>
            <a:r>
              <a:rPr lang="ru-RU" sz="4800" b="1" dirty="0" smtClean="0"/>
              <a:t>Вариант 2: </a:t>
            </a:r>
            <a:r>
              <a:rPr lang="ru-RU" sz="4800" b="1" dirty="0" smtClean="0">
                <a:solidFill>
                  <a:schemeClr val="accent1"/>
                </a:solidFill>
              </a:rPr>
              <a:t>1,2,6,7,8</a:t>
            </a:r>
            <a:endParaRPr lang="ru-RU" sz="4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5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Исправь ошибки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67667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1) Чтобы вы ни делали, старайтесь делать это хорошо.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9512" y="2429272"/>
            <a:ext cx="8712968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b="1" dirty="0"/>
              <a:t>2</a:t>
            </a:r>
            <a:r>
              <a:rPr lang="ru-RU" b="1" dirty="0" smtClean="0"/>
              <a:t>) Всё – же он пришёл.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9512" y="3105944"/>
            <a:ext cx="8712968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b="1" dirty="0"/>
              <a:t>3</a:t>
            </a:r>
            <a:r>
              <a:rPr lang="ru-RU" b="1" dirty="0" smtClean="0"/>
              <a:t>) </a:t>
            </a:r>
            <a:r>
              <a:rPr lang="ru-RU" b="1" dirty="0" err="1" smtClean="0"/>
              <a:t>Врядли</a:t>
            </a:r>
            <a:r>
              <a:rPr lang="ru-RU" b="1" dirty="0" smtClean="0"/>
              <a:t> я прислушаюсь к твоему совету.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03163" y="4005064"/>
            <a:ext cx="8712968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b="1" dirty="0"/>
              <a:t>4</a:t>
            </a:r>
            <a:r>
              <a:rPr lang="ru-RU" b="1" dirty="0" smtClean="0"/>
              <a:t>) Прочитай – ка эту статью.</a:t>
            </a:r>
            <a:endParaRPr lang="ru-RU" b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03163" y="5013176"/>
            <a:ext cx="8712968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b="1" dirty="0"/>
              <a:t>5</a:t>
            </a:r>
            <a:r>
              <a:rPr lang="ru-RU" b="1" dirty="0" smtClean="0"/>
              <a:t>) Я хочу знать, чтобы ты ему посоветовал.</a:t>
            </a:r>
            <a:endParaRPr lang="ru-RU" b="1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03163" y="5949280"/>
            <a:ext cx="8712968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b="1" dirty="0"/>
              <a:t>6</a:t>
            </a:r>
            <a:r>
              <a:rPr lang="ru-RU" b="1" dirty="0" smtClean="0"/>
              <a:t>) Всё таки мы заняли призовое место на олимпиаде.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1743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Тестовая проверка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1"/>
            <a:ext cx="8435280" cy="748679"/>
          </a:xfrm>
        </p:spPr>
        <p:txBody>
          <a:bodyPr/>
          <a:lstStyle/>
          <a:p>
            <a:r>
              <a:rPr lang="ru-RU" b="1" dirty="0" smtClean="0"/>
              <a:t>Найдите отрицательную частицу: а) </a:t>
            </a:r>
            <a:r>
              <a:rPr lang="ru-RU" b="1" dirty="0" smtClean="0">
                <a:solidFill>
                  <a:schemeClr val="accent1"/>
                </a:solidFill>
              </a:rPr>
              <a:t>да</a:t>
            </a:r>
            <a:r>
              <a:rPr lang="ru-RU" b="1" dirty="0" smtClean="0"/>
              <a:t>  б) </a:t>
            </a:r>
            <a:r>
              <a:rPr lang="ru-RU" b="1" dirty="0" smtClean="0">
                <a:solidFill>
                  <a:schemeClr val="accent1"/>
                </a:solidFill>
              </a:rPr>
              <a:t>ни</a:t>
            </a:r>
            <a:r>
              <a:rPr lang="ru-RU" b="1" dirty="0" smtClean="0"/>
              <a:t> в) </a:t>
            </a:r>
            <a:r>
              <a:rPr lang="ru-RU" b="1" dirty="0" smtClean="0">
                <a:solidFill>
                  <a:schemeClr val="accent1"/>
                </a:solidFill>
              </a:rPr>
              <a:t>бы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2501280"/>
            <a:ext cx="8640960" cy="85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Найдите модальную частицу, которая выражает вопрос: а) </a:t>
            </a:r>
            <a:r>
              <a:rPr lang="ru-RU" b="1" dirty="0" smtClean="0">
                <a:solidFill>
                  <a:schemeClr val="accent1"/>
                </a:solidFill>
              </a:rPr>
              <a:t>неужели</a:t>
            </a:r>
            <a:r>
              <a:rPr lang="ru-RU" b="1" dirty="0" smtClean="0"/>
              <a:t>  б) </a:t>
            </a:r>
            <a:r>
              <a:rPr lang="ru-RU" b="1" dirty="0" smtClean="0">
                <a:solidFill>
                  <a:schemeClr val="accent1"/>
                </a:solidFill>
              </a:rPr>
              <a:t>вот </a:t>
            </a:r>
            <a:r>
              <a:rPr lang="ru-RU" b="1" dirty="0" smtClean="0"/>
              <a:t> в) </a:t>
            </a:r>
            <a:r>
              <a:rPr lang="ru-RU" b="1" dirty="0" smtClean="0">
                <a:solidFill>
                  <a:schemeClr val="accent1"/>
                </a:solidFill>
              </a:rPr>
              <a:t>едва ли</a:t>
            </a:r>
            <a:endParaRPr lang="ru-RU" b="1" dirty="0" smtClean="0">
              <a:solidFill>
                <a:schemeClr val="accent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54360" y="3861048"/>
            <a:ext cx="843528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Найдите модальную частицу, которая выражает уточнение: а) </a:t>
            </a:r>
            <a:r>
              <a:rPr lang="ru-RU" b="1" dirty="0" smtClean="0">
                <a:solidFill>
                  <a:schemeClr val="accent1"/>
                </a:solidFill>
              </a:rPr>
              <a:t>разве</a:t>
            </a:r>
            <a:r>
              <a:rPr lang="ru-RU" b="1" dirty="0" smtClean="0"/>
              <a:t>   б) </a:t>
            </a:r>
            <a:r>
              <a:rPr lang="ru-RU" b="1" dirty="0" smtClean="0">
                <a:solidFill>
                  <a:schemeClr val="accent1"/>
                </a:solidFill>
              </a:rPr>
              <a:t>как</a:t>
            </a:r>
            <a:r>
              <a:rPr lang="ru-RU" b="1" dirty="0" smtClean="0"/>
              <a:t>  в) </a:t>
            </a:r>
            <a:r>
              <a:rPr lang="ru-RU" b="1" dirty="0" smtClean="0">
                <a:solidFill>
                  <a:schemeClr val="accent1"/>
                </a:solidFill>
              </a:rPr>
              <a:t>как раз</a:t>
            </a:r>
            <a:endParaRPr lang="ru-RU" b="1" dirty="0" smtClean="0">
              <a:solidFill>
                <a:schemeClr val="accent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54360" y="5229200"/>
            <a:ext cx="843528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Найдите модальную частицу, которая выражает сомнение: а) </a:t>
            </a:r>
            <a:r>
              <a:rPr lang="ru-RU" b="1" dirty="0" smtClean="0">
                <a:solidFill>
                  <a:schemeClr val="accent1"/>
                </a:solidFill>
              </a:rPr>
              <a:t>только</a:t>
            </a:r>
            <a:r>
              <a:rPr lang="ru-RU" b="1" dirty="0" smtClean="0"/>
              <a:t>  б) </a:t>
            </a:r>
            <a:r>
              <a:rPr lang="ru-RU" b="1" dirty="0" smtClean="0">
                <a:solidFill>
                  <a:schemeClr val="accent1"/>
                </a:solidFill>
              </a:rPr>
              <a:t>вряд ли </a:t>
            </a:r>
            <a:r>
              <a:rPr lang="ru-RU" b="1" dirty="0" smtClean="0"/>
              <a:t>в) </a:t>
            </a:r>
            <a:r>
              <a:rPr lang="ru-RU" b="1" dirty="0" smtClean="0">
                <a:solidFill>
                  <a:schemeClr val="accent1"/>
                </a:solidFill>
              </a:rPr>
              <a:t>даже</a:t>
            </a:r>
            <a:endParaRPr lang="ru-RU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18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95</TotalTime>
  <Words>764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Decatur</vt:lpstr>
      <vt:lpstr>Повторение по теме «Частица»</vt:lpstr>
      <vt:lpstr>Синтаксический разбор</vt:lpstr>
      <vt:lpstr>Повторим!</vt:lpstr>
      <vt:lpstr>Закрепление</vt:lpstr>
      <vt:lpstr>Отрицательные</vt:lpstr>
      <vt:lpstr>Презентация PowerPoint</vt:lpstr>
      <vt:lpstr>Проверка!</vt:lpstr>
      <vt:lpstr>Исправь ошибки</vt:lpstr>
      <vt:lpstr>Тестовая проверка</vt:lpstr>
      <vt:lpstr>Тестовая проверка</vt:lpstr>
      <vt:lpstr>Тестовая проверка</vt:lpstr>
      <vt:lpstr>Самостоятельная работа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по теме «Частица»</dc:title>
  <dc:creator>DNA7 X86</dc:creator>
  <cp:lastModifiedBy>DNA7 X86</cp:lastModifiedBy>
  <cp:revision>10</cp:revision>
  <dcterms:created xsi:type="dcterms:W3CDTF">2015-05-03T11:19:53Z</dcterms:created>
  <dcterms:modified xsi:type="dcterms:W3CDTF">2015-05-04T10:51:51Z</dcterms:modified>
</cp:coreProperties>
</file>