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45"/>
  </p:notesMasterIdLst>
  <p:sldIdLst>
    <p:sldId id="258" r:id="rId2"/>
    <p:sldId id="259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277" r:id="rId21"/>
    <p:sldId id="278" r:id="rId22"/>
    <p:sldId id="280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320" r:id="rId38"/>
    <p:sldId id="297" r:id="rId39"/>
    <p:sldId id="298" r:id="rId40"/>
    <p:sldId id="296" r:id="rId41"/>
    <p:sldId id="299" r:id="rId42"/>
    <p:sldId id="300" r:id="rId43"/>
    <p:sldId id="301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6CB2"/>
    <a:srgbClr val="D79431"/>
    <a:srgbClr val="CCFF99"/>
    <a:srgbClr val="BB97F1"/>
    <a:srgbClr val="F0E8FC"/>
    <a:srgbClr val="87C1D5"/>
    <a:srgbClr val="F0EFF9"/>
    <a:srgbClr val="F7F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D2A98-F280-4E50-B6E0-7CB8936D0E39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07A1B-F942-43B8-86D5-BCFFC48C8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05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27.xml"/><Relationship Id="rId18" Type="http://schemas.openxmlformats.org/officeDocument/2006/relationships/slide" Target="slide9.xml"/><Relationship Id="rId26" Type="http://schemas.openxmlformats.org/officeDocument/2006/relationships/slide" Target="slide19.xml"/><Relationship Id="rId39" Type="http://schemas.openxmlformats.org/officeDocument/2006/relationships/slide" Target="slide34.xml"/><Relationship Id="rId3" Type="http://schemas.openxmlformats.org/officeDocument/2006/relationships/slide" Target="slide3.xml"/><Relationship Id="rId21" Type="http://schemas.openxmlformats.org/officeDocument/2006/relationships/slide" Target="slide30.xml"/><Relationship Id="rId34" Type="http://schemas.openxmlformats.org/officeDocument/2006/relationships/slide" Target="slide36.xml"/><Relationship Id="rId42" Type="http://schemas.openxmlformats.org/officeDocument/2006/relationships/slide" Target="slide17.xml"/><Relationship Id="rId7" Type="http://schemas.openxmlformats.org/officeDocument/2006/relationships/slide" Target="slide7.xml"/><Relationship Id="rId12" Type="http://schemas.openxmlformats.org/officeDocument/2006/relationships/slide" Target="slide32.xml"/><Relationship Id="rId17" Type="http://schemas.openxmlformats.org/officeDocument/2006/relationships/slide" Target="slide15.xml"/><Relationship Id="rId25" Type="http://schemas.openxmlformats.org/officeDocument/2006/relationships/slide" Target="slide18.xml"/><Relationship Id="rId33" Type="http://schemas.openxmlformats.org/officeDocument/2006/relationships/slide" Target="slide43.xml"/><Relationship Id="rId38" Type="http://schemas.openxmlformats.org/officeDocument/2006/relationships/slide" Target="slide29.xml"/><Relationship Id="rId2" Type="http://schemas.openxmlformats.org/officeDocument/2006/relationships/slide" Target="slide2.xml"/><Relationship Id="rId16" Type="http://schemas.openxmlformats.org/officeDocument/2006/relationships/slide" Target="slide20.xml"/><Relationship Id="rId20" Type="http://schemas.openxmlformats.org/officeDocument/2006/relationships/slide" Target="slide37.xml"/><Relationship Id="rId29" Type="http://schemas.openxmlformats.org/officeDocument/2006/relationships/slide" Target="slide35.xml"/><Relationship Id="rId41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33.xml"/><Relationship Id="rId24" Type="http://schemas.openxmlformats.org/officeDocument/2006/relationships/slide" Target="slide25.xml"/><Relationship Id="rId32" Type="http://schemas.openxmlformats.org/officeDocument/2006/relationships/slide" Target="slide42.xml"/><Relationship Id="rId37" Type="http://schemas.openxmlformats.org/officeDocument/2006/relationships/slide" Target="slide28.xml"/><Relationship Id="rId40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21.xml"/><Relationship Id="rId23" Type="http://schemas.openxmlformats.org/officeDocument/2006/relationships/slide" Target="slide24.xml"/><Relationship Id="rId28" Type="http://schemas.openxmlformats.org/officeDocument/2006/relationships/slide" Target="slide13.xml"/><Relationship Id="rId36" Type="http://schemas.openxmlformats.org/officeDocument/2006/relationships/slide" Target="slide22.xml"/><Relationship Id="rId10" Type="http://schemas.openxmlformats.org/officeDocument/2006/relationships/slide" Target="slide38.xml"/><Relationship Id="rId19" Type="http://schemas.openxmlformats.org/officeDocument/2006/relationships/slide" Target="slide14.xml"/><Relationship Id="rId31" Type="http://schemas.openxmlformats.org/officeDocument/2006/relationships/slide" Target="slide41.xml"/><Relationship Id="rId4" Type="http://schemas.openxmlformats.org/officeDocument/2006/relationships/slide" Target="slide4.xml"/><Relationship Id="rId9" Type="http://schemas.openxmlformats.org/officeDocument/2006/relationships/slide" Target="slide39.xml"/><Relationship Id="rId14" Type="http://schemas.openxmlformats.org/officeDocument/2006/relationships/slide" Target="slide26.xml"/><Relationship Id="rId22" Type="http://schemas.openxmlformats.org/officeDocument/2006/relationships/slide" Target="slide31.xml"/><Relationship Id="rId27" Type="http://schemas.openxmlformats.org/officeDocument/2006/relationships/slide" Target="slide12.xml"/><Relationship Id="rId30" Type="http://schemas.openxmlformats.org/officeDocument/2006/relationships/slide" Target="slide40.xml"/><Relationship Id="rId35" Type="http://schemas.openxmlformats.org/officeDocument/2006/relationships/slide" Target="slide23.xml"/><Relationship Id="rId43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296674"/>
              </p:ext>
            </p:extLst>
          </p:nvPr>
        </p:nvGraphicFramePr>
        <p:xfrm>
          <a:off x="251520" y="417517"/>
          <a:ext cx="8449591" cy="62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98"/>
                <a:gridCol w="693243"/>
                <a:gridCol w="1068890"/>
                <a:gridCol w="1068890"/>
                <a:gridCol w="1068890"/>
                <a:gridCol w="1068890"/>
                <a:gridCol w="1068890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ФОНЕТИКА</a:t>
                      </a:r>
                      <a:endParaRPr lang="ru-RU" sz="2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r>
                        <a:rPr lang="ru-RU" sz="2000" b="1" i="1" baseline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2400" b="1" i="1" baseline="0" dirty="0" smtClean="0">
                          <a:solidFill>
                            <a:schemeClr val="bg1"/>
                          </a:solidFill>
                        </a:rPr>
                        <a:t>ОШИБКА </a:t>
                      </a:r>
                      <a:endParaRPr lang="ru-RU" sz="24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ПРИЧАСТИЕ</a:t>
                      </a:r>
                      <a:endParaRPr lang="ru-RU" sz="24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ДЕЕПРИЧАСТИЕ</a:t>
                      </a:r>
                      <a:endParaRPr lang="ru-RU" sz="24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ОРФОГРАФИЯ</a:t>
                      </a:r>
                      <a:endParaRPr lang="ru-RU" sz="24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ПУНКТУАЦИЯ</a:t>
                      </a:r>
                      <a:endParaRPr lang="ru-RU" sz="24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bg1"/>
                          </a:solidFill>
                        </a:rPr>
                        <a:t>ЧАСТИ РЕЧИ</a:t>
                      </a:r>
                      <a:endParaRPr lang="ru-RU" sz="20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643174" y="357166"/>
            <a:ext cx="914400" cy="8429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2" action="ppaction://hlinksldjump"/>
              </a:rPr>
              <a:t>10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3643306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3" action="ppaction://hlinksldjump"/>
              </a:rPr>
              <a:t>20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714876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4" action="ppaction://hlinksldjump"/>
              </a:rPr>
              <a:t>30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5715008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5" action="ppaction://hlinksldjump"/>
              </a:rPr>
              <a:t>40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>
          <a:xfrm>
            <a:off x="6715140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6" action="ppaction://hlinksldjump"/>
              </a:rPr>
              <a:t>50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>
          <a:xfrm>
            <a:off x="7786710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7" action="ppaction://hlinksldjump"/>
              </a:rPr>
              <a:t>60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2643174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8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>
            <a:hlinkClick r:id="rId9" action="ppaction://hlinksldjump"/>
          </p:cNvPr>
          <p:cNvSpPr/>
          <p:nvPr/>
        </p:nvSpPr>
        <p:spPr>
          <a:xfrm>
            <a:off x="3645646" y="5651007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9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>
            <a:hlinkClick r:id="rId10" action="ppaction://hlinksldjump"/>
          </p:cNvPr>
          <p:cNvSpPr/>
          <p:nvPr/>
        </p:nvSpPr>
        <p:spPr>
          <a:xfrm>
            <a:off x="2643174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0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>
            <a:hlinkClick r:id="rId11" action="ppaction://hlinksldjump"/>
          </p:cNvPr>
          <p:cNvSpPr/>
          <p:nvPr/>
        </p:nvSpPr>
        <p:spPr>
          <a:xfrm>
            <a:off x="3643306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1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>
            <a:hlinkClick r:id="rId12" action="ppaction://hlinksldjump"/>
          </p:cNvPr>
          <p:cNvSpPr/>
          <p:nvPr/>
        </p:nvSpPr>
        <p:spPr>
          <a:xfrm>
            <a:off x="2643174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2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>
            <a:hlinkClick r:id="rId13" action="ppaction://hlinksldjump"/>
          </p:cNvPr>
          <p:cNvSpPr/>
          <p:nvPr/>
        </p:nvSpPr>
        <p:spPr>
          <a:xfrm>
            <a:off x="3643306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3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>
            <a:hlinkClick r:id="rId14" action="ppaction://hlinksldjump"/>
          </p:cNvPr>
          <p:cNvSpPr/>
          <p:nvPr/>
        </p:nvSpPr>
        <p:spPr>
          <a:xfrm>
            <a:off x="2643174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4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>
            <a:hlinkClick r:id="rId15" action="ppaction://hlinksldjump"/>
          </p:cNvPr>
          <p:cNvSpPr/>
          <p:nvPr/>
        </p:nvSpPr>
        <p:spPr>
          <a:xfrm>
            <a:off x="3643306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5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>
            <a:hlinkClick r:id="rId16" action="ppaction://hlinksldjump"/>
          </p:cNvPr>
          <p:cNvSpPr/>
          <p:nvPr/>
        </p:nvSpPr>
        <p:spPr>
          <a:xfrm>
            <a:off x="2643174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6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>
            <a:hlinkClick r:id="rId17" action="ppaction://hlinksldjump"/>
          </p:cNvPr>
          <p:cNvSpPr/>
          <p:nvPr/>
        </p:nvSpPr>
        <p:spPr>
          <a:xfrm>
            <a:off x="3643306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7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>
            <a:hlinkClick r:id="rId18" action="ppaction://hlinksldjump"/>
          </p:cNvPr>
          <p:cNvSpPr/>
          <p:nvPr/>
        </p:nvSpPr>
        <p:spPr>
          <a:xfrm>
            <a:off x="3643306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8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>
            <a:hlinkClick r:id="rId19" action="ppaction://hlinksldjump"/>
          </p:cNvPr>
          <p:cNvSpPr/>
          <p:nvPr/>
        </p:nvSpPr>
        <p:spPr>
          <a:xfrm>
            <a:off x="2643174" y="2081464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9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>
            <a:hlinkClick r:id="rId20" action="ppaction://hlinksldjump"/>
          </p:cNvPr>
          <p:cNvSpPr/>
          <p:nvPr/>
        </p:nvSpPr>
        <p:spPr>
          <a:xfrm>
            <a:off x="7786710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0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>
            <a:hlinkClick r:id="rId21" action="ppaction://hlinksldjump"/>
          </p:cNvPr>
          <p:cNvSpPr/>
          <p:nvPr/>
        </p:nvSpPr>
        <p:spPr>
          <a:xfrm>
            <a:off x="6786578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1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>
            <a:hlinkClick r:id="rId22" action="ppaction://hlinksldjump"/>
          </p:cNvPr>
          <p:cNvSpPr/>
          <p:nvPr/>
        </p:nvSpPr>
        <p:spPr>
          <a:xfrm>
            <a:off x="7786710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2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>
            <a:hlinkClick r:id="rId23" action="ppaction://hlinksldjump"/>
          </p:cNvPr>
          <p:cNvSpPr/>
          <p:nvPr/>
        </p:nvSpPr>
        <p:spPr>
          <a:xfrm>
            <a:off x="6786578" y="2928934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3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>
            <a:hlinkClick r:id="rId24" action="ppaction://hlinksldjump"/>
          </p:cNvPr>
          <p:cNvSpPr/>
          <p:nvPr/>
        </p:nvSpPr>
        <p:spPr>
          <a:xfrm>
            <a:off x="7786710" y="2928934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4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>
            <a:hlinkClick r:id="rId25" action="ppaction://hlinksldjump"/>
          </p:cNvPr>
          <p:cNvSpPr/>
          <p:nvPr/>
        </p:nvSpPr>
        <p:spPr>
          <a:xfrm>
            <a:off x="6786578" y="207167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5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>
            <a:hlinkClick r:id="rId26" action="ppaction://hlinksldjump"/>
          </p:cNvPr>
          <p:cNvSpPr/>
          <p:nvPr/>
        </p:nvSpPr>
        <p:spPr>
          <a:xfrm>
            <a:off x="7786710" y="207167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6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>
            <a:hlinkClick r:id="rId27" action="ppaction://hlinksldjump"/>
          </p:cNvPr>
          <p:cNvSpPr/>
          <p:nvPr/>
        </p:nvSpPr>
        <p:spPr>
          <a:xfrm>
            <a:off x="6715140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7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>
            <a:hlinkClick r:id="rId28" action="ppaction://hlinksldjump"/>
          </p:cNvPr>
          <p:cNvSpPr/>
          <p:nvPr/>
        </p:nvSpPr>
        <p:spPr>
          <a:xfrm>
            <a:off x="7786710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8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>
            <a:hlinkClick r:id="rId29" action="ppaction://hlinksldjump"/>
          </p:cNvPr>
          <p:cNvSpPr/>
          <p:nvPr/>
        </p:nvSpPr>
        <p:spPr>
          <a:xfrm>
            <a:off x="5715008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9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>
            <a:hlinkClick r:id="rId30" action="ppaction://hlinksldjump"/>
          </p:cNvPr>
          <p:cNvSpPr/>
          <p:nvPr/>
        </p:nvSpPr>
        <p:spPr>
          <a:xfrm>
            <a:off x="4692779" y="565095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0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>
            <a:hlinkClick r:id="rId31" action="ppaction://hlinksldjump"/>
          </p:cNvPr>
          <p:cNvSpPr/>
          <p:nvPr/>
        </p:nvSpPr>
        <p:spPr>
          <a:xfrm>
            <a:off x="5715008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1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>
            <a:hlinkClick r:id="rId32" action="ppaction://hlinksldjump"/>
          </p:cNvPr>
          <p:cNvSpPr/>
          <p:nvPr/>
        </p:nvSpPr>
        <p:spPr>
          <a:xfrm>
            <a:off x="6786578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2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>
            <a:hlinkClick r:id="rId33" action="ppaction://hlinksldjump"/>
          </p:cNvPr>
          <p:cNvSpPr/>
          <p:nvPr/>
        </p:nvSpPr>
        <p:spPr>
          <a:xfrm>
            <a:off x="7786710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3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6" name="Скругленный прямоугольник 35">
            <a:hlinkClick r:id="rId34" action="ppaction://hlinksldjump"/>
          </p:cNvPr>
          <p:cNvSpPr/>
          <p:nvPr/>
        </p:nvSpPr>
        <p:spPr>
          <a:xfrm>
            <a:off x="6786578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4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>
            <a:hlinkClick r:id="rId35" action="ppaction://hlinksldjump"/>
          </p:cNvPr>
          <p:cNvSpPr/>
          <p:nvPr/>
        </p:nvSpPr>
        <p:spPr>
          <a:xfrm>
            <a:off x="5715008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5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>
            <a:hlinkClick r:id="rId36" action="ppaction://hlinksldjump"/>
          </p:cNvPr>
          <p:cNvSpPr/>
          <p:nvPr/>
        </p:nvSpPr>
        <p:spPr>
          <a:xfrm>
            <a:off x="4657034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6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9" name="Скругленный прямоугольник 38">
            <a:hlinkClick r:id="rId37" action="ppaction://hlinksldjump"/>
          </p:cNvPr>
          <p:cNvSpPr/>
          <p:nvPr/>
        </p:nvSpPr>
        <p:spPr>
          <a:xfrm>
            <a:off x="4639686" y="381686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7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rId38" action="ppaction://hlinksldjump"/>
          </p:cNvPr>
          <p:cNvSpPr/>
          <p:nvPr/>
        </p:nvSpPr>
        <p:spPr>
          <a:xfrm>
            <a:off x="5691088" y="3835691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8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1" name="Скругленный прямоугольник 40">
            <a:hlinkClick r:id="rId39" action="ppaction://hlinksldjump"/>
          </p:cNvPr>
          <p:cNvSpPr/>
          <p:nvPr/>
        </p:nvSpPr>
        <p:spPr>
          <a:xfrm>
            <a:off x="4688099" y="474555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9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2" name="Скругленный прямоугольник 41">
            <a:hlinkClick r:id="rId40" action="ppaction://hlinksldjump"/>
          </p:cNvPr>
          <p:cNvSpPr/>
          <p:nvPr/>
        </p:nvSpPr>
        <p:spPr>
          <a:xfrm>
            <a:off x="5715008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0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3" name="Скругленный прямоугольник 42">
            <a:hlinkClick r:id="rId41" action="ppaction://hlinksldjump"/>
          </p:cNvPr>
          <p:cNvSpPr/>
          <p:nvPr/>
        </p:nvSpPr>
        <p:spPr>
          <a:xfrm>
            <a:off x="4671200" y="120012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1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4" name="Скругленный прямоугольник 43">
            <a:hlinkClick r:id="rId42" action="ppaction://hlinksldjump"/>
          </p:cNvPr>
          <p:cNvSpPr/>
          <p:nvPr/>
        </p:nvSpPr>
        <p:spPr>
          <a:xfrm>
            <a:off x="5715008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2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5" name="Скругленный прямоугольник 44">
            <a:hlinkClick r:id="rId43" action="ppaction://hlinksldjump"/>
          </p:cNvPr>
          <p:cNvSpPr/>
          <p:nvPr/>
        </p:nvSpPr>
        <p:spPr>
          <a:xfrm>
            <a:off x="4618106" y="2107397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3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3" y="1700808"/>
            <a:ext cx="8363001" cy="1296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Укажите, в каком слове допущена ошибка?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51520" y="6065712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ОШИБКА 30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2996952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УТВАРЬ</a:t>
            </a:r>
            <a:endParaRPr lang="ru-RU" sz="3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7272" y="4437112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ПОЛОГ</a:t>
            </a:r>
            <a:endParaRPr lang="ru-RU" sz="36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0" y="3149352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СКОЧОК</a:t>
            </a:r>
            <a:endParaRPr lang="ru-RU" sz="3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4437112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СОЧЕТАТЬ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84641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296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Укажите ошибку в написании наречия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51520" y="6065712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ОШИБКА 40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7272" y="2852936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ВПОПЫХАХ</a:t>
            </a:r>
            <a:endParaRPr lang="ru-RU" sz="3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8455" y="4437112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ПОСОВЕСТИ</a:t>
            </a:r>
            <a:endParaRPr lang="ru-RU" sz="36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4039" y="2951299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ДОЧИСТА</a:t>
            </a:r>
            <a:endParaRPr lang="ru-RU" sz="3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9113" y="4437112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ВРАЗБРОС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19822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1296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Укажите вариант, в котором допущена орфографическая ошибка.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79512" y="6143644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ОШИБКА 50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5264" y="2996952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Конный луг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2678" y="4581128"/>
            <a:ext cx="3456384" cy="1008112"/>
          </a:xfrm>
          <a:prstGeom prst="roundRect">
            <a:avLst/>
          </a:prstGeom>
          <a:solidFill>
            <a:schemeClr val="accent5">
              <a:lumMod val="75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Полуденное солнце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55314" y="2996952"/>
            <a:ext cx="3612424" cy="1080120"/>
          </a:xfrm>
          <a:prstGeom prst="roundRect">
            <a:avLst/>
          </a:prstGeom>
          <a:solidFill>
            <a:schemeClr val="accent5">
              <a:lumMod val="75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Дискуссионный вопрос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60119" y="4581128"/>
            <a:ext cx="3456384" cy="1152128"/>
          </a:xfrm>
          <a:prstGeom prst="roundRect">
            <a:avLst/>
          </a:prstGeom>
          <a:solidFill>
            <a:schemeClr val="accent5">
              <a:lumMod val="75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Журавлинное</a:t>
            </a:r>
            <a:r>
              <a:rPr lang="ru-RU" sz="3200" b="1" dirty="0" smtClean="0"/>
              <a:t> гнездо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06575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368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Укажите вариант, в котором представлен дефис? </a:t>
            </a:r>
            <a:r>
              <a:rPr lang="ru-RU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endParaRPr lang="ru-RU" sz="3600" b="1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79512" y="6049410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ОШИБКА 60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1016" y="3212976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КОЕ(С)КЕМ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1016" y="4509120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КАК(БЫ)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60119" y="3212976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(НЕ)УЖЕЛИ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76913" y="4517147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СДЕЛАЛ(ТАКИ)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3081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Какое причастие не имеет краткой формы?</a:t>
            </a:r>
            <a:endParaRPr lang="ru-RU" sz="3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51520" y="5929330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ПРИЧАСТИЕ 10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996952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п</a:t>
            </a:r>
            <a:r>
              <a:rPr lang="ru-RU" sz="3600" b="1" dirty="0" smtClean="0"/>
              <a:t>рочитанный </a:t>
            </a:r>
            <a:endParaRPr lang="ru-RU" sz="3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4950" y="3005497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вызубренный</a:t>
            </a:r>
            <a:endParaRPr lang="ru-RU" sz="36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3706" y="4437112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летящий </a:t>
            </a:r>
            <a:endParaRPr lang="ru-RU" sz="3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74554" y="4293096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замороженный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5221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3" y="1700808"/>
            <a:ext cx="8363001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Укажите полное причастие настоящего времени.</a:t>
            </a:r>
            <a:r>
              <a:rPr lang="ru-RU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endParaRPr lang="ru-RU" sz="3600" b="1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51520" y="5997521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ПРИЧАСТИЕ 20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2996952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с</a:t>
            </a:r>
            <a:r>
              <a:rPr lang="ru-RU" sz="3200" b="1" dirty="0" smtClean="0"/>
              <a:t> построенным городком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7272" y="4437112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к</a:t>
            </a:r>
            <a:r>
              <a:rPr lang="ru-RU" sz="3200" b="1" dirty="0" smtClean="0"/>
              <a:t>нига прочитана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60638" y="2996952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и</a:t>
            </a:r>
            <a:r>
              <a:rPr lang="ru-RU" sz="3200" b="1" dirty="0" smtClean="0"/>
              <a:t>дущий от сердца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69480" y="4425506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с</a:t>
            </a:r>
            <a:r>
              <a:rPr lang="ru-RU" sz="3200" b="1" dirty="0" smtClean="0"/>
              <a:t>орванная роза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535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3" y="1700808"/>
            <a:ext cx="8363001" cy="1080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Укажите действительное причастие</a:t>
            </a:r>
            <a:r>
              <a:rPr lang="ru-RU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endParaRPr lang="ru-RU" sz="3600" b="1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51520" y="5997521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ПРИЧАСТИЕ 30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5718" y="2780928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хранимый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7272" y="4437112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выученный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42113" y="2780928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создаваемые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74802" y="4437112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повелевавший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0398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1" y="1700808"/>
            <a:ext cx="8651033" cy="22242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Укажите причастный оборот в предложении: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Тронутые инеем паутинки в лучах солнца казались волшебной пряжей.</a:t>
            </a:r>
            <a:r>
              <a:rPr lang="ru-RU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endParaRPr lang="ru-RU" sz="3200" b="1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323528" y="6104001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ПРИЧАСТИЕ 40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3553" y="3717032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к</a:t>
            </a:r>
            <a:r>
              <a:rPr lang="ru-RU" sz="3200" b="1" dirty="0" smtClean="0"/>
              <a:t>азались пряжей 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5925" y="4921218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т</a:t>
            </a:r>
            <a:r>
              <a:rPr lang="ru-RU" sz="3200" b="1" dirty="0" smtClean="0"/>
              <a:t>ронутые паутинки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4008" y="3760994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п</a:t>
            </a:r>
            <a:r>
              <a:rPr lang="ru-RU" sz="3200" b="1" dirty="0" smtClean="0"/>
              <a:t>аутинки в лучах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4102" y="5068361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т</a:t>
            </a:r>
            <a:r>
              <a:rPr lang="ru-RU" sz="3200" b="1" dirty="0" smtClean="0"/>
              <a:t>ронутые инеем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1474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296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Укажите причастия, где надо вставить Н? </a:t>
            </a:r>
            <a:r>
              <a:rPr lang="ru-RU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endParaRPr lang="ru-RU" sz="3600" b="1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395536" y="5997521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ПРИЧАСТИЕ 50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5925" y="4725144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п</a:t>
            </a:r>
            <a:r>
              <a:rPr lang="ru-RU" sz="3200" b="1" dirty="0" smtClean="0"/>
              <a:t>ожаре..</a:t>
            </a:r>
            <a:r>
              <a:rPr lang="ru-RU" sz="3200" b="1" dirty="0" err="1" smtClean="0"/>
              <a:t>ые</a:t>
            </a:r>
            <a:r>
              <a:rPr lang="ru-RU" sz="3200" b="1" dirty="0" smtClean="0"/>
              <a:t> кальмары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4654" y="3284984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к</a:t>
            </a:r>
            <a:r>
              <a:rPr lang="ru-RU" sz="3200" b="1" dirty="0" smtClean="0"/>
              <a:t>упле..</a:t>
            </a:r>
            <a:r>
              <a:rPr lang="ru-RU" sz="3200" b="1" dirty="0" err="1" smtClean="0"/>
              <a:t>ая</a:t>
            </a:r>
            <a:r>
              <a:rPr lang="ru-RU" sz="3200" b="1" dirty="0" smtClean="0"/>
              <a:t> сумка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36323" y="4725144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н</a:t>
            </a:r>
            <a:r>
              <a:rPr lang="ru-RU" sz="3200" b="1" dirty="0" err="1" smtClean="0"/>
              <a:t>арисова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ая</a:t>
            </a:r>
            <a:r>
              <a:rPr lang="ru-RU" sz="3200" b="1" dirty="0" smtClean="0"/>
              <a:t> вчера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36323" y="3224444"/>
            <a:ext cx="38884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к</a:t>
            </a:r>
            <a:r>
              <a:rPr lang="ru-RU" sz="3200" b="1" dirty="0" err="1" smtClean="0"/>
              <a:t>ипячё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ое</a:t>
            </a:r>
            <a:r>
              <a:rPr lang="ru-RU" sz="3200" b="1" dirty="0" smtClean="0"/>
              <a:t> молоко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5583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22242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Укажите вариант, в котором указан глагол, не образующий действительное причастие настоящего времени?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ru-RU" sz="3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79512" y="6097412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98301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ПРИЧАСТИЕ 60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75656" y="3877714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читать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48064" y="3877714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дышать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75656" y="5071650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дремать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92079" y="5038126"/>
            <a:ext cx="234714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окутать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1764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ФОНЕТИКА 10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412776"/>
            <a:ext cx="8401949" cy="18642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 каком слове ударение падает на тот же слог, как у слова, изображённого на картинке?</a:t>
            </a:r>
            <a:endParaRPr lang="ru-RU" sz="3200" b="1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28596" y="6065712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2780141"/>
            <a:ext cx="2991276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ЗВОНИТ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9439" y="3945221"/>
            <a:ext cx="2991276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ДИСПАНСЕР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9439" y="5018528"/>
            <a:ext cx="3024336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ЗАГНУТЫЙ</a:t>
            </a:r>
            <a:endParaRPr lang="ru-RU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7918">
            <a:off x="4211960" y="3237342"/>
            <a:ext cx="4559780" cy="2337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51520" y="6006251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72396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14290"/>
            <a:ext cx="7143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ДЕЕПРИЧАСТИЕ 10</a:t>
            </a:r>
            <a:endParaRPr lang="ru-RU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13386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Какие из данных деепричастий возвратные?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1949" y="3284984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полюбив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4869160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воя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81234" y="3284984"/>
            <a:ext cx="3062666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встретившись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4848373"/>
            <a:ext cx="3700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прикарманивая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336875" y="5994274"/>
            <a:ext cx="571504" cy="571504"/>
          </a:xfrm>
          <a:prstGeom prst="actionButtonHom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29520" y="5857892"/>
            <a:ext cx="13689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ответ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285728"/>
            <a:ext cx="59293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ДЕЕПРИЧАСТИЕ 20</a:t>
            </a:r>
            <a:endParaRPr lang="ru-RU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8"/>
          <p:cNvSpPr txBox="1">
            <a:spLocks/>
          </p:cNvSpPr>
          <p:nvPr/>
        </p:nvSpPr>
        <p:spPr>
          <a:xfrm>
            <a:off x="301917" y="1700808"/>
            <a:ext cx="8407893" cy="1133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Укажите деепричастие совершенного вида.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2627" y="4318218"/>
            <a:ext cx="3700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  <a:r>
              <a:rPr lang="ru-RU" sz="3200" b="1" dirty="0" smtClean="0"/>
              <a:t>ыстро умывшись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8586" y="2811248"/>
            <a:ext cx="3700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  <a:r>
              <a:rPr lang="ru-RU" sz="3200" b="1" dirty="0" smtClean="0"/>
              <a:t>сегда здороваясь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60032" y="4653136"/>
            <a:ext cx="3700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к</a:t>
            </a:r>
            <a:r>
              <a:rPr lang="ru-RU" sz="3200" b="1" dirty="0" smtClean="0"/>
              <a:t>рича от счастья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60032" y="3140968"/>
            <a:ext cx="3700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</a:t>
            </a:r>
            <a:r>
              <a:rPr lang="ru-RU" sz="3200" b="1" dirty="0" smtClean="0"/>
              <a:t>лестя на солнце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214282" y="6065712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29520" y="5929330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14290"/>
            <a:ext cx="571504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ДЕЕПРИЧАСТИЕ 30</a:t>
            </a:r>
            <a:endParaRPr lang="ru-RU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301917" y="1700808"/>
            <a:ext cx="8407893" cy="1133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Укажите деепричастие несовершенного вида.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8586" y="2811248"/>
            <a:ext cx="2451246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зайдя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8586" y="4293096"/>
            <a:ext cx="2307230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встретя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60032" y="2834673"/>
            <a:ext cx="256948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делая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8902" y="4334301"/>
            <a:ext cx="2587434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заметив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251520" y="6068959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00958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357166"/>
            <a:ext cx="577012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ДЕЕПРИЧАСТИЕ 40</a:t>
            </a:r>
            <a:endParaRPr lang="ru-RU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одержимое 8"/>
          <p:cNvSpPr>
            <a:spLocks noGrp="1"/>
          </p:cNvSpPr>
          <p:nvPr>
            <p:ph idx="1"/>
          </p:nvPr>
        </p:nvSpPr>
        <p:spPr>
          <a:xfrm>
            <a:off x="251521" y="1556793"/>
            <a:ext cx="8650462" cy="16561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Закутанная в длинную шаль, она сидела на стуле возле окна, отвернув и почти спрятав голову, как испуганная птичка.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Укажите в предложении деепричастный оборот.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6505" y="3429000"/>
            <a:ext cx="3700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з</a:t>
            </a:r>
            <a:r>
              <a:rPr lang="ru-RU" sz="3200" b="1" dirty="0" smtClean="0"/>
              <a:t>акутанная в длинную шаль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49756" y="3429000"/>
            <a:ext cx="3700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к</a:t>
            </a:r>
            <a:r>
              <a:rPr lang="ru-RU" sz="3200" b="1" dirty="0" smtClean="0"/>
              <a:t>ак испуганная птичка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4443" y="4725144"/>
            <a:ext cx="3700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с</a:t>
            </a:r>
            <a:r>
              <a:rPr lang="ru-RU" sz="3200" b="1" dirty="0" smtClean="0"/>
              <a:t>идела на стуле возле окна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77963" y="4725144"/>
            <a:ext cx="3700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о</a:t>
            </a:r>
            <a:r>
              <a:rPr lang="ru-RU" sz="3200" b="1" dirty="0" smtClean="0"/>
              <a:t>твернув и почти спрятав голову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214282" y="5985222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72396" y="6000768"/>
            <a:ext cx="13689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ответ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14290"/>
            <a:ext cx="63579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ДЕЕПРИЧАСТИЕ 50</a:t>
            </a:r>
            <a:endParaRPr lang="ru-RU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301917" y="1700808"/>
            <a:ext cx="8407893" cy="1133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Признаки каких частей речи совмещает деепричастие?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6943" y="2859955"/>
            <a:ext cx="3700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  <a:r>
              <a:rPr lang="ru-RU" sz="3200" b="1" dirty="0" smtClean="0"/>
              <a:t>лагола и прилагательного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60032" y="2811248"/>
            <a:ext cx="3700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  <a:r>
              <a:rPr lang="ru-RU" sz="3200" b="1" dirty="0" smtClean="0"/>
              <a:t>лагола и числительного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4650" y="4365104"/>
            <a:ext cx="3700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  <a:r>
              <a:rPr lang="ru-RU" sz="3200" b="1" dirty="0" smtClean="0"/>
              <a:t>лагола и наречия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39500" y="4509120"/>
            <a:ext cx="3700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</a:t>
            </a:r>
            <a:r>
              <a:rPr lang="ru-RU" sz="3200" b="1" dirty="0" smtClean="0"/>
              <a:t>лагола и существительного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214282" y="5997521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00958" y="5929330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14290"/>
            <a:ext cx="60007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ДЕЕПРИЧАСТИЕ 60</a:t>
            </a:r>
            <a:endParaRPr lang="ru-RU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301917" y="1700808"/>
            <a:ext cx="8407893" cy="113386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Укажите предложения, в которых допущены ошибки в употреблении деепричастных оборотов.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8586" y="2834673"/>
            <a:ext cx="669971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pPr algn="ctr"/>
            <a:r>
              <a:rPr lang="ru-RU" sz="3200" b="1" dirty="0" smtClean="0"/>
              <a:t>Прижав куклу к груди, слёзы навернулись на её глаза.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8586" y="4077072"/>
            <a:ext cx="703524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Не разговаривая друг с другом, мы продолжали сидеть в комнате.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59632" y="5286796"/>
            <a:ext cx="583264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Читая стихи , невольно чувствуешь восторг.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14290"/>
            <a:ext cx="55721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ОРФОГРАФИЯ 10</a:t>
            </a:r>
            <a:endParaRPr lang="ru-RU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251520" y="6065712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20587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Укажите слово без чередования гласных в корне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768" y="5929330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775" y="3356992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растирать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00100" y="4869160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отложной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38358" y="3335803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подавать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98444" y="4866522"/>
            <a:ext cx="304190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застеленный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323528" y="6022774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5857892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Заголовок 7"/>
          <p:cNvSpPr txBox="1">
            <a:spLocks/>
          </p:cNvSpPr>
          <p:nvPr/>
        </p:nvSpPr>
        <p:spPr>
          <a:xfrm>
            <a:off x="323528" y="433902"/>
            <a:ext cx="838126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ОРФОГРАФИЯ 20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380999" y="1719071"/>
            <a:ext cx="8407893" cy="845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Найдите строку, где пишется А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2708920"/>
            <a:ext cx="2880320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ч..ща</a:t>
            </a:r>
            <a:r>
              <a:rPr lang="ru-RU" sz="3200" b="1" dirty="0" smtClean="0"/>
              <a:t>, ж..</a:t>
            </a:r>
            <a:r>
              <a:rPr lang="ru-RU" sz="3200" b="1" dirty="0" err="1" smtClean="0"/>
              <a:t>ло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552" y="4365104"/>
            <a:ext cx="3096344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ш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сть</a:t>
            </a:r>
            <a:r>
              <a:rPr lang="ru-RU" sz="3200" b="1" dirty="0" smtClean="0"/>
              <a:t>, ж..</a:t>
            </a:r>
            <a:r>
              <a:rPr lang="ru-RU" sz="3200" b="1" dirty="0" err="1" smtClean="0"/>
              <a:t>стко</a:t>
            </a:r>
            <a:endParaRPr lang="ru-RU" sz="3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48064" y="2734036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с</a:t>
            </a:r>
            <a:r>
              <a:rPr lang="ru-RU" sz="3200" b="1" dirty="0" err="1" smtClean="0"/>
              <a:t>ч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стье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ст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ящий</a:t>
            </a:r>
            <a:endParaRPr lang="ru-RU" sz="32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4048" y="4365104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з</a:t>
            </a:r>
            <a:r>
              <a:rPr lang="ru-RU" sz="3200" b="1" dirty="0" err="1" smtClean="0"/>
              <a:t>ам..рать</a:t>
            </a:r>
            <a:r>
              <a:rPr lang="ru-RU" sz="3200" b="1" dirty="0" smtClean="0"/>
              <a:t>, пол..</a:t>
            </a:r>
            <a:r>
              <a:rPr lang="ru-RU" sz="3200" b="1" dirty="0" err="1" smtClean="0"/>
              <a:t>вать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79512" y="5959839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29520" y="5786454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7"/>
          <p:cNvSpPr txBox="1">
            <a:spLocks/>
          </p:cNvSpPr>
          <p:nvPr/>
        </p:nvSpPr>
        <p:spPr>
          <a:xfrm>
            <a:off x="323528" y="433902"/>
            <a:ext cx="838126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ОРФОГРАФИЯ 30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380999" y="1719071"/>
            <a:ext cx="8407893" cy="8458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Укажите слово, в котором на месте пропуска пишется И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773" y="2996952"/>
            <a:ext cx="316813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п</a:t>
            </a:r>
            <a:r>
              <a:rPr lang="ru-RU" sz="3200" b="1" dirty="0" err="1" smtClean="0"/>
              <a:t>р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вратность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1016" y="4221088"/>
            <a:ext cx="2690406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п</a:t>
            </a:r>
            <a:r>
              <a:rPr lang="ru-RU" sz="3200" b="1" dirty="0" err="1" smtClean="0"/>
              <a:t>р..ступать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8024" y="3022068"/>
            <a:ext cx="3240360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п</a:t>
            </a:r>
            <a:r>
              <a:rPr lang="ru-RU" sz="3200" b="1" dirty="0" err="1" smtClean="0"/>
              <a:t>р..имущества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3968" y="4349277"/>
            <a:ext cx="3312368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п</a:t>
            </a:r>
            <a:r>
              <a:rPr lang="ru-RU" sz="3200" b="1" dirty="0" err="1" smtClean="0"/>
              <a:t>р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жимаясь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79512" y="6084989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73571" y="5786454"/>
            <a:ext cx="14109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Заголовок 7"/>
          <p:cNvSpPr txBox="1">
            <a:spLocks/>
          </p:cNvSpPr>
          <p:nvPr/>
        </p:nvSpPr>
        <p:spPr>
          <a:xfrm>
            <a:off x="323528" y="433902"/>
            <a:ext cx="838126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ОРФОГРАФИЯ 40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380999" y="1719071"/>
            <a:ext cx="8407893" cy="8458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Укажите слово, в котором на месте пропуска пишется Т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773" y="2996952"/>
            <a:ext cx="316813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г</a:t>
            </a:r>
            <a:r>
              <a:rPr lang="ru-RU" sz="3200" b="1" dirty="0" err="1" smtClean="0"/>
              <a:t>ромоз</a:t>
            </a:r>
            <a:r>
              <a:rPr lang="ru-RU" sz="3200" b="1" dirty="0" smtClean="0"/>
              <a:t>..кий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996952"/>
            <a:ext cx="316813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д</a:t>
            </a:r>
            <a:r>
              <a:rPr lang="ru-RU" sz="3200" b="1" dirty="0" err="1" smtClean="0"/>
              <a:t>илетан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ский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772" y="4653136"/>
            <a:ext cx="316813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  <a:r>
              <a:rPr lang="ru-RU" sz="3200" b="1" dirty="0" smtClean="0"/>
              <a:t>кус..</a:t>
            </a:r>
            <a:r>
              <a:rPr lang="ru-RU" sz="3200" b="1" dirty="0" err="1" smtClean="0"/>
              <a:t>ый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7782" y="4509120"/>
            <a:ext cx="316813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п</a:t>
            </a:r>
            <a:r>
              <a:rPr lang="ru-RU" sz="3200" b="1" dirty="0" err="1" smtClean="0"/>
              <a:t>раз</a:t>
            </a:r>
            <a:r>
              <a:rPr lang="ru-RU" sz="3200" b="1" dirty="0" smtClean="0"/>
              <a:t>..ник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15841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Какое из этих слов имеет звуков больше, чем  слово ЕВРОПА?</a:t>
            </a:r>
            <a:endParaRPr lang="ru-RU" sz="3600" b="1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323528" y="6065712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ФОНЕТИКА 20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62" y="3068960"/>
            <a:ext cx="2330232" cy="257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19633" y="3454342"/>
            <a:ext cx="2594956" cy="17376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089235"/>
            <a:ext cx="1722343" cy="25661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017" y="3239425"/>
            <a:ext cx="2163293" cy="2232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742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59902" y="6068959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58082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7"/>
          <p:cNvSpPr txBox="1">
            <a:spLocks/>
          </p:cNvSpPr>
          <p:nvPr/>
        </p:nvSpPr>
        <p:spPr>
          <a:xfrm>
            <a:off x="345654" y="404664"/>
            <a:ext cx="838126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ОРФОГРАФИЯ 50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380999" y="1719071"/>
            <a:ext cx="8407893" cy="845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Укажите слово, в котором пишется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Н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773" y="2996952"/>
            <a:ext cx="316813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п</a:t>
            </a:r>
            <a:r>
              <a:rPr lang="ru-RU" sz="3200" b="1" dirty="0" err="1" smtClean="0"/>
              <a:t>одержа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ые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5051" y="4509120"/>
            <a:ext cx="316813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с</a:t>
            </a:r>
            <a:r>
              <a:rPr lang="ru-RU" sz="3200" b="1" dirty="0" err="1" smtClean="0"/>
              <a:t>обстве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ые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18146" y="2991849"/>
            <a:ext cx="316813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з</a:t>
            </a:r>
            <a:r>
              <a:rPr lang="ru-RU" sz="3200" b="1" dirty="0" err="1" smtClean="0"/>
              <a:t>латотка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ые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90457" y="4509120"/>
            <a:ext cx="316813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б</a:t>
            </a:r>
            <a:r>
              <a:rPr lang="ru-RU" sz="3200" b="1" dirty="0" err="1" smtClean="0"/>
              <a:t>алова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ый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37748" y="5857892"/>
            <a:ext cx="13999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Заголовок 7"/>
          <p:cNvSpPr txBox="1">
            <a:spLocks/>
          </p:cNvSpPr>
          <p:nvPr/>
        </p:nvSpPr>
        <p:spPr>
          <a:xfrm>
            <a:off x="345654" y="404664"/>
            <a:ext cx="838126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ОРФОГРАФИЯ 60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380999" y="1719071"/>
            <a:ext cx="8407893" cy="845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Укажите слово, в котором пишется НН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773" y="2996952"/>
            <a:ext cx="316813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неписа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ые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48" y="4221088"/>
            <a:ext cx="316813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заплака</a:t>
            </a:r>
            <a:r>
              <a:rPr lang="ru-RU" sz="3200" b="1" dirty="0" smtClean="0"/>
              <a:t>..</a:t>
            </a:r>
            <a:r>
              <a:rPr lang="ru-RU" sz="3200" b="1" dirty="0" err="1"/>
              <a:t>о</a:t>
            </a:r>
            <a:r>
              <a:rPr lang="ru-RU" sz="3200" b="1" dirty="0" err="1" smtClean="0"/>
              <a:t>е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8024" y="2924944"/>
            <a:ext cx="316813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в</a:t>
            </a:r>
            <a:r>
              <a:rPr lang="ru-RU" sz="3200" b="1" dirty="0" err="1" smtClean="0"/>
              <a:t>етря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ая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65802" y="4243280"/>
            <a:ext cx="316813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п</a:t>
            </a:r>
            <a:r>
              <a:rPr lang="ru-RU" sz="3200" b="1" dirty="0" err="1" smtClean="0"/>
              <a:t>ута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ые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428604"/>
            <a:ext cx="664373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Пунктуация 10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29520" y="5857892"/>
            <a:ext cx="14651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000" b="1" spc="1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ответ</a:t>
            </a:r>
            <a:endParaRPr lang="ru-RU" sz="4000" b="1" cap="none" spc="1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35800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Однажды из Испании выехали какие- то </a:t>
            </a:r>
            <a:r>
              <a:rPr lang="ru-RU" sz="3200" b="1" i="1" u="sng" dirty="0" smtClean="0">
                <a:solidFill>
                  <a:schemeClr val="accent1">
                    <a:lumMod val="75000"/>
                  </a:schemeClr>
                </a:solidFill>
              </a:rPr>
              <a:t>таинственные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 переселенцы и пристали к тому клочку земли, на котором они живут и поныне.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Подчёркнутое слово является…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478" y="4127138"/>
            <a:ext cx="2776914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дополнением</a:t>
            </a:r>
            <a:endParaRPr lang="ru-RU" sz="3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82173" y="5348798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сказуемым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27984" y="4112812"/>
            <a:ext cx="3133203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определением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67944" y="5348798"/>
            <a:ext cx="3361576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обстоятельством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85728"/>
            <a:ext cx="68580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Пунктуация 20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95918" y="5925266"/>
            <a:ext cx="27480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ответ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42844" y="6066842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-1429" y="1628800"/>
            <a:ext cx="8893652" cy="2358001"/>
          </a:xfrm>
        </p:spPr>
        <p:txBody>
          <a:bodyPr lIns="0" tIns="0" rIns="0" bIns="0"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Я тянул то крепче (1) то слабее – и (2)необыкновенно легко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согласуясь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 с моим желанием (3) то тише (4) то громче (5) то торжественно ширясь (6)то очаровательно замирая (7) звучала музыка (8) перед которой была ничто музыка всех Бетховенов в мире.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Укажите места, где нужно поставить запятые.</a:t>
            </a:r>
            <a:endParaRPr lang="ru-RU" sz="32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00894" y="3890549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1,2,4,5,6,8</a:t>
            </a:r>
            <a:endParaRPr lang="ru-RU" sz="3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00894" y="5092411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3,4,5,6,7,8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55976" y="3890549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2,3,4,5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40125" y="5092411"/>
            <a:ext cx="3075551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1,2,3,4,5,6,7,8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68580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Пунктуация 30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6687" y="5929330"/>
            <a:ext cx="13789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ответ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296615" y="1628800"/>
            <a:ext cx="8407893" cy="2358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Он осматривал яблони, </a:t>
            </a:r>
            <a:r>
              <a:rPr lang="ru-RU" sz="3200" b="1" i="1" u="sng" dirty="0" smtClean="0">
                <a:solidFill>
                  <a:schemeClr val="accent1">
                    <a:lumMod val="75000"/>
                  </a:schemeClr>
                </a:solidFill>
              </a:rPr>
              <a:t>обнажённые дыханием осени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, и с помощью старого садовника бережно их укутывал тёплой соломой.</a:t>
            </a:r>
          </a:p>
          <a:p>
            <a:pPr algn="ctr">
              <a:buFont typeface="Wingdings 2" pitchFamily="18" charset="2"/>
              <a:buNone/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Подчёркнутое слово является…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6615" y="4128931"/>
            <a:ext cx="2776914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дополнением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54981" y="4128931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сказуемым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90086" y="4128931"/>
            <a:ext cx="2945506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определением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14290"/>
            <a:ext cx="62865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Пунктуация 40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13811" y="5929330"/>
            <a:ext cx="13789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ответ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51562" y="6127464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380999" y="1719071"/>
            <a:ext cx="8407893" cy="8458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Укажите вариант, в котором допущена пунктуационная ошибка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5242" y="2708920"/>
            <a:ext cx="7449126" cy="64807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Едва забрезжил рассвет, костёр потушили.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9929" y="3573016"/>
            <a:ext cx="7107000" cy="702240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Зато и спали они потом крепко по- детски.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0441" y="5450001"/>
            <a:ext cx="6725223" cy="64807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Что бы там ни говорили, соль здесь есть.</a:t>
            </a:r>
            <a:endParaRPr lang="ru-RU" sz="2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1903" y="4387334"/>
            <a:ext cx="8353650" cy="913874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Мы шли и мерили глубину, пока не достигли входа в пролив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428604"/>
            <a:ext cx="599271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ПУНКТУАЦИЯ 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50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00958" y="5929330"/>
            <a:ext cx="13689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-1429" y="1628800"/>
            <a:ext cx="8893652" cy="2358001"/>
          </a:xfrm>
        </p:spPr>
        <p:txBody>
          <a:bodyPr lIns="0" tIns="0" rIns="0" bIns="0"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Но всё же в конце концов в итоге всё(1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вместе взятое(2) оказалось оправданным (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3)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потому что привело к той победе(4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о которой напоминал голос Пикина (5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уже подходившего к концу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(6) и (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7)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читавшего теперь название фронтов и фамилии командующих.</a:t>
            </a:r>
            <a:endParaRPr lang="ru-RU" sz="32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Укажите места, где нужно поставить запятые.</a:t>
            </a:r>
            <a:endParaRPr lang="ru-RU" sz="32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309779"/>
            <a:ext cx="18476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1,2,4,6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5986" y="4268521"/>
            <a:ext cx="18476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3, </a:t>
            </a:r>
            <a:r>
              <a:rPr lang="ru-RU" sz="3200" b="1" dirty="0" smtClean="0"/>
              <a:t>4,5, 6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4227512"/>
            <a:ext cx="20882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1,2,3, 4,5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37158" y="4313259"/>
            <a:ext cx="18476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r>
              <a:rPr lang="ru-RU" sz="3200" b="1" dirty="0" smtClean="0"/>
              <a:t>,4,6, 7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428604"/>
            <a:ext cx="599271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ПУНКТУАЦИЯ  60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00958" y="5929330"/>
            <a:ext cx="13689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-1429" y="1628800"/>
            <a:ext cx="8893652" cy="2358001"/>
          </a:xfrm>
        </p:spPr>
        <p:txBody>
          <a:bodyPr lIns="0" tIns="0" rIns="0" bIns="0"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К дождю присоединился вихрь(1) который ломал мелкие сучья(2) прибивал к земле молодняк(3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срывал листья с деревьев(4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и высоко поднимал их на воздух.</a:t>
            </a:r>
            <a:endParaRPr lang="ru-RU" sz="32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Укажите места, где нужно поставить запятые.</a:t>
            </a:r>
            <a:endParaRPr lang="ru-RU" sz="32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309779"/>
            <a:ext cx="1656184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2, 3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95736" y="4326907"/>
            <a:ext cx="1633966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1, 3, </a:t>
            </a:r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39952" y="4309779"/>
            <a:ext cx="208823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1,2,3, 4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77127" y="4326907"/>
            <a:ext cx="18476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1, 2, 3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0022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9877" y="285728"/>
            <a:ext cx="450424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Части речи  </a:t>
            </a:r>
            <a:r>
              <a:rPr lang="ru-RU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29520" y="5929330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68979" y="6050166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68979" y="1700808"/>
            <a:ext cx="8229600" cy="79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  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Укажите слово категории состояния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40483" y="2996952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капризно</a:t>
            </a:r>
            <a:endParaRPr lang="ru-RU" sz="3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9632" y="4653136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радостно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9414" y="2968771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шагом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95795" y="4394605"/>
            <a:ext cx="2491162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быстро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5" y="142852"/>
            <a:ext cx="38298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Части речи  </a:t>
            </a:r>
            <a:r>
              <a:rPr lang="ru-RU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72396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42844" y="6072206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183085" y="1772817"/>
            <a:ext cx="8407893" cy="1539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Сколько причастий в предложении:</a:t>
            </a:r>
          </a:p>
          <a:p>
            <a:pPr algn="ctr">
              <a:buFont typeface="Wingdings 2" pitchFamily="18" charset="2"/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Направо и налево были овраги, заросшие лесом, впереди – широкая лощина, покрытая рядами скошенного сена, почти вся в тени.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309779"/>
            <a:ext cx="1296144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3768" y="4309779"/>
            <a:ext cx="1338855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16024" y="4305043"/>
            <a:ext cx="1321517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24361" y="4303381"/>
            <a:ext cx="1343983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00945" y="1772816"/>
            <a:ext cx="8229600" cy="15041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Укажите вариант, в котором верно выделена буква, находящаяся под ударением.</a:t>
            </a:r>
            <a:r>
              <a:rPr lang="ru-RU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endParaRPr lang="ru-RU" sz="3600" b="1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395536" y="6090353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ФОНЕТИКА 30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6215" y="3645024"/>
            <a:ext cx="2991276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санИтария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056" y="3632394"/>
            <a:ext cx="2991276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сметлИвый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1014" y="4915230"/>
            <a:ext cx="2991276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мЫтарство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6056" y="4846991"/>
            <a:ext cx="2991276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асиммЕтрия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8940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214290"/>
            <a:ext cx="45642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Части речи </a:t>
            </a:r>
            <a:r>
              <a:rPr lang="ru-RU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72396" y="5929330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357158" y="6072206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628801"/>
            <a:ext cx="8407893" cy="1296143"/>
          </a:xfrm>
        </p:spPr>
        <p:txBody>
          <a:bodyPr lIns="0" tIns="36000" rIns="0" bIns="36000">
            <a:normAutofit fontScale="92500"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Укажите слово, от которого нельзя образовать относительное прилагательное.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1" t="12902" r="15728" b="10491"/>
          <a:stretch/>
        </p:blipFill>
        <p:spPr bwMode="auto">
          <a:xfrm>
            <a:off x="357158" y="2996952"/>
            <a:ext cx="2689105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59246"/>
            <a:ext cx="1585426" cy="3738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775" y="2759246"/>
            <a:ext cx="1926646" cy="31168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176" y="2759246"/>
            <a:ext cx="2087858" cy="359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9877" y="214290"/>
            <a:ext cx="450424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Части речи  </a:t>
            </a:r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40</a:t>
            </a:r>
            <a:endParaRPr lang="ru-RU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00958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68979" y="6072206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168979" y="1700808"/>
            <a:ext cx="8229600" cy="79208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        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В каком варианте ответа нельзя определить род существительного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4731" y="2512814"/>
            <a:ext cx="5845461" cy="772170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Наш растяпа опять потерял очки.</a:t>
            </a:r>
            <a:endParaRPr lang="ru-RU" sz="2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03969" y="5373216"/>
            <a:ext cx="4605337" cy="771840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 ты настоящий стиляга!</a:t>
            </a:r>
            <a:endParaRPr lang="ru-RU" sz="28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2391" y="3501008"/>
            <a:ext cx="6061485" cy="792088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Обжоре только и подавай сладости!</a:t>
            </a:r>
            <a:endParaRPr lang="ru-RU" sz="28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2391" y="4437112"/>
            <a:ext cx="6567881" cy="792088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Юрист подсказала выгодный вариант.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214290"/>
            <a:ext cx="417646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Части речи </a:t>
            </a:r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50</a:t>
            </a:r>
            <a:endParaRPr lang="ru-RU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29520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Содержимое 5"/>
          <p:cNvSpPr>
            <a:spLocks noGrp="1"/>
          </p:cNvSpPr>
          <p:nvPr>
            <p:ph idx="1"/>
          </p:nvPr>
        </p:nvSpPr>
        <p:spPr>
          <a:xfrm>
            <a:off x="168978" y="1700808"/>
            <a:ext cx="8435469" cy="9361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smtClean="0"/>
              <a:t>Укажите несклоняемую аббревиатуру среднего рода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7584" y="3828283"/>
            <a:ext cx="1296144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МГУ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71800" y="3800987"/>
            <a:ext cx="1296144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СНГ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60032" y="3809899"/>
            <a:ext cx="1296144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НАТО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06104" y="3796251"/>
            <a:ext cx="2016224" cy="1008112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ЮНЕСКО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9130" y="214290"/>
            <a:ext cx="46318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Части речи </a:t>
            </a:r>
            <a:r>
              <a:rPr lang="ru-RU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60</a:t>
            </a:r>
            <a:endParaRPr lang="ru-RU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00958" y="6000768"/>
            <a:ext cx="1401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51520" y="6072206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168978" y="1700808"/>
            <a:ext cx="8435469" cy="9361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smtClean="0"/>
              <a:t>У какого слова неправильно определены грамматические признаки?</a:t>
            </a:r>
            <a:endParaRPr lang="ru-RU" sz="28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2708920"/>
            <a:ext cx="7560840" cy="720080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в</a:t>
            </a:r>
            <a:r>
              <a:rPr lang="ru-RU" sz="2800" b="1" dirty="0" smtClean="0"/>
              <a:t> </a:t>
            </a:r>
            <a:r>
              <a:rPr lang="ru-RU" sz="2800" b="1" u="sng" dirty="0" smtClean="0"/>
              <a:t>первый</a:t>
            </a:r>
            <a:r>
              <a:rPr lang="ru-RU" sz="2800" b="1" dirty="0" smtClean="0"/>
              <a:t> ряд – порядковое числительное</a:t>
            </a:r>
            <a:endParaRPr lang="ru-RU" sz="2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0272" y="3581400"/>
            <a:ext cx="8214176" cy="720080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 </a:t>
            </a:r>
            <a:r>
              <a:rPr lang="ru-RU" sz="2800" b="1" u="sng" dirty="0" smtClean="0"/>
              <a:t>скопилось </a:t>
            </a:r>
            <a:r>
              <a:rPr lang="ru-RU" sz="2800" b="1" dirty="0" smtClean="0"/>
              <a:t>– глагол в форме настоящего времени</a:t>
            </a:r>
            <a:endParaRPr lang="ru-RU" sz="28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7272" y="5269649"/>
            <a:ext cx="5621888" cy="720080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/>
              <a:t>ч</a:t>
            </a:r>
            <a:r>
              <a:rPr lang="ru-RU" sz="2800" b="1" u="sng" dirty="0" smtClean="0"/>
              <a:t>асто</a:t>
            </a:r>
            <a:r>
              <a:rPr lang="ru-RU" sz="2800" b="1" dirty="0" smtClean="0"/>
              <a:t> перечитываю  – наречие</a:t>
            </a:r>
            <a:endParaRPr lang="ru-RU" sz="28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4503" y="4437112"/>
            <a:ext cx="8200528" cy="720080"/>
          </a:xfrm>
          <a:prstGeom prst="roundRect">
            <a:avLst/>
          </a:prstGeom>
          <a:solidFill>
            <a:schemeClr val="accent2">
              <a:lumMod val="7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/>
              <a:t>л</a:t>
            </a:r>
            <a:r>
              <a:rPr lang="ru-RU" sz="2800" b="1" u="sng" dirty="0" smtClean="0"/>
              <a:t>егче </a:t>
            </a:r>
            <a:r>
              <a:rPr lang="ru-RU" sz="2800" b="1" dirty="0" smtClean="0"/>
              <a:t>достать – наречие в сравнительной степени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79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Укажите ошибочное суждение</a:t>
            </a:r>
            <a:endParaRPr lang="ru-RU" sz="3200" b="1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51520" y="6143644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ФОНЕТИКА 40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2636911"/>
            <a:ext cx="3600400" cy="136815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 слове ДЕЛЕНИЕ четыре слога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3070" y="4221088"/>
            <a:ext cx="3746881" cy="158417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 слове САД все согласные звуки глухие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65192" y="2661444"/>
            <a:ext cx="3839255" cy="134361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 слове ЖИЛЬЁ все согласные мягкие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4007" y="4365104"/>
            <a:ext cx="3960439" cy="156422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 слове КУПИТЬ букв больше, чем звуков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82758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556791"/>
            <a:ext cx="8229600" cy="15121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Укажите ошибочное суждение: </a:t>
            </a:r>
          </a:p>
          <a:p>
            <a:pPr algn="ctr">
              <a:buNone/>
            </a:pPr>
            <a:r>
              <a:rPr lang="ru-RU" sz="3200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32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слове ВСКОРЕ</a:t>
            </a:r>
            <a:endParaRPr lang="ru-RU" sz="3200" b="1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51520" y="6065712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ФОНЕТИКА 50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1038" y="3018692"/>
            <a:ext cx="3143806" cy="105838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п</a:t>
            </a:r>
            <a:r>
              <a:rPr lang="ru-RU" sz="3200" b="1" dirty="0" smtClean="0"/>
              <a:t>ервый звук (Ф)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7272" y="4528305"/>
            <a:ext cx="3137572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6 букв и звуков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4048" y="2924944"/>
            <a:ext cx="3240360" cy="115212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  <a:r>
              <a:rPr lang="ru-RU" sz="3200" b="1" dirty="0" smtClean="0"/>
              <a:t>се согласные твёрдые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4048" y="4458029"/>
            <a:ext cx="2991276" cy="98467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з</a:t>
            </a:r>
            <a:r>
              <a:rPr lang="ru-RU" sz="3200" b="1" dirty="0" smtClean="0"/>
              <a:t>вук (Р) сонорный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4351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22242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Сколько звуков (Ц) в словах предложения: «</a:t>
            </a:r>
            <a:r>
              <a:rPr lang="ru-RU" sz="3600" b="1" dirty="0" smtClean="0">
                <a:solidFill>
                  <a:schemeClr val="accent1"/>
                </a:solidFill>
              </a:rPr>
              <a:t>Путешественницы скоро отправятся в Петропавловск – Камчатский</a:t>
            </a:r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»?</a:t>
            </a:r>
            <a:endParaRPr lang="ru-RU" sz="3600" b="1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79512" y="6001973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ФОНЕТИКА 60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1014" y="4365104"/>
            <a:ext cx="1970746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четыре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27784" y="4342256"/>
            <a:ext cx="2016224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два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60032" y="4342256"/>
            <a:ext cx="1866068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три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02896" y="4342256"/>
            <a:ext cx="1958445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один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9545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440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Укажите ошибку в определении спряжения глагола.</a:t>
            </a:r>
            <a:endParaRPr lang="ru-RU" sz="3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51520" y="5997521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ОШИБКА 10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1618" y="3140968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Вывязать – 1 </a:t>
            </a:r>
            <a:r>
              <a:rPr lang="ru-RU" sz="3200" b="1" dirty="0" err="1" smtClean="0"/>
              <a:t>спр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3165" y="4509120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Купили – 2 </a:t>
            </a:r>
            <a:r>
              <a:rPr lang="ru-RU" sz="3200" b="1" dirty="0" err="1" smtClean="0"/>
              <a:t>спр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11354" y="3158873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Побрили – 2 </a:t>
            </a:r>
            <a:r>
              <a:rPr lang="ru-RU" sz="3200" b="1" dirty="0" err="1" smtClean="0"/>
              <a:t>спр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25394" y="4509120"/>
            <a:ext cx="3607045" cy="914400"/>
          </a:xfrm>
          <a:prstGeom prst="roundRect">
            <a:avLst/>
          </a:prstGeom>
          <a:solidFill>
            <a:schemeClr val="accent5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Кувыркаться – </a:t>
            </a:r>
            <a:r>
              <a:rPr lang="ru-RU" sz="2800" b="1" dirty="0" smtClean="0"/>
              <a:t>1 </a:t>
            </a:r>
            <a:r>
              <a:rPr lang="ru-RU" sz="2800" b="1" dirty="0" err="1" smtClean="0"/>
              <a:t>спр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4134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79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Найдите ошибку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51520" y="6065712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929330"/>
            <a:ext cx="25303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2500" y="366690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ОШИБКА 20</a:t>
            </a:r>
            <a:endParaRPr lang="ru-RU" sz="36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7272" y="2564904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Неработающий телевизор</a:t>
            </a:r>
            <a:endParaRPr lang="ru-RU" sz="28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5110" y="4149080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Шарф не довязан</a:t>
            </a:r>
            <a:endParaRPr lang="ru-RU" sz="28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11354" y="2579951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Нерешённая вчера</a:t>
            </a:r>
            <a:endParaRPr lang="ru-RU" sz="28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11354" y="4293096"/>
            <a:ext cx="3456384" cy="914400"/>
          </a:xfrm>
          <a:prstGeom prst="roundRect">
            <a:avLst/>
          </a:prstGeom>
          <a:solidFill>
            <a:schemeClr val="accent5">
              <a:lumMod val="75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Ненавидящий лук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574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1299</TotalTime>
  <Words>1205</Words>
  <Application>Microsoft Office PowerPoint</Application>
  <PresentationFormat>Экран (4:3)</PresentationFormat>
  <Paragraphs>340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Сетка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DNA7 X86</cp:lastModifiedBy>
  <cp:revision>132</cp:revision>
  <dcterms:modified xsi:type="dcterms:W3CDTF">2015-05-02T04:33:01Z</dcterms:modified>
</cp:coreProperties>
</file>