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D55A32D-0BD0-4B9F-B243-785F1570861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365157A-B0E1-4726-A91F-9DF6303AB0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ПОРТФОЛИО ПЕДАГОГА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ou1376\Pictures\Картинки для детей 2\lt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632848" cy="503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6500192" cy="87099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«Трансляция опыта практических результатов профессиональной деятельности»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Наименование профессионального сообщества</a:t>
            </a:r>
          </a:p>
          <a:p>
            <a:r>
              <a:rPr lang="ru-RU" dirty="0" smtClean="0"/>
              <a:t>Дата</a:t>
            </a:r>
          </a:p>
          <a:p>
            <a:r>
              <a:rPr lang="ru-RU" dirty="0" smtClean="0"/>
              <a:t>Уровень </a:t>
            </a:r>
          </a:p>
          <a:p>
            <a:r>
              <a:rPr lang="ru-RU" dirty="0" smtClean="0"/>
              <a:t>Тема представленного опыта практических результатов</a:t>
            </a:r>
          </a:p>
          <a:p>
            <a:r>
              <a:rPr lang="ru-RU" dirty="0" smtClean="0"/>
              <a:t>Электронный адрес размещения результата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554416" cy="10870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«Участие воспитанников в творческих мероприятиях (конкурсах)»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Наименование конкурсного мероприятия</a:t>
            </a:r>
          </a:p>
          <a:p>
            <a:r>
              <a:rPr lang="ru-RU" dirty="0" smtClean="0"/>
              <a:t>Статус  </a:t>
            </a:r>
          </a:p>
          <a:p>
            <a:r>
              <a:rPr lang="ru-RU" dirty="0" smtClean="0"/>
              <a:t>Дата</a:t>
            </a:r>
          </a:p>
          <a:p>
            <a:r>
              <a:rPr lang="ru-RU" dirty="0" smtClean="0"/>
              <a:t>Предмет дисциплина</a:t>
            </a:r>
            <a:r>
              <a:rPr lang="en-US" dirty="0" smtClean="0"/>
              <a:t>/</a:t>
            </a:r>
            <a:r>
              <a:rPr lang="ru-RU" dirty="0" smtClean="0"/>
              <a:t>направление конкурсного мероприятия</a:t>
            </a:r>
          </a:p>
          <a:p>
            <a:r>
              <a:rPr lang="ru-RU" dirty="0" smtClean="0"/>
              <a:t>Организация проводящая конкурсное мероприятие</a:t>
            </a:r>
          </a:p>
          <a:p>
            <a:r>
              <a:rPr lang="ru-RU" dirty="0" smtClean="0"/>
              <a:t>Ф. И. воспитанника, возраст</a:t>
            </a:r>
          </a:p>
          <a:p>
            <a:r>
              <a:rPr lang="ru-RU" dirty="0" smtClean="0"/>
              <a:t>Номинация, результат (диплом, грамота, сертификат)</a:t>
            </a:r>
          </a:p>
          <a:p>
            <a:r>
              <a:rPr lang="ru-RU" dirty="0"/>
              <a:t>Электронный адрес размещения </a:t>
            </a:r>
            <a:r>
              <a:rPr lang="ru-RU" dirty="0" smtClean="0"/>
              <a:t>результата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«Участие в профессиональных конкурсах»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Дата</a:t>
            </a:r>
          </a:p>
          <a:p>
            <a:r>
              <a:rPr lang="ru-RU" dirty="0" smtClean="0"/>
              <a:t>Наименование конкурсного мероприятия</a:t>
            </a:r>
          </a:p>
          <a:p>
            <a:r>
              <a:rPr lang="ru-RU" dirty="0" smtClean="0"/>
              <a:t>Организация проводящая конкурсное мероприятие</a:t>
            </a:r>
          </a:p>
          <a:p>
            <a:r>
              <a:rPr lang="ru-RU" dirty="0" smtClean="0"/>
              <a:t>Уровень мероприятия</a:t>
            </a:r>
          </a:p>
          <a:p>
            <a:r>
              <a:rPr lang="ru-RU" dirty="0" smtClean="0"/>
              <a:t>Результат (диплом, грамота, сертификат)</a:t>
            </a:r>
          </a:p>
          <a:p>
            <a:r>
              <a:rPr lang="ru-RU" dirty="0"/>
              <a:t>Электронный адрес размещения результата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Самообразование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</a:t>
            </a:r>
            <a:endParaRPr lang="ru-RU" dirty="0"/>
          </a:p>
          <a:p>
            <a:r>
              <a:rPr lang="ru-RU" dirty="0" smtClean="0"/>
              <a:t>Тема  </a:t>
            </a:r>
            <a:endParaRPr lang="ru-RU" dirty="0"/>
          </a:p>
          <a:p>
            <a:r>
              <a:rPr lang="ru-RU" dirty="0" smtClean="0"/>
              <a:t>Содержание </a:t>
            </a:r>
            <a:endParaRPr lang="ru-RU" dirty="0"/>
          </a:p>
          <a:p>
            <a:r>
              <a:rPr lang="ru-RU" dirty="0" smtClean="0"/>
              <a:t>Результат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61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37112"/>
            <a:ext cx="67818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«Поощрения, награды, благодарности»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>Оформление </a:t>
            </a:r>
            <a:r>
              <a:rPr lang="ru-RU" sz="3600" u="sng" dirty="0" err="1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Портфолио </a:t>
            </a:r>
            <a:r>
              <a:rPr lang="ru-RU" dirty="0"/>
              <a:t>педагогических работников оформляется в </a:t>
            </a:r>
            <a:r>
              <a:rPr lang="ru-RU" dirty="0" smtClean="0"/>
              <a:t>электроном виде.</a:t>
            </a:r>
            <a:endParaRPr lang="ru-RU" dirty="0"/>
          </a:p>
          <a:p>
            <a:r>
              <a:rPr lang="ru-RU" dirty="0"/>
              <a:t>Шрифт: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, размер 14 пт</a:t>
            </a:r>
            <a:r>
              <a:rPr lang="ru-RU" dirty="0" smtClean="0"/>
              <a:t>., в таблицах 12пт (без интервала).</a:t>
            </a:r>
            <a:endParaRPr lang="ru-RU" dirty="0"/>
          </a:p>
          <a:p>
            <a:r>
              <a:rPr lang="ru-RU" dirty="0" smtClean="0"/>
              <a:t>Отступ </a:t>
            </a:r>
            <a:r>
              <a:rPr lang="ru-RU" dirty="0"/>
              <a:t>абзаца </a:t>
            </a:r>
            <a:r>
              <a:rPr lang="ru-RU" dirty="0" smtClean="0"/>
              <a:t>1,25.</a:t>
            </a:r>
            <a:endParaRPr lang="ru-RU" dirty="0"/>
          </a:p>
          <a:p>
            <a:r>
              <a:rPr lang="ru-RU" dirty="0" smtClean="0"/>
              <a:t>Поля</a:t>
            </a:r>
            <a:r>
              <a:rPr lang="ru-RU" dirty="0"/>
              <a:t>: левое – 30мм., правое – 20мм., верхнее – 20мм., нижнее – 20мм.</a:t>
            </a:r>
          </a:p>
          <a:p>
            <a:r>
              <a:rPr lang="ru-RU" dirty="0" err="1"/>
              <a:t>Нумирация</a:t>
            </a:r>
            <a:r>
              <a:rPr lang="ru-RU" dirty="0"/>
              <a:t> страниц: низ, </a:t>
            </a:r>
            <a:r>
              <a:rPr lang="ru-RU" dirty="0" smtClean="0"/>
              <a:t>по середине листа.</a:t>
            </a:r>
            <a:endParaRPr lang="ru-RU" dirty="0"/>
          </a:p>
          <a:p>
            <a:r>
              <a:rPr lang="ru-RU" dirty="0"/>
              <a:t>К </a:t>
            </a:r>
            <a:r>
              <a:rPr lang="ru-RU" dirty="0" err="1"/>
              <a:t>портфолио</a:t>
            </a:r>
            <a:r>
              <a:rPr lang="ru-RU" dirty="0"/>
              <a:t> можно прилагать материал в электронном виде (</a:t>
            </a:r>
            <a:r>
              <a:rPr lang="ru-RU" dirty="0" err="1"/>
              <a:t>мультимедийные</a:t>
            </a:r>
            <a:r>
              <a:rPr lang="ru-RU" dirty="0"/>
              <a:t> презентации, фото и видеозаписи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6788224" cy="10150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Рекомендации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432000" algn="just">
              <a:buNone/>
            </a:pPr>
            <a:r>
              <a:rPr lang="ru-RU" dirty="0" smtClean="0"/>
              <a:t>При </a:t>
            </a:r>
            <a:r>
              <a:rPr lang="ru-RU" dirty="0"/>
              <a:t>оформлении портфолио </a:t>
            </a:r>
            <a:r>
              <a:rPr lang="ru-RU" dirty="0" smtClean="0"/>
              <a:t>педагогам ДО,  необходимо</a:t>
            </a:r>
            <a:r>
              <a:rPr lang="ru-RU" dirty="0"/>
              <a:t>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соблюдать</a:t>
            </a:r>
            <a:r>
              <a:rPr lang="ru-RU" dirty="0"/>
              <a:t> следующие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требования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истематичность </a:t>
            </a:r>
            <a:r>
              <a:rPr lang="ru-RU" dirty="0"/>
              <a:t>и регулярность </a:t>
            </a:r>
            <a:r>
              <a:rPr lang="ru-RU" dirty="0" err="1"/>
              <a:t>самомониторинга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Д</a:t>
            </a:r>
            <a:r>
              <a:rPr lang="ru-RU" dirty="0" smtClean="0"/>
              <a:t>остоверность</a:t>
            </a:r>
            <a:r>
              <a:rPr lang="ru-RU" dirty="0"/>
              <a:t>, включенных в портфолио материалов;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Ц</a:t>
            </a:r>
            <a:r>
              <a:rPr lang="ru-RU" dirty="0" smtClean="0"/>
              <a:t>елостность</a:t>
            </a:r>
            <a:r>
              <a:rPr lang="ru-RU" dirty="0"/>
              <a:t>, тематическая завершенность материалов;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err="1"/>
              <a:t>А</a:t>
            </a:r>
            <a:r>
              <a:rPr lang="ru-RU" dirty="0" err="1" smtClean="0"/>
              <a:t>налитичность</a:t>
            </a:r>
            <a:r>
              <a:rPr lang="ru-RU" dirty="0"/>
              <a:t>, нацеленность педагога на повышение уровня профессионализма и достижение более высоких результатов;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А</a:t>
            </a:r>
            <a:r>
              <a:rPr lang="ru-RU" dirty="0" smtClean="0"/>
              <a:t>ккуратность </a:t>
            </a:r>
            <a:r>
              <a:rPr lang="ru-RU" dirty="0"/>
              <a:t>и эстетичность оформления в печатном </a:t>
            </a:r>
            <a:r>
              <a:rPr lang="ru-RU" dirty="0" smtClean="0"/>
              <a:t>виде.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 </a:t>
            </a:r>
            <a:r>
              <a:rPr lang="ru-RU" sz="2800" b="1" dirty="0" smtClean="0"/>
              <a:t>25.05.2015   </a:t>
            </a:r>
            <a:r>
              <a:rPr lang="ru-RU" sz="2800" b="1" dirty="0" smtClean="0"/>
              <a:t>ГОДА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ОФОРМИТЬ </a:t>
            </a:r>
            <a:r>
              <a:rPr lang="ru-RU" sz="2800" b="1" dirty="0" smtClean="0"/>
              <a:t>ПОРТФОЛИО НА КАЖДОГО ПЕДАГОГА</a:t>
            </a:r>
            <a:endParaRPr lang="ru-RU" sz="2800" b="1" dirty="0"/>
          </a:p>
        </p:txBody>
      </p:sp>
      <p:pic>
        <p:nvPicPr>
          <p:cNvPr id="6" name="Picture 2" descr="C:\Users\dou1376\Pictures\Картинки для детей 2\ltn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725524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создании портфолио разработано в соответствии с Законом РФ от 10.07.1992 № 3266-1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образовании»,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РФ от 24 марта 2010 г. № 209 «О порядке аттестации педагогических работников государственных и муниципальных образовательных учреждений».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Философия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marL="0" indent="457200" algn="just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совокупность («портфель») учебной информации и индивидуальных образовательных достижений, полученных на обучающих курсах, семинарах, в процессе самообразования и т.д. и достижений, полученных в практике деятельности педагога; способ фиксирования накоплений, оценки и самооценки индивидуальных достижений педагога.</a:t>
            </a:r>
          </a:p>
          <a:p>
            <a:pPr marL="0" indent="457200" algn="just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форма аттестации, в ходе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которой, воспитатель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 материалы, подтверждающие его профессионализм в виде структурированного накопительного документа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>
              <a:buNone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его смысл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«показать все, на что ты способен».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3956248" cy="579350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ведения портфолио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основание для аттестации педагогических работников государственных и муниципальных образовательных учреждений;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основание для назначения стимулирующих выплат педагогическим работникам при введении новой системы оплаты труда.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	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демонстрационная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презентация достижений профессиональной культуры педагогических работников;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оценочно-стимулирующая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выявление результативности деятельности и уровня профессиональной компетентности;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мониторинг личностного развития педагогических работников.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5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разные виды портфолио</a:t>
            </a:r>
            <a:endParaRPr lang="ru-RU" sz="57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/>
              <a:t>Аттестационный </a:t>
            </a:r>
            <a:r>
              <a:rPr lang="ru-RU" sz="3600" dirty="0"/>
              <a:t>портфолио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/>
              <a:t>Педагогический портфель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err="1"/>
              <a:t>Портфолио</a:t>
            </a:r>
            <a:r>
              <a:rPr lang="ru-RU" sz="3600" dirty="0"/>
              <a:t> ДОУ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err="1"/>
              <a:t>Портфолио</a:t>
            </a:r>
            <a:r>
              <a:rPr lang="ru-RU" sz="3600" dirty="0"/>
              <a:t> коллектива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err="1"/>
              <a:t>Портфолио</a:t>
            </a:r>
            <a:r>
              <a:rPr lang="ru-RU" sz="3600" dirty="0"/>
              <a:t> семьи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/>
              <a:t>Портфолио </a:t>
            </a:r>
            <a:r>
              <a:rPr lang="ru-RU" sz="3600" dirty="0" smtClean="0"/>
              <a:t>дошкольника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81128"/>
            <a:ext cx="6860232" cy="1591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Аттестационный </a:t>
            </a:r>
            <a:br>
              <a:rPr lang="ru-RU" sz="3600" b="1" dirty="0" smtClean="0"/>
            </a:br>
            <a:r>
              <a:rPr lang="ru-RU" sz="3600" b="1" dirty="0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u="sng" dirty="0" smtClean="0"/>
          </a:p>
          <a:p>
            <a:pPr indent="0" algn="just">
              <a:buNone/>
            </a:pPr>
            <a:endParaRPr lang="ru-RU" u="sng" dirty="0"/>
          </a:p>
          <a:p>
            <a:pPr indent="457200" algn="just">
              <a:buNone/>
            </a:pPr>
            <a:r>
              <a:rPr lang="ru-RU" sz="2600" b="1" u="sng" dirty="0" smtClean="0">
                <a:solidFill>
                  <a:schemeClr val="accent1">
                    <a:lumMod val="75000"/>
                  </a:schemeClr>
                </a:solidFill>
              </a:rPr>
              <a:t>Аттестационный </a:t>
            </a: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</a:rPr>
              <a:t>портфолио </a:t>
            </a:r>
            <a:r>
              <a:rPr lang="ru-RU" sz="2600" dirty="0"/>
              <a:t>поможет наглядно показать соответствие педагога заявленной квалификационной </a:t>
            </a:r>
            <a:r>
              <a:rPr lang="ru-RU" sz="2600" dirty="0" smtClean="0"/>
              <a:t>категории.</a:t>
            </a:r>
          </a:p>
          <a:p>
            <a:pPr marL="731520" indent="-457200" algn="just">
              <a:buFont typeface="Wingdings" pitchFamily="2" charset="2"/>
              <a:buChar char="v"/>
            </a:pPr>
            <a:r>
              <a:rPr lang="ru-RU" sz="2600" dirty="0" smtClean="0"/>
              <a:t>В </a:t>
            </a:r>
            <a:r>
              <a:rPr lang="ru-RU" sz="2600" dirty="0"/>
              <a:t>это портфолио могут войти материалы, показывающие владение педагогом современными педагогическими технологиями, устойчивость и динамику результатов его деятельности, наличие оригинальных разработок, оценку деятельности участниками </a:t>
            </a:r>
            <a:r>
              <a:rPr lang="ru-RU" sz="2600" dirty="0" smtClean="0"/>
              <a:t>пед</a:t>
            </a:r>
            <a:r>
              <a:rPr lang="ru-RU" sz="2600" dirty="0" smtClean="0"/>
              <a:t>агогического </a:t>
            </a:r>
            <a:r>
              <a:rPr lang="ru-RU" sz="2600" dirty="0" smtClean="0"/>
              <a:t>процесса </a:t>
            </a:r>
            <a:r>
              <a:rPr lang="ru-RU" sz="2600" dirty="0"/>
              <a:t>и администрацией. </a:t>
            </a:r>
            <a:endParaRPr lang="ru-RU" sz="2600" dirty="0" smtClean="0"/>
          </a:p>
          <a:p>
            <a:pPr marL="731520" indent="-457200" algn="just">
              <a:buFont typeface="Wingdings" pitchFamily="2" charset="2"/>
              <a:buChar char="v"/>
            </a:pPr>
            <a:r>
              <a:rPr lang="ru-RU" sz="2600" dirty="0" smtClean="0"/>
              <a:t>Педагог </a:t>
            </a:r>
            <a:r>
              <a:rPr lang="ru-RU" sz="2600" dirty="0"/>
              <a:t>может по желанию включать разные рубрики, которые, по его мнению, наиболее ярко покажут его профессионализм, творчество. </a:t>
            </a:r>
            <a:r>
              <a:rPr lang="ru-RU" sz="2600" dirty="0" smtClean="0"/>
              <a:t>Однако следует ориентировать педагогов на </a:t>
            </a:r>
            <a:r>
              <a:rPr lang="ru-RU" sz="2600" dirty="0"/>
              <a:t>представление материалов только за </a:t>
            </a:r>
            <a:r>
              <a:rPr lang="ru-RU" sz="2600" dirty="0" smtClean="0"/>
              <a:t>меж аттестационный </a:t>
            </a:r>
            <a:r>
              <a:rPr lang="ru-RU" sz="2600" dirty="0"/>
              <a:t>период, не зависимо от того, проводится аттестация планово (1 раз в 5 лет</a:t>
            </a:r>
            <a:r>
              <a:rPr lang="ru-RU" sz="2600" dirty="0" smtClean="0"/>
              <a:t>) или, по заявлению педагога, досрочно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Педагогический портфель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396000" algn="just">
              <a:buNone/>
            </a:pPr>
            <a:r>
              <a:rPr lang="ru-RU" sz="2900" dirty="0" smtClean="0"/>
              <a:t>Интересной </a:t>
            </a:r>
            <a:r>
              <a:rPr lang="ru-RU" sz="2900" dirty="0"/>
              <a:t>формой </a:t>
            </a:r>
            <a:r>
              <a:rPr lang="ru-RU" sz="2900" dirty="0" err="1"/>
              <a:t>портфолио</a:t>
            </a:r>
            <a:r>
              <a:rPr lang="ru-RU" sz="2900" dirty="0"/>
              <a:t> является </a:t>
            </a:r>
            <a:r>
              <a:rPr lang="ru-RU" sz="2900" b="1" u="sng" dirty="0">
                <a:solidFill>
                  <a:schemeClr val="accent1">
                    <a:lumMod val="75000"/>
                  </a:schemeClr>
                </a:solidFill>
              </a:rPr>
              <a:t>педагогический портфель </a:t>
            </a:r>
            <a:r>
              <a:rPr lang="ru-RU" sz="2900" dirty="0"/>
              <a:t>как способ фиксирования, накопления и оценки индивидуальных достижений педагога в определённый период его деятельности.</a:t>
            </a:r>
          </a:p>
          <a:p>
            <a:pPr marL="0" indent="396000" algn="just">
              <a:buNone/>
            </a:pP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900" dirty="0" smtClean="0"/>
              <a:t>формировать </a:t>
            </a:r>
            <a:r>
              <a:rPr lang="ru-RU" sz="2900" dirty="0"/>
              <a:t>банк данных о нём.</a:t>
            </a:r>
          </a:p>
          <a:p>
            <a:pPr marL="0" indent="396000" algn="just">
              <a:buNone/>
            </a:pPr>
            <a:r>
              <a:rPr lang="ru-RU" sz="2900" dirty="0"/>
              <a:t>Периодичность заполнения педагогического портфеля: не менее 1 раза в квартал.</a:t>
            </a:r>
          </a:p>
          <a:p>
            <a:pPr marL="0" indent="396000" algn="just">
              <a:buNone/>
            </a:pPr>
            <a:r>
              <a:rPr lang="ru-RU" sz="2900" u="sng" dirty="0"/>
              <a:t>Рекомендации по </a:t>
            </a:r>
            <a:r>
              <a:rPr lang="ru-RU" sz="2900" u="sng" dirty="0" smtClean="0"/>
              <a:t>работе</a:t>
            </a:r>
            <a:endParaRPr lang="ru-RU" sz="2900" dirty="0"/>
          </a:p>
          <a:p>
            <a:pPr algn="just">
              <a:buFont typeface="Wingdings" pitchFamily="2" charset="2"/>
              <a:buChar char="v"/>
            </a:pPr>
            <a:r>
              <a:rPr lang="ru-RU" sz="2900" dirty="0" smtClean="0"/>
              <a:t>В </a:t>
            </a:r>
            <a:r>
              <a:rPr lang="ru-RU" sz="2900" dirty="0" smtClean="0"/>
              <a:t>портфель можно включить </a:t>
            </a:r>
            <a:r>
              <a:rPr lang="ru-RU" sz="2900" dirty="0"/>
              <a:t>всё, что служит свидетельством усилий, достижений и прогресса в профессиональной деятельности данного педагога. Педагог может выбирать из предложенного ниже перечня те или иные пункты </a:t>
            </a:r>
            <a:r>
              <a:rPr lang="ru-RU" sz="2900" dirty="0" smtClean="0"/>
              <a:t>самостоятельно.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900" dirty="0" smtClean="0"/>
              <a:t>Каждый </a:t>
            </a:r>
            <a:r>
              <a:rPr lang="ru-RU" sz="2900" dirty="0"/>
              <a:t>отдельный материал должен датироваться.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900" dirty="0" smtClean="0"/>
              <a:t>Все </a:t>
            </a:r>
            <a:r>
              <a:rPr lang="ru-RU" sz="2900" dirty="0"/>
              <a:t>материалы, которые вошли в портфолио, должны найти отражение в пояснительной записке, в которой следует указать, какие материалы включены в портфолио, и обосновать тот факт, что именно эти материалы являются свидетельствами профессионализма аттестуемого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/>
              <a:t>Структура и содержание </a:t>
            </a:r>
            <a:br>
              <a:rPr lang="ru-RU" sz="3600" u="sng" dirty="0" smtClean="0"/>
            </a:br>
            <a:r>
              <a:rPr lang="ru-RU" sz="3600" u="sng" dirty="0" smtClean="0"/>
              <a:t>разделов 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Портфолио включает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следующие разделы</a:t>
            </a:r>
            <a:r>
              <a:rPr lang="ru-RU" b="1" dirty="0"/>
              <a:t>:</a:t>
            </a:r>
          </a:p>
          <a:p>
            <a:pPr algn="just"/>
            <a:r>
              <a:rPr lang="ru-RU" dirty="0"/>
              <a:t>Раздел 1 </a:t>
            </a:r>
            <a:r>
              <a:rPr lang="ru-RU" dirty="0" smtClean="0"/>
              <a:t>«Визитная </a:t>
            </a:r>
            <a:r>
              <a:rPr lang="ru-RU" dirty="0"/>
              <a:t>карточка </a:t>
            </a:r>
            <a:r>
              <a:rPr lang="ru-RU" dirty="0" smtClean="0"/>
              <a:t>педагога»</a:t>
            </a:r>
            <a:endParaRPr lang="ru-RU" dirty="0"/>
          </a:p>
          <a:p>
            <a:pPr algn="just"/>
            <a:r>
              <a:rPr lang="ru-RU" dirty="0"/>
              <a:t>Раздел 2 </a:t>
            </a:r>
            <a:r>
              <a:rPr lang="ru-RU" dirty="0" smtClean="0"/>
              <a:t>«Документы»</a:t>
            </a:r>
            <a:endParaRPr lang="ru-RU" dirty="0"/>
          </a:p>
          <a:p>
            <a:pPr algn="just"/>
            <a:r>
              <a:rPr lang="ru-RU" dirty="0"/>
              <a:t>Раздел 3 </a:t>
            </a:r>
            <a:r>
              <a:rPr lang="ru-RU" dirty="0" smtClean="0"/>
              <a:t>«Участие в разработке программно-методического сопровождения образовательного процесса»</a:t>
            </a:r>
          </a:p>
          <a:p>
            <a:pPr algn="just"/>
            <a:r>
              <a:rPr lang="ru-RU" dirty="0" smtClean="0"/>
              <a:t>Раздел 4 «Трансляция опыта практических результатов профессиональной деятельности»</a:t>
            </a:r>
          </a:p>
          <a:p>
            <a:pPr algn="just"/>
            <a:r>
              <a:rPr lang="ru-RU" dirty="0"/>
              <a:t>Раздел </a:t>
            </a:r>
            <a:r>
              <a:rPr lang="ru-RU" dirty="0" smtClean="0"/>
              <a:t>5 «Участие воспитанников в творческих мероприятиях (конкурсах)»</a:t>
            </a:r>
            <a:endParaRPr lang="ru-RU" dirty="0"/>
          </a:p>
          <a:p>
            <a:pPr algn="just"/>
            <a:r>
              <a:rPr lang="ru-RU" dirty="0" smtClean="0"/>
              <a:t>Раздел </a:t>
            </a:r>
            <a:r>
              <a:rPr lang="ru-RU" dirty="0"/>
              <a:t>6</a:t>
            </a:r>
            <a:r>
              <a:rPr lang="ru-RU" dirty="0" smtClean="0"/>
              <a:t> «Участие в профессиональных конкурсах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Раздел 7 «Самообразование»</a:t>
            </a:r>
            <a:endParaRPr lang="ru-RU" dirty="0"/>
          </a:p>
          <a:p>
            <a:pPr algn="just"/>
            <a:r>
              <a:rPr lang="ru-RU" dirty="0"/>
              <a:t>Раздел </a:t>
            </a:r>
            <a:r>
              <a:rPr lang="ru-RU" dirty="0" smtClean="0"/>
              <a:t>8</a:t>
            </a:r>
            <a:r>
              <a:rPr lang="ru-RU" dirty="0" smtClean="0"/>
              <a:t> </a:t>
            </a:r>
            <a:r>
              <a:rPr lang="ru-RU" dirty="0"/>
              <a:t>«Поощрения, </a:t>
            </a:r>
            <a:r>
              <a:rPr lang="ru-RU" dirty="0" smtClean="0"/>
              <a:t>Награды</a:t>
            </a:r>
            <a:r>
              <a:rPr lang="ru-RU" dirty="0"/>
              <a:t>, </a:t>
            </a:r>
            <a:r>
              <a:rPr lang="ru-RU" dirty="0" smtClean="0"/>
              <a:t>Благодарности»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«Визитная карточка»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разделе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2600" dirty="0"/>
              <a:t>В</a:t>
            </a:r>
            <a:r>
              <a:rPr lang="ru-RU" sz="2600" dirty="0" smtClean="0"/>
              <a:t>оспитатель </a:t>
            </a:r>
            <a:r>
              <a:rPr lang="ru-RU" sz="2600" dirty="0"/>
              <a:t>включает педагогическое </a:t>
            </a:r>
            <a:r>
              <a:rPr lang="ru-RU" sz="2600" dirty="0" smtClean="0"/>
              <a:t>кредо; </a:t>
            </a:r>
          </a:p>
          <a:p>
            <a:r>
              <a:rPr lang="ru-RU" sz="2600" dirty="0" smtClean="0"/>
              <a:t>представляет </a:t>
            </a:r>
            <a:r>
              <a:rPr lang="ru-RU" sz="2600" dirty="0"/>
              <a:t>Фото, Ф.И.О</a:t>
            </a:r>
            <a:r>
              <a:rPr lang="ru-RU" sz="2600" dirty="0" smtClean="0"/>
              <a:t>., </a:t>
            </a:r>
            <a:r>
              <a:rPr lang="ru-RU" sz="2600" dirty="0"/>
              <a:t>дата рождения, должность, </a:t>
            </a:r>
            <a:r>
              <a:rPr lang="ru-RU" sz="2600" dirty="0" smtClean="0"/>
              <a:t>квалификационная категория, образование </a:t>
            </a:r>
            <a:r>
              <a:rPr lang="ru-RU" sz="2600" dirty="0"/>
              <a:t>(специальность, квалификация по диплому</a:t>
            </a:r>
            <a:r>
              <a:rPr lang="ru-RU" sz="2600" dirty="0" smtClean="0"/>
              <a:t>)</a:t>
            </a:r>
          </a:p>
          <a:p>
            <a:r>
              <a:rPr lang="ru-RU" sz="2600" dirty="0"/>
              <a:t>Стаж: общий стаж педагогический стаж, в данном учреждении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«Участие в разработке  программно-методического сопровождения образовательного процесса»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4111352"/>
          </a:xfrm>
        </p:spPr>
        <p:txBody>
          <a:bodyPr>
            <a:normAutofit/>
          </a:bodyPr>
          <a:lstStyle/>
          <a:p>
            <a:endParaRPr lang="ru-RU" sz="2600" dirty="0" smtClean="0"/>
          </a:p>
          <a:p>
            <a:r>
              <a:rPr lang="ru-RU" dirty="0" smtClean="0"/>
              <a:t>Дата </a:t>
            </a:r>
          </a:p>
          <a:p>
            <a:r>
              <a:rPr lang="ru-RU" dirty="0" smtClean="0"/>
              <a:t>Наименование программного-методического материала созданного педагогом</a:t>
            </a:r>
          </a:p>
          <a:p>
            <a:r>
              <a:rPr lang="ru-RU" dirty="0" smtClean="0"/>
              <a:t>Статус участия в разработке (автор, соавтор)</a:t>
            </a:r>
          </a:p>
          <a:p>
            <a:r>
              <a:rPr lang="ru-RU" dirty="0" smtClean="0"/>
              <a:t>Содержание представленного материала</a:t>
            </a:r>
          </a:p>
          <a:p>
            <a:r>
              <a:rPr lang="ru-RU" dirty="0" smtClean="0"/>
              <a:t>Уровень (методическое объединение, педагогический совет)</a:t>
            </a:r>
          </a:p>
          <a:p>
            <a:r>
              <a:rPr lang="ru-RU" dirty="0"/>
              <a:t>Электронный адрес размещения результата</a:t>
            </a:r>
          </a:p>
          <a:p>
            <a:endParaRPr lang="ru-RU" dirty="0" smtClean="0"/>
          </a:p>
          <a:p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382</TotalTime>
  <Words>496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ПОРТФОЛИО ПЕДАГОГА</vt:lpstr>
      <vt:lpstr>Это важно знать  Положение о создании портфолио разработано в соответствии с Законом РФ от 10.07.1992 № 3266-1 «Об образовании», приказом Министерства образования и науки РФ от 24 марта 2010 г. № 209 «О порядке аттестации педагогических работников государственных и муниципальных образовательных учреждений». </vt:lpstr>
      <vt:lpstr>Презентация PowerPoint</vt:lpstr>
      <vt:lpstr>    </vt:lpstr>
      <vt:lpstr>Аттестационный  портфолио </vt:lpstr>
      <vt:lpstr> Педагогический портфель </vt:lpstr>
      <vt:lpstr>Структура и содержание  разделов портфолио </vt:lpstr>
      <vt:lpstr>«Визитная карточка» </vt:lpstr>
      <vt:lpstr>«Участие в разработке  программно-методического сопровождения образовательного процесса» </vt:lpstr>
      <vt:lpstr>«Трансляция опыта практических результатов профессиональной деятельности»</vt:lpstr>
      <vt:lpstr>«Участие воспитанников в творческих мероприятиях (конкурсах)» </vt:lpstr>
      <vt:lpstr>«Участие в профессиональных конкурсах»</vt:lpstr>
      <vt:lpstr>Самообразование </vt:lpstr>
      <vt:lpstr>«Поощрения, награды, благодарности» </vt:lpstr>
      <vt:lpstr>Оформление портфолио </vt:lpstr>
      <vt:lpstr>Рекомендации </vt:lpstr>
      <vt:lpstr>ДО 25.05.2015   ГОДА  ОФОРМИТЬ ПОРТФОЛИО НА КАЖДОГО ПЕДАГОГА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</dc:title>
  <dc:creator>Е А</dc:creator>
  <cp:lastModifiedBy>dou1376</cp:lastModifiedBy>
  <cp:revision>19</cp:revision>
  <cp:lastPrinted>2015-04-24T08:24:26Z</cp:lastPrinted>
  <dcterms:created xsi:type="dcterms:W3CDTF">2015-02-27T14:29:34Z</dcterms:created>
  <dcterms:modified xsi:type="dcterms:W3CDTF">2015-04-27T15:22:25Z</dcterms:modified>
</cp:coreProperties>
</file>