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86" r:id="rId3"/>
    <p:sldId id="279" r:id="rId4"/>
    <p:sldId id="280" r:id="rId5"/>
    <p:sldId id="261" r:id="rId6"/>
    <p:sldId id="257" r:id="rId7"/>
    <p:sldId id="283" r:id="rId8"/>
    <p:sldId id="284" r:id="rId9"/>
    <p:sldId id="258" r:id="rId10"/>
    <p:sldId id="259" r:id="rId11"/>
    <p:sldId id="260" r:id="rId12"/>
    <p:sldId id="264" r:id="rId13"/>
    <p:sldId id="263" r:id="rId14"/>
    <p:sldId id="265" r:id="rId15"/>
    <p:sldId id="266" r:id="rId16"/>
    <p:sldId id="281" r:id="rId17"/>
    <p:sldId id="282" r:id="rId18"/>
    <p:sldId id="267" r:id="rId19"/>
    <p:sldId id="268" r:id="rId20"/>
    <p:sldId id="269" r:id="rId21"/>
    <p:sldId id="270" r:id="rId22"/>
    <p:sldId id="271" r:id="rId23"/>
    <p:sldId id="275" r:id="rId24"/>
    <p:sldId id="276" r:id="rId25"/>
    <p:sldId id="277" r:id="rId26"/>
    <p:sldId id="287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1D85D5-8CF3-4A99-9A65-E483FAF3C101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0295D4-1D48-4321-8901-2F7701B6FB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837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11AC-8D97-45E5-9B35-F7E17837FB9C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5E5F-8B34-4409-A89C-54538C41D5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86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11AC-8D97-45E5-9B35-F7E17837FB9C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5E5F-8B34-4409-A89C-54538C41D5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759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11AC-8D97-45E5-9B35-F7E17837FB9C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5E5F-8B34-4409-A89C-54538C41D5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470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11AC-8D97-45E5-9B35-F7E17837FB9C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5E5F-8B34-4409-A89C-54538C41D5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57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11AC-8D97-45E5-9B35-F7E17837FB9C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5E5F-8B34-4409-A89C-54538C41D5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274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11AC-8D97-45E5-9B35-F7E17837FB9C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5E5F-8B34-4409-A89C-54538C41D5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936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11AC-8D97-45E5-9B35-F7E17837FB9C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5E5F-8B34-4409-A89C-54538C41D5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92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11AC-8D97-45E5-9B35-F7E17837FB9C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5E5F-8B34-4409-A89C-54538C41D5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550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11AC-8D97-45E5-9B35-F7E17837FB9C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5E5F-8B34-4409-A89C-54538C41D5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212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11AC-8D97-45E5-9B35-F7E17837FB9C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5E5F-8B34-4409-A89C-54538C41D5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32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11AC-8D97-45E5-9B35-F7E17837FB9C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5E5F-8B34-4409-A89C-54538C41D5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4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911AC-8D97-45E5-9B35-F7E17837FB9C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75E5F-8B34-4409-A89C-54538C41D5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599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081600"/>
            <a:ext cx="7772400" cy="1470025"/>
          </a:xfrm>
        </p:spPr>
        <p:txBody>
          <a:bodyPr/>
          <a:lstStyle/>
          <a:p>
            <a:r>
              <a:rPr lang="ru-RU" dirty="0" smtClean="0"/>
              <a:t>Виды речевой деятельности дошкольника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640960" cy="432048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МБДОУ № 8 детский сад «Елочка» </a:t>
            </a:r>
            <a:r>
              <a:rPr lang="ru-RU" sz="1400" dirty="0" err="1" smtClean="0">
                <a:solidFill>
                  <a:schemeClr val="tx1"/>
                </a:solidFill>
              </a:rPr>
              <a:t>Уренского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 Нижегородской области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28184" y="6093296"/>
            <a:ext cx="26742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Презентация подготовлена</a:t>
            </a:r>
          </a:p>
          <a:p>
            <a:r>
              <a:rPr lang="ru-RU" sz="1050" dirty="0" err="1" smtClean="0"/>
              <a:t>СТ</a:t>
            </a:r>
            <a:r>
              <a:rPr lang="ru-RU" sz="1400" dirty="0" err="1" smtClean="0"/>
              <a:t>.воспитателем</a:t>
            </a:r>
            <a:r>
              <a:rPr lang="ru-RU" sz="1400" dirty="0" smtClean="0"/>
              <a:t> </a:t>
            </a:r>
            <a:r>
              <a:rPr lang="ru-RU" sz="1400" dirty="0"/>
              <a:t>Л</a:t>
            </a:r>
            <a:r>
              <a:rPr lang="ru-RU" sz="1400" dirty="0" smtClean="0"/>
              <a:t>ебедевой Г.Р.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3303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Рассказ –описание предмета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1000108"/>
            <a:ext cx="8572560" cy="564360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  Большое воспитательно-образовательное значение имеет составление рассказов –описаний предметов знакомых детям из жизненной практики, окружающих их, используемых в обиходе. Это могут быть объекты природы (овощи, листья, комнатные растения), орудия труда и т.д.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Эффективнее сразу использовать комплекты предметов по числу детей в группе для раздачи всем. Например, для старшей группы - умывальные, почтовые принадлежности (гашеные конверты, открытки, марки), швейные принадлежности (клубки и катушки ниток, наборы пуговиц, лоскутков, ножницы и т.п.), для подготовительной группы - школьно-письменные принадлежности, а также комплекты разнородных предметов (ключи, футляры, записные книжки, фонарики и т.д.).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Рассказывая, ребенок тут же поясняет назначение предмета и правила его использования, демонстрирует действия с ним (движения щетки при чистке зубов, закрепление конца нитки на катушке и т.д.). Поскольку в каждом комплекте имеются аналогичные предметы, отличающиеся несущественными признаками, дети могут составлять о них сравнительные рассказы. Занятия разнообразятся придумыванием загадок, чтением художественных текстов о предметах.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511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7" y="26408"/>
            <a:ext cx="9144000" cy="61651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Рассказ описание картины пейзажной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35795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3500" dirty="0" smtClean="0"/>
              <a:t>         Особым видом связного высказывания являются рассказы-описания по пейзажной картине. Этот вид рассказа особенно сложен для детей. В данном случае в качестве элементов модели рассказа выступают объекты природы. Так как они, как правило, носят статичный характер, особое внимание уделяется описанию качеств данных объектов. </a:t>
            </a:r>
            <a:r>
              <a:rPr lang="ru-RU" sz="3500" b="1" dirty="0" smtClean="0"/>
              <a:t>Работа по таким  картинам строится в несколько этапов</a:t>
            </a:r>
            <a:r>
              <a:rPr lang="ru-RU" sz="3500" dirty="0" smtClean="0"/>
              <a:t>:</a:t>
            </a:r>
          </a:p>
          <a:p>
            <a:pPr>
              <a:buNone/>
            </a:pPr>
            <a:r>
              <a:rPr lang="ru-RU" sz="3500" dirty="0" smtClean="0"/>
              <a:t>выделение значимых объектов картины;</a:t>
            </a:r>
          </a:p>
          <a:p>
            <a:pPr>
              <a:buNone/>
            </a:pPr>
            <a:r>
              <a:rPr lang="ru-RU" sz="3500" dirty="0" smtClean="0"/>
              <a:t>рассматривание их и подробное описание внешнего вида и свойств каждого объекта;</a:t>
            </a:r>
          </a:p>
          <a:p>
            <a:pPr>
              <a:buNone/>
            </a:pPr>
            <a:r>
              <a:rPr lang="ru-RU" sz="3500" dirty="0" smtClean="0"/>
              <a:t>определение взаимосвязи между отдельными объектами картины;</a:t>
            </a:r>
          </a:p>
          <a:p>
            <a:pPr>
              <a:buNone/>
            </a:pPr>
            <a:r>
              <a:rPr lang="ru-RU" sz="3500" dirty="0" smtClean="0"/>
              <a:t>объединение мини-рассказов в единый сюжет.</a:t>
            </a:r>
          </a:p>
          <a:p>
            <a:pPr>
              <a:buNone/>
            </a:pPr>
            <a:r>
              <a:rPr lang="ru-RU" sz="3500" dirty="0" smtClean="0"/>
              <a:t>В качестве подготовительного упражнения при формировании навыка составления рассказа по пейзажной картине можно порекомендовать работу с пособием "Оживи картину”. Эта работа является как бы переходным этапом от составления рассказа по сюжетной картине к рассказыванию по пейзажной картине. Детям предлагается картина с ограниченным количеством пейзажных объектов (болото, кочки, туча, камыши; или дом, огород, дерево и т. п.) и мелкие изображения живых предметов - "</a:t>
            </a:r>
            <a:r>
              <a:rPr lang="ru-RU" sz="3500" dirty="0" err="1" smtClean="0"/>
              <a:t>оживлялок</a:t>
            </a:r>
            <a:r>
              <a:rPr lang="ru-RU" sz="3500" dirty="0" smtClean="0"/>
              <a:t>”, которые могли бы оказаться в данной композиции. Дети описывают пейзажные объекты, а красочность и динамичность их рассказов достигается включением описаний и действий живых предметов.</a:t>
            </a:r>
          </a:p>
          <a:p>
            <a:pPr>
              <a:buNone/>
            </a:pPr>
            <a:r>
              <a:rPr lang="ru-RU" sz="3500" dirty="0" smtClean="0"/>
              <a:t>Например, просто описание болота будет выглядеть примерно так: На болоте тихо, вода как черное зеркало, только кочки выглядывают из воды. Вокруг болота камыши, они качаются под ветром. Идет дождик.</a:t>
            </a:r>
          </a:p>
          <a:p>
            <a:pPr>
              <a:buNone/>
            </a:pPr>
            <a:r>
              <a:rPr lang="ru-RU" sz="3500" dirty="0" smtClean="0"/>
              <a:t>А вот рассказ с введением живых персонажей: На болоте тихо, вода как черное зеркало, а по нему скользит желтая пушистая уточка, она учит плавать своих утят. Стрекоза загляделась в зеркальную воду, как маленький самолетик застыла в воздухе. Камыши качают головками, они здороваются с зеленым лягушонком. Он выпрыгнул на кочку и радуется теплому летнему дождику.</a:t>
            </a:r>
          </a:p>
          <a:p>
            <a:pPr>
              <a:buNone/>
            </a:pPr>
            <a:r>
              <a:rPr lang="ru-RU" sz="3500" dirty="0" smtClean="0"/>
              <a:t>Аналогично проходит работа по другим картинкам. "</a:t>
            </a:r>
            <a:r>
              <a:rPr lang="ru-RU" sz="3500" dirty="0" err="1" smtClean="0"/>
              <a:t>Оживлялки</a:t>
            </a:r>
            <a:r>
              <a:rPr lang="ru-RU" sz="3500" b="1" dirty="0" smtClean="0"/>
              <a:t>”</a:t>
            </a:r>
            <a:r>
              <a:rPr lang="ru-RU" sz="3500" dirty="0" smtClean="0"/>
              <a:t> легко накладываются и убираются, могут включаться в разные пейзажные композиции, в одном пейзаже могут присутствовать разные живые объекты, что позволяет при использовании минимального количества наглядного материала достигать вариативности рассказов детей по одной пейзажной композиции.</a:t>
            </a:r>
          </a:p>
          <a:p>
            <a:pPr>
              <a:buNone/>
            </a:pPr>
            <a:r>
              <a:rPr lang="ru-RU" sz="3500" b="1" dirty="0" smtClean="0"/>
              <a:t>Фрагментарное рассказывание по пейзажной картине</a:t>
            </a:r>
          </a:p>
          <a:p>
            <a:pPr>
              <a:buNone/>
            </a:pPr>
            <a:r>
              <a:rPr lang="ru-RU" sz="3500" dirty="0" smtClean="0"/>
              <a:t>Для повышения эффективности работы по развитию навыка составления рассказов по картине можно порекомендовать прием фрагментарного рассказывания, когда дети сначала составляют рассказы об отдельных персонажах (фрагментах) картины, а затем объединяют их в единое высказывание. Картина, предложенная для составления рассказа, делится на 4 части, которые закрываются картонными прямоугольниками разного цвета. Ребенок, постепенно открывая каждую из 4 частей картины, рассказывает о каждом фрагменте, объединяя их в один сюжет. Работа над каждым из фрагментов проходит аналогично работе по составлению описания целой картины. Вариативность рассказов детей достигается за счет выбора ими цвета прямоугольника, который они открывают первым.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153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Рассказ повествование по сюжетной картине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1)Вступительная  беседа( используется личный опыт детей, воспоминания о событиях, изображенными на картине.)</a:t>
            </a:r>
          </a:p>
          <a:p>
            <a:pPr>
              <a:buNone/>
            </a:pPr>
            <a:r>
              <a:rPr lang="ru-RU" dirty="0" smtClean="0"/>
              <a:t>2)Рассматривание картины. Выделение центрального образа. Затем восприятие фактов ,связанных с центральным образом.</a:t>
            </a:r>
          </a:p>
          <a:p>
            <a:pPr>
              <a:buNone/>
            </a:pPr>
            <a:r>
              <a:rPr lang="ru-RU" dirty="0" smtClean="0"/>
              <a:t>    Вопросы педагога детям по содержанию картины.</a:t>
            </a:r>
          </a:p>
          <a:p>
            <a:pPr>
              <a:buNone/>
            </a:pPr>
            <a:r>
              <a:rPr lang="ru-RU" dirty="0" smtClean="0"/>
              <a:t>3) Обобщение ответов, введение новых слов и словосочетаний, пример словообразования</a:t>
            </a:r>
          </a:p>
          <a:p>
            <a:pPr>
              <a:buNone/>
            </a:pPr>
            <a:r>
              <a:rPr lang="ru-RU" dirty="0" smtClean="0"/>
              <a:t>4) план рассказа</a:t>
            </a:r>
          </a:p>
          <a:p>
            <a:pPr>
              <a:buNone/>
            </a:pPr>
            <a:r>
              <a:rPr lang="ru-RU" dirty="0" smtClean="0"/>
              <a:t>5) Самостоятельное описание</a:t>
            </a:r>
          </a:p>
          <a:p>
            <a:pPr>
              <a:buNone/>
            </a:pPr>
            <a:r>
              <a:rPr lang="ru-RU" dirty="0" smtClean="0"/>
              <a:t>6)Обобщающий рассказ педагога.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120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036496" cy="576064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>Рассказ повествование по серии сюжетных картинок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50083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Рассказывание по серии картинок является  очень эффективным видом работы по формированию связной речи. </a:t>
            </a:r>
            <a:r>
              <a:rPr lang="ru-RU" dirty="0" smtClean="0">
                <a:solidFill>
                  <a:srgbClr val="FF0000"/>
                </a:solidFill>
              </a:rPr>
              <a:t>Оно исключает этап составления плана рассказа, так как порядок чередования картинок определяет последовательность изложения, что позволяет сэкономить время и опросить большее количество детей.</a:t>
            </a:r>
          </a:p>
          <a:p>
            <a:pPr>
              <a:buNone/>
            </a:pPr>
            <a:r>
              <a:rPr lang="ru-RU" dirty="0" smtClean="0"/>
              <a:t>     Методика обучения детей дошкольного возраста работе с серией сюжетных  картинок  позволяет детям освоить логические операции и верно выполнять задание. Составлению рассказа по серии должна предшествовать подготовительная работа. С помощью дополнительных вопросов анализируется содержание будущего рассказа, продолжается работа над лексико-грамматическим материалом. Новые слова уточняются, закрепляются в разных грамматических формах и связях. При составлении рассказов по серии картинок дети одновременно упражняются в составлении диалогов применительно к конкретной ситуации.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Обучение дошкольников работе с серией картинок надо начинать с трехлетнего возраста</a:t>
            </a:r>
            <a:r>
              <a:rPr lang="ru-RU" dirty="0" smtClean="0"/>
              <a:t>.  Детям  этого  возраста   для   составления   серии  предлагается   2 – 3  картинки.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К четырем годам </a:t>
            </a:r>
            <a:r>
              <a:rPr lang="ru-RU" dirty="0" smtClean="0"/>
              <a:t>объем серии увеличивается до 4 – 5  картинок. Их сюжеты должны отражать реальный опыт детей (процесс умывания, кормления, укладывания спать и т.д.)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В  пятилетнем возрасте </a:t>
            </a:r>
            <a:r>
              <a:rPr lang="ru-RU" dirty="0" smtClean="0"/>
              <a:t>ребенку может предлагаться  до 6 –</a:t>
            </a:r>
            <a:r>
              <a:rPr lang="ru-RU" dirty="0" err="1" smtClean="0"/>
              <a:t>ти</a:t>
            </a:r>
            <a:r>
              <a:rPr lang="ru-RU" dirty="0" smtClean="0"/>
              <a:t> картинок в серии по типичным событиям, переживаемым детьми в этом возрасте (покупка чего-либо в магазинах, поход в зоопарк  или в лес). В этом  же возрасте можно использовать серию картинок на основе сказочных ситуаций (ёжик собирает яблоки в лесу, варит варенье и угощает им лесных зверей).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При  возрасте детей пять-семь лет </a:t>
            </a:r>
            <a:r>
              <a:rPr lang="ru-RU" dirty="0" smtClean="0"/>
              <a:t>целесообразнее  использовать серии картинок из 6 – 8 кадров, связанных разнообразным содержанием (из личного опыта детей, из наблюдаемых со стороны действий; использование сказочных ситуаций из литературных произведений, не знакомых детям).</a:t>
            </a:r>
          </a:p>
          <a:p>
            <a:pPr>
              <a:buNone/>
            </a:pPr>
            <a:r>
              <a:rPr lang="ru-RU" dirty="0" smtClean="0"/>
              <a:t>     Во всех случаях не рекомендуется использовать  серии картинок с нарушенной  логической цепочкой. Также </a:t>
            </a:r>
            <a:r>
              <a:rPr lang="ru-RU" dirty="0" smtClean="0">
                <a:solidFill>
                  <a:srgbClr val="FF0000"/>
                </a:solidFill>
              </a:rPr>
              <a:t>не рекомендуется использовать картинки, связанные с текстами знакомых детям  литературных произведений.</a:t>
            </a:r>
          </a:p>
          <a:p>
            <a:pPr>
              <a:buNone/>
            </a:pPr>
            <a:r>
              <a:rPr lang="ru-RU" dirty="0" smtClean="0"/>
              <a:t>     Желательно организовывать работу с подгруппами детей	 или индивидуально в утренние или вечерние промежутки времени, в спокойной обстановке, без отвлекающих моментов. Время, затрачиваемое на обучение, не должно превышать для детей до  четырех лет 5 – 6 минут, для детей до пяти лет – не более 10 минут, дети старшего дошкольного возраста могут быть максимально  заняты этой деятельностью около 15 минут.</a:t>
            </a:r>
          </a:p>
          <a:p>
            <a:pPr>
              <a:buNone/>
            </a:pPr>
            <a:r>
              <a:rPr lang="ru-RU" dirty="0" smtClean="0"/>
              <a:t>    Очень важно педагогу создавать у детей  мотивацию этой  деятельности и стимулировать положительное эмоциональное состояние в процессе работы и по ее окончании.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Примеры мотивации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для детей  трех лет: пропеть песенку с картинками, проговорить рифмованный текст,  вслух положительно оценить серию картинок, сложенных в нужной последовательности;</a:t>
            </a:r>
          </a:p>
          <a:p>
            <a:pPr>
              <a:buNone/>
            </a:pPr>
            <a:r>
              <a:rPr lang="ru-RU" dirty="0" smtClean="0"/>
              <a:t>для детей четырех-пяти лет целесообразно использовать мотив оказания помощи какому – либо герою (например, Чебурашка хочет разобраться в картинках);</a:t>
            </a:r>
          </a:p>
          <a:p>
            <a:pPr>
              <a:buNone/>
            </a:pPr>
            <a:r>
              <a:rPr lang="ru-RU" dirty="0" smtClean="0"/>
              <a:t>дети пяти-семи лет с удовольствием используют мотив соревнования (работа на скорость, подготовка к школе или игра в «сыщиков»).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24271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В процессе обучения детей рассказыванию по серии картин необходимо сформировать у них элементарные представления о структуре текста, о том, что  любой рассказ имеет начало, середину и конец. </a:t>
            </a:r>
          </a:p>
          <a:p>
            <a:pPr marL="0" indent="0">
              <a:buNone/>
            </a:pPr>
            <a:r>
              <a:rPr lang="ru-RU" dirty="0" smtClean="0"/>
              <a:t>Важно, чтобы дети научились по- разному начинать рассказы, овладели бы многообразием форм зачинов, умели бы сжато и лаконично передать суть происходящего, предлагали бы разнообразные варианты окончания рассказа.  Все это  готовит дошкольников к становлению самостоятельного словесного творчества. </a:t>
            </a:r>
          </a:p>
          <a:p>
            <a:pPr marL="0" indent="0">
              <a:buNone/>
            </a:pPr>
            <a:r>
              <a:rPr lang="ru-RU" dirty="0" smtClean="0"/>
              <a:t>С этой же целью в подготовительной группе в  рассказы по серии картин необходимо включать </a:t>
            </a:r>
            <a:r>
              <a:rPr lang="ru-RU" dirty="0" smtClean="0">
                <a:solidFill>
                  <a:srgbClr val="FF0000"/>
                </a:solidFill>
              </a:rPr>
              <a:t>самостоятельные рассуждения детей</a:t>
            </a:r>
            <a:r>
              <a:rPr lang="ru-RU" dirty="0" smtClean="0"/>
              <a:t>; также в старших группах детям предоставляется большая </a:t>
            </a:r>
            <a:r>
              <a:rPr lang="ru-RU" dirty="0" smtClean="0">
                <a:solidFill>
                  <a:srgbClr val="FF0000"/>
                </a:solidFill>
              </a:rPr>
              <a:t>самостоятельность в выборе формы изложения, </a:t>
            </a:r>
            <a:r>
              <a:rPr lang="ru-RU" dirty="0" smtClean="0"/>
              <a:t>приветствуется </a:t>
            </a:r>
            <a:r>
              <a:rPr lang="ru-RU" dirty="0" smtClean="0">
                <a:solidFill>
                  <a:srgbClr val="FF0000"/>
                </a:solidFill>
              </a:rPr>
              <a:t>творческий подход в выборе речевых средств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Можно задать детям следующие вопросы: «О чем вам хочется рассказать подробнее? Что вы хотите еще рассказать?»</a:t>
            </a:r>
          </a:p>
          <a:p>
            <a:pPr marL="0" indent="0">
              <a:buNone/>
            </a:pPr>
            <a:r>
              <a:rPr lang="ru-RU" dirty="0" smtClean="0"/>
              <a:t> Старшие дошкольники уже способны включать в свои рассказы описания пейзажа, состояние погоды, описание мимики и жестов героев.</a:t>
            </a:r>
          </a:p>
          <a:p>
            <a:pPr marL="0" indent="0">
              <a:buNone/>
            </a:pPr>
            <a:r>
              <a:rPr lang="ru-RU" dirty="0" smtClean="0"/>
              <a:t>      Залогом успеха  при  обучении рассказыванию по серии картин является осмысление детьми общего содержания изображенных событий. В конечном итоге у малышей должно быть сформировано целостное впечатление о них.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Важно помнить, что успешность обучения зависит от соблюдения основных условий организации педагогического процесса.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Обязательным принципом обучения детей рассказыванию является то, чтобы педагог не прибегал к авторитарному стилю общения, не навязывал свою точку зрения. Необходимо учитывать сферу развития общения малышей друг с другом и со  взрослыми, учитывать их особенности, опираться на их  индивидуальные способности. Это в полной мере позволит решить задачи развития речи и формирования культуры общения.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980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Рассказывание из опыта ( о событиях)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>
              <a:buNone/>
            </a:pPr>
            <a:r>
              <a:rPr lang="ru-RU" sz="2400" dirty="0" smtClean="0"/>
              <a:t>1.Сообщение темы</a:t>
            </a:r>
          </a:p>
          <a:p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2.Знакомство с планом рассказа</a:t>
            </a:r>
          </a:p>
          <a:p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3.При необходимости образец рассказа</a:t>
            </a:r>
          </a:p>
          <a:p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4.Напоминание  пункта плана и заслушивание по нему детей (вначале по первому , затем по 2 и т.д.)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67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dirty="0"/>
              <a:t>Творческое рассказывание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600" dirty="0"/>
              <a:t>Творческое рассказывание – это один из видов рассказов, который дети придумывают сами. Особенность такого  рассказывания заключается в том, что ребенок должен самостоятельно   придумывать содержание, опираясь на свой опыт, и облекать его в форму связного повествования</a:t>
            </a:r>
            <a:r>
              <a:rPr lang="ru-RU" sz="2600" dirty="0" smtClean="0"/>
              <a:t>.</a:t>
            </a:r>
          </a:p>
          <a:p>
            <a:pPr marL="0" indent="0">
              <a:buNone/>
            </a:pPr>
            <a:endParaRPr lang="ru-RU" sz="2600" dirty="0"/>
          </a:p>
          <a:p>
            <a:pPr marL="0" indent="0" algn="ctr">
              <a:buNone/>
            </a:pPr>
            <a:r>
              <a:rPr lang="ru-RU" sz="2600" dirty="0">
                <a:solidFill>
                  <a:srgbClr val="FF0000"/>
                </a:solidFill>
              </a:rPr>
              <a:t>Этапы формирования детского художественного творчества</a:t>
            </a:r>
            <a:r>
              <a:rPr lang="ru-RU" sz="2600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ru-RU" sz="2600" dirty="0"/>
          </a:p>
          <a:p>
            <a:pPr marL="0" indent="0">
              <a:buNone/>
            </a:pPr>
            <a:r>
              <a:rPr lang="ru-RU" sz="2600" dirty="0"/>
              <a:t>       </a:t>
            </a:r>
            <a:r>
              <a:rPr lang="ru-RU" sz="2600" dirty="0">
                <a:solidFill>
                  <a:srgbClr val="FF0000"/>
                </a:solidFill>
              </a:rPr>
              <a:t>На первом этапе – накопление опыта</a:t>
            </a:r>
            <a:r>
              <a:rPr lang="ru-RU" sz="2600" dirty="0"/>
              <a:t>. Роль педагога заключается в организации жизненных наблюдений, влияющих на детское творчество. Ребенка надо учить образному видению окружающего</a:t>
            </a:r>
            <a:r>
              <a:rPr lang="ru-RU" sz="2600" dirty="0" smtClean="0"/>
              <a:t>.</a:t>
            </a:r>
          </a:p>
          <a:p>
            <a:pPr marL="0" indent="0">
              <a:buNone/>
            </a:pPr>
            <a:endParaRPr lang="ru-RU" sz="2600" dirty="0"/>
          </a:p>
          <a:p>
            <a:pPr marL="0" indent="0">
              <a:buNone/>
            </a:pPr>
            <a:r>
              <a:rPr lang="ru-RU" sz="2600" dirty="0"/>
              <a:t>       </a:t>
            </a:r>
            <a:r>
              <a:rPr lang="ru-RU" sz="2600" dirty="0">
                <a:solidFill>
                  <a:srgbClr val="FF0000"/>
                </a:solidFill>
              </a:rPr>
              <a:t>Второй этап – собственно процесс детского творчества</a:t>
            </a:r>
            <a:r>
              <a:rPr lang="ru-RU" sz="2600" dirty="0"/>
              <a:t>, когда возникает замысел, идут поиски художественных средств. Это побуждает детей к поискам средств его реализации: поиски композиции, выделение поступков героев, выбор слов, эпитетов.</a:t>
            </a:r>
          </a:p>
          <a:p>
            <a:pPr marL="0" indent="0">
              <a:buNone/>
            </a:pPr>
            <a:r>
              <a:rPr lang="ru-RU" sz="2600" dirty="0"/>
              <a:t>        </a:t>
            </a:r>
            <a:r>
              <a:rPr lang="ru-RU" sz="2600" dirty="0">
                <a:solidFill>
                  <a:srgbClr val="FF0000"/>
                </a:solidFill>
              </a:rPr>
              <a:t>На третьем этапе появляется новая продукция. – рассказ</a:t>
            </a:r>
            <a:r>
              <a:rPr lang="ru-RU" sz="2600" dirty="0"/>
              <a:t>. Ребенок интересуется её качеством, стремится завершить её, испытывая эстетическое удовлетворение. Поэтому необходимы анализ результатов творчества взрослым, его заинтересо</a:t>
            </a:r>
            <a:r>
              <a:rPr lang="ru-RU" sz="2300" dirty="0"/>
              <a:t>ванность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660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9324528" y="-171400"/>
            <a:ext cx="72008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ru-RU" sz="5000" dirty="0"/>
              <a:t>Условия успеха творческой деятельности:</a:t>
            </a:r>
          </a:p>
          <a:p>
            <a:pPr marL="0" indent="0">
              <a:buNone/>
            </a:pPr>
            <a:r>
              <a:rPr lang="ru-RU" dirty="0" smtClean="0"/>
              <a:t>Обогащение </a:t>
            </a:r>
            <a:r>
              <a:rPr lang="ru-RU" dirty="0"/>
              <a:t>опыта детей впечатлениями из жизни (экскурсии, наблюдения, рассматривание картин, альбомов и т.д</a:t>
            </a:r>
            <a:r>
              <a:rPr lang="ru-RU" dirty="0" smtClean="0"/>
              <a:t>.).</a:t>
            </a:r>
          </a:p>
          <a:p>
            <a:pPr marL="0" indent="0">
              <a:buNone/>
            </a:pPr>
            <a:r>
              <a:rPr lang="ru-RU" dirty="0" smtClean="0"/>
              <a:t>Обогащение </a:t>
            </a:r>
            <a:r>
              <a:rPr lang="ru-RU" dirty="0"/>
              <a:t>и активизация словаря.</a:t>
            </a:r>
          </a:p>
          <a:p>
            <a:pPr marL="0" indent="0">
              <a:buNone/>
            </a:pPr>
            <a:r>
              <a:rPr lang="ru-RU" dirty="0" smtClean="0"/>
              <a:t>Умение </a:t>
            </a:r>
            <a:r>
              <a:rPr lang="ru-RU" dirty="0"/>
              <a:t>детей связно рассказывать, владеть структурой связного высказывания (творческий рассказ).</a:t>
            </a:r>
          </a:p>
          <a:p>
            <a:pPr marL="0" indent="0">
              <a:buNone/>
            </a:pPr>
            <a:r>
              <a:rPr lang="ru-RU" dirty="0" smtClean="0"/>
              <a:t>Правильное </a:t>
            </a:r>
            <a:r>
              <a:rPr lang="ru-RU" dirty="0"/>
              <a:t>понимание детьми задания «придумать», т.е. создать что-то новое, рассказать о том, чего на самом деле не было.</a:t>
            </a:r>
          </a:p>
          <a:p>
            <a:pPr marL="0" indent="0" algn="ctr">
              <a:buNone/>
            </a:pPr>
            <a:r>
              <a:rPr lang="ru-RU" sz="5000" dirty="0"/>
              <a:t>Приемы обучения творческому рассказыванию:</a:t>
            </a:r>
          </a:p>
          <a:p>
            <a:pPr marL="0" indent="0">
              <a:buNone/>
            </a:pPr>
            <a:r>
              <a:rPr lang="ru-RU" b="1" i="1" dirty="0"/>
              <a:t>В старшей группе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 smtClean="0"/>
              <a:t>-рассказывание </a:t>
            </a:r>
            <a:r>
              <a:rPr lang="ru-RU" dirty="0"/>
              <a:t>детей вместе с воспитателем по вопросам.</a:t>
            </a:r>
          </a:p>
          <a:p>
            <a:pPr marL="0" indent="0">
              <a:buNone/>
            </a:pPr>
            <a:r>
              <a:rPr lang="ru-RU" dirty="0" smtClean="0"/>
              <a:t>-придумывание </a:t>
            </a:r>
            <a:r>
              <a:rPr lang="ru-RU" dirty="0"/>
              <a:t>с детьми продолжение авторского текста. </a:t>
            </a:r>
          </a:p>
          <a:p>
            <a:pPr marL="0" indent="0">
              <a:buNone/>
            </a:pPr>
            <a:r>
              <a:rPr lang="ru-RU" b="1" i="1" dirty="0"/>
              <a:t>В подготовительной группе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 smtClean="0"/>
              <a:t>-придумывание </a:t>
            </a:r>
            <a:r>
              <a:rPr lang="ru-RU" dirty="0"/>
              <a:t>продолжения и завершение рассказа,</a:t>
            </a:r>
          </a:p>
          <a:p>
            <a:pPr marL="0" indent="0">
              <a:buNone/>
            </a:pPr>
            <a:r>
              <a:rPr lang="ru-RU" dirty="0" smtClean="0"/>
              <a:t>-вспомогательные </a:t>
            </a:r>
            <a:r>
              <a:rPr lang="ru-RU" dirty="0"/>
              <a:t>вопросы,</a:t>
            </a:r>
          </a:p>
          <a:p>
            <a:pPr marL="0" indent="0">
              <a:buNone/>
            </a:pPr>
            <a:r>
              <a:rPr lang="ru-RU" dirty="0" smtClean="0"/>
              <a:t>-план </a:t>
            </a:r>
            <a:r>
              <a:rPr lang="ru-RU" dirty="0"/>
              <a:t>в виде вопросов,</a:t>
            </a:r>
          </a:p>
          <a:p>
            <a:pPr marL="0" indent="0">
              <a:buNone/>
            </a:pPr>
            <a:r>
              <a:rPr lang="ru-RU" dirty="0" smtClean="0"/>
              <a:t>-рассказывание </a:t>
            </a:r>
            <a:r>
              <a:rPr lang="ru-RU" dirty="0"/>
              <a:t>по сюжету, предложенному педагогом,</a:t>
            </a:r>
          </a:p>
          <a:p>
            <a:pPr marL="0" indent="0">
              <a:buNone/>
            </a:pPr>
            <a:r>
              <a:rPr lang="ru-RU" dirty="0" smtClean="0"/>
              <a:t>-придумывание </a:t>
            </a:r>
            <a:r>
              <a:rPr lang="ru-RU" dirty="0"/>
              <a:t>рассказа на самостоятельно выбранную тему</a:t>
            </a:r>
          </a:p>
          <a:p>
            <a:pPr marL="0" indent="0">
              <a:buNone/>
            </a:pPr>
            <a:r>
              <a:rPr lang="ru-RU" dirty="0" smtClean="0"/>
              <a:t>-придумывание </a:t>
            </a:r>
            <a:r>
              <a:rPr lang="ru-RU" dirty="0"/>
              <a:t>сказки,</a:t>
            </a:r>
          </a:p>
          <a:p>
            <a:pPr marL="0" indent="0">
              <a:buNone/>
            </a:pPr>
            <a:r>
              <a:rPr lang="ru-RU" dirty="0" smtClean="0"/>
              <a:t>-описание </a:t>
            </a:r>
            <a:r>
              <a:rPr lang="ru-RU" dirty="0"/>
              <a:t>природы:</a:t>
            </a:r>
          </a:p>
          <a:p>
            <a:pPr marL="0" indent="0" algn="ctr">
              <a:buNone/>
            </a:pPr>
            <a:r>
              <a:rPr lang="ru-RU" sz="4500" dirty="0"/>
              <a:t>Последовательность обучению описанию природы</a:t>
            </a:r>
            <a:r>
              <a:rPr lang="ru-RU" dirty="0" smtClean="0"/>
              <a:t>:</a:t>
            </a:r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	обогащение детских представлений и впечатлений о природе в процессе наблюдений, обучение умению видеть красоту окружающей природы</a:t>
            </a:r>
          </a:p>
          <a:p>
            <a:pPr marL="0" indent="0">
              <a:buNone/>
            </a:pPr>
            <a:r>
              <a:rPr lang="ru-RU" dirty="0"/>
              <a:t>	углубление детских впечатлений о природе путем рассматривания художественных картин и сравнения красоты изображенного с живой действительностью</a:t>
            </a:r>
          </a:p>
          <a:p>
            <a:pPr marL="0" indent="0">
              <a:buNone/>
            </a:pPr>
            <a:r>
              <a:rPr lang="ru-RU" dirty="0"/>
              <a:t>	обучение детей описанию объектов природы по представлению</a:t>
            </a:r>
          </a:p>
          <a:p>
            <a:pPr marL="0" indent="0">
              <a:buNone/>
            </a:pPr>
            <a:r>
              <a:rPr lang="ru-RU" dirty="0"/>
              <a:t>	обучение умению описывать природу, обогащать свои знания, впечатления, полученные во время наблюдений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618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Сочинение- творческое рассказывание сказки, рассказа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i="1" dirty="0" smtClean="0"/>
              <a:t>Придумывание продолжения и завершения сказки ( рассказа)</a:t>
            </a:r>
          </a:p>
          <a:p>
            <a:pPr marL="0" indent="0">
              <a:buNone/>
            </a:pPr>
            <a:r>
              <a:rPr lang="ru-RU" dirty="0" smtClean="0"/>
              <a:t>1.Сообщение начала рассказа, его завязки воспитателем</a:t>
            </a:r>
          </a:p>
          <a:p>
            <a:pPr marL="0" indent="0">
              <a:buNone/>
            </a:pPr>
            <a:r>
              <a:rPr lang="ru-RU" dirty="0" smtClean="0"/>
              <a:t>2.Вопросы детям, дающие толчок их воображению.</a:t>
            </a:r>
          </a:p>
          <a:p>
            <a:pPr marL="0" indent="0">
              <a:buNone/>
            </a:pPr>
            <a:r>
              <a:rPr lang="ru-RU" dirty="0" smtClean="0"/>
              <a:t>3. Рассказы детей</a:t>
            </a:r>
          </a:p>
          <a:p>
            <a:pPr marL="0" indent="0">
              <a:buNone/>
            </a:pPr>
            <a:r>
              <a:rPr lang="ru-RU" dirty="0" smtClean="0"/>
              <a:t>4.Если рассказы получаются однообразные- подсказки педагога.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b="1" i="1" dirty="0" smtClean="0"/>
              <a:t>Придумывание сказки по плану воспитателя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1.Сообщение темы и плана</a:t>
            </a:r>
          </a:p>
          <a:p>
            <a:pPr marL="0" indent="0">
              <a:buNone/>
            </a:pPr>
            <a:r>
              <a:rPr lang="ru-RU" dirty="0" smtClean="0"/>
              <a:t>2.Самостоятельные рассказы детей</a:t>
            </a:r>
          </a:p>
          <a:p>
            <a:pPr marL="0" indent="0">
              <a:buNone/>
            </a:pPr>
            <a:r>
              <a:rPr lang="ru-RU" dirty="0" smtClean="0"/>
              <a:t>3.Подсказки педагога</a:t>
            </a:r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b="1" i="1" dirty="0" smtClean="0"/>
              <a:t>Придумывание сказки по теме, предложенной воспитателем ( без плана)</a:t>
            </a:r>
          </a:p>
          <a:p>
            <a:pPr marL="0" indent="0">
              <a:buNone/>
            </a:pPr>
            <a:r>
              <a:rPr lang="ru-RU" dirty="0" smtClean="0"/>
              <a:t>1.Педагог сообщает тему</a:t>
            </a:r>
          </a:p>
          <a:p>
            <a:pPr marL="0" indent="0">
              <a:buNone/>
            </a:pPr>
            <a:r>
              <a:rPr lang="ru-RU" dirty="0" smtClean="0"/>
              <a:t>2.Ребенок сам выбирает форму, содержание, выступает автором.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178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Сочинение рассказа-этюда ( о предмете, природном объекте)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Рассказ-этюд представляет собой небольшой рассказ на предложенную тему, своеобразную словесную зарисовку. </a:t>
            </a:r>
          </a:p>
          <a:p>
            <a:pPr marL="0" indent="0">
              <a:buNone/>
            </a:pPr>
            <a:r>
              <a:rPr lang="ru-RU" dirty="0" smtClean="0"/>
              <a:t>Составление таких рассказов может занимать занятие целиком или быть его частью. Цель рассказов-этюдов — развитие образности и точности языка, выработка умения несколькими предложениями охарактеризовать предмет или явление, найти для его описания наиболее выразительные слова.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старшей группе еще не все дети справляются с такими заданиями. Процесс восприятия объекта часто отвлекает их от речевого выражения. Они затрудняются в подборе слов, предложения в их рассказах в основном односложны.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Составление рассказа-этюда требует уже некоторого опыта творческого рассказывания, умения прочувствовать и передать красоту предмета или явления. Поэтому </a:t>
            </a:r>
            <a:r>
              <a:rPr lang="ru-RU" dirty="0" smtClean="0">
                <a:solidFill>
                  <a:srgbClr val="FF0000"/>
                </a:solidFill>
              </a:rPr>
              <a:t>целесообразно использовать данный вид рассказа в подготовительной к школе группе,  </a:t>
            </a:r>
            <a:r>
              <a:rPr lang="ru-RU" dirty="0" err="1" smtClean="0">
                <a:solidFill>
                  <a:srgbClr val="FF0000"/>
                </a:solidFill>
              </a:rPr>
              <a:t>xoтя</a:t>
            </a:r>
            <a:r>
              <a:rPr lang="ru-RU" dirty="0" smtClean="0">
                <a:solidFill>
                  <a:srgbClr val="FF0000"/>
                </a:solidFill>
              </a:rPr>
              <a:t> готовить детей к нему нужно в старшей группе.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Темы этюдов постепенно усложняются. Сначала предлагают детям рассказать о чем-то, что имеет легко замечаемые отличительные признаки, привлекает детей своим разнообразием («Зимний </a:t>
            </a:r>
            <a:r>
              <a:rPr lang="ru-RU" dirty="0" err="1" smtClean="0"/>
              <a:t>яес</a:t>
            </a:r>
            <a:r>
              <a:rPr lang="ru-RU" dirty="0" smtClean="0"/>
              <a:t>», «Парк осенью», «Весенний лес»). Постепенно ребята переходят к более сложным этюдам и должны быстро, лаконично и выразительно описывать единичный, не всегда яркий предмет («Ветка сирени», «Тюльпан», «Анютины глазки», «Ромашки», «Ноготки»). Естественно, что воспитателю нужно помочь детям более пристально, внимательно рассмотреть предмет.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772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928926" y="2643182"/>
            <a:ext cx="2928958" cy="1628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Виды речевой деятельности дошкольника</a:t>
            </a:r>
          </a:p>
        </p:txBody>
      </p:sp>
      <p:sp>
        <p:nvSpPr>
          <p:cNvPr id="4" name="Овал 3"/>
          <p:cNvSpPr/>
          <p:nvPr/>
        </p:nvSpPr>
        <p:spPr>
          <a:xfrm rot="2389162">
            <a:off x="5624275" y="414822"/>
            <a:ext cx="1026072" cy="27599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Рассказ по серии сюжетных картинок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 rot="195338">
            <a:off x="4389202" y="-27628"/>
            <a:ext cx="937102" cy="27575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Рассказ из опыта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 rot="20375871">
            <a:off x="3169066" y="148236"/>
            <a:ext cx="1028664" cy="26064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dirty="0" smtClean="0"/>
              <a:t>Рассказ –описание пейзажной картины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 rot="14798298">
            <a:off x="1199468" y="2640838"/>
            <a:ext cx="1105195" cy="2872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dirty="0" smtClean="0"/>
              <a:t>Рассказывание по игрушке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 rot="4773055">
            <a:off x="6542743" y="1350272"/>
            <a:ext cx="1214446" cy="2984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Творческое рассказывание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 rot="7545394">
            <a:off x="6274616" y="3073738"/>
            <a:ext cx="1214446" cy="2705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рассуждение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 rot="10130820">
            <a:off x="4368651" y="4176157"/>
            <a:ext cx="999897" cy="24269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dirty="0" smtClean="0"/>
              <a:t>Рассказ по сюжетной картине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 rot="11388959">
            <a:off x="3122331" y="4216811"/>
            <a:ext cx="1064117" cy="23602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dirty="0" smtClean="0"/>
              <a:t>Рассказ –описание предмета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 rot="16972738">
            <a:off x="1266833" y="1443460"/>
            <a:ext cx="947642" cy="26217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dirty="0" smtClean="0"/>
              <a:t>пересказ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 rot="12758443">
            <a:off x="2058607" y="3704189"/>
            <a:ext cx="994911" cy="26269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dirty="0" smtClean="0"/>
              <a:t>Заучивание стихов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 rot="18241564">
            <a:off x="1971965" y="501939"/>
            <a:ext cx="1022476" cy="28886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dirty="0" smtClean="0"/>
              <a:t>диалог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 rot="8809533">
            <a:off x="5454935" y="3850788"/>
            <a:ext cx="972569" cy="2472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Рассказы-этюды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211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9324528" y="0"/>
            <a:ext cx="216024" cy="1166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Условно </a:t>
            </a:r>
            <a:r>
              <a:rPr lang="ru-RU" dirty="0" smtClean="0">
                <a:solidFill>
                  <a:srgbClr val="FF0000"/>
                </a:solidFill>
              </a:rPr>
              <a:t>рассказы-этюды можно разделить на следующие группы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рассказ-этюд, составляемый во время наблюдения, экскурсии;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рассказ-этюд об одном или нескольких предметах природы, составляемый во время беседы;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рассказ-этюд об одном или нескольких предметах природы, составление которого проходит как самостоятельное занятие.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Руководя этим видом творческого рассказа, педагог должен обратить особое внимание на свой рассказ-образец, а также наметить с детьми план их рассказов. В своем образце-описании, которое он дает во время наблюдения или экскурсии, педагог подводит детей к пониманию общей картины явления и ее составных частей:</a:t>
            </a:r>
          </a:p>
          <a:p>
            <a:pPr marL="0" indent="0">
              <a:buNone/>
            </a:pPr>
            <a:r>
              <a:rPr lang="ru-RU" dirty="0" smtClean="0"/>
              <a:t> «Ах как хорошо и приятно на лугу летом! Глаз радует многоцветье трав и цветов. Вот белоголовые ромашки смотрят на нас желтыми глазками, высокие колокольчики горделиво помахивают голубыми шапочками. То тут, то там вспыхивают звездочки полевой </a:t>
            </a:r>
            <a:r>
              <a:rPr lang="ru-RU" dirty="0" err="1" smtClean="0"/>
              <a:t>гвоздички</a:t>
            </a:r>
            <a:r>
              <a:rPr lang="ru-RU" dirty="0" smtClean="0"/>
              <a:t>. Цветы говорят: «Возьмите нас с собой!»</a:t>
            </a:r>
          </a:p>
          <a:p>
            <a:pPr marL="0" indent="0">
              <a:buNone/>
            </a:pPr>
            <a:r>
              <a:rPr lang="ru-RU" dirty="0" smtClean="0"/>
              <a:t>Выразительный рассказ педагога, совпадающий с непосредственным восприятием ребенка, надолго запоминается ему.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178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9396536" y="44624"/>
            <a:ext cx="72008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Во время беседы, предваряющей творческое рассказывание, образец рассказа воспитателя используется часто, но дети получают установку рассказать по-своему. В дальнейшем с приобретением детьми некоторого опыта составления таких рассказов педагог предлагает свой образец в конце занятия. В этом случае он как бы подытоживает, обобщает высказывания детей.</a:t>
            </a:r>
          </a:p>
          <a:p>
            <a:pPr marL="0" indent="0">
              <a:buNone/>
            </a:pPr>
            <a:r>
              <a:rPr lang="ru-RU" dirty="0" smtClean="0"/>
              <a:t>Образец рассказа-описания, составленный педагогом, должен быть кратким и ярким, фиксировать внимание ребенка на самом впечатляющем в наблюдаемом предмете или явлении. Очень хорошо использовать для этого литературные образцы. Например, дети составляют этюд на тему «Ваза с фруктами». Подобрать яркие, красочные слова поможет описание яблока, данное А. С. Пушкиным:</a:t>
            </a:r>
          </a:p>
          <a:p>
            <a:pPr marL="0" indent="0">
              <a:buNone/>
            </a:pPr>
            <a:r>
              <a:rPr lang="ru-RU" dirty="0" smtClean="0"/>
              <a:t>...яблоко. Оно</a:t>
            </a:r>
          </a:p>
          <a:p>
            <a:pPr marL="0" indent="0">
              <a:buNone/>
            </a:pPr>
            <a:r>
              <a:rPr lang="ru-RU" dirty="0" smtClean="0"/>
              <a:t>Соку спелого полно.</a:t>
            </a:r>
          </a:p>
          <a:p>
            <a:pPr marL="0" indent="0">
              <a:buNone/>
            </a:pPr>
            <a:r>
              <a:rPr lang="ru-RU" dirty="0" smtClean="0"/>
              <a:t>Так свежо и так душисто,</a:t>
            </a:r>
          </a:p>
          <a:p>
            <a:pPr marL="0" indent="0">
              <a:buNone/>
            </a:pPr>
            <a:r>
              <a:rPr lang="ru-RU" dirty="0" smtClean="0"/>
              <a:t>Так румяно-золотисто,</a:t>
            </a:r>
          </a:p>
          <a:p>
            <a:pPr marL="0" indent="0">
              <a:buNone/>
            </a:pPr>
            <a:r>
              <a:rPr lang="ru-RU" dirty="0" smtClean="0"/>
              <a:t>Будто медом налилось!</a:t>
            </a:r>
          </a:p>
          <a:p>
            <a:pPr marL="0" indent="0">
              <a:buNone/>
            </a:pPr>
            <a:r>
              <a:rPr lang="ru-RU" dirty="0" smtClean="0"/>
              <a:t>Видны семечки насквозь...</a:t>
            </a:r>
          </a:p>
          <a:p>
            <a:pPr marL="0" indent="0">
              <a:buNone/>
            </a:pPr>
            <a:r>
              <a:rPr lang="ru-RU" dirty="0" smtClean="0"/>
              <a:t>Произведение великого поэта находит мгновенный отголосок в сердце ребенка. Он не только запоминает язык произведения, но стремится его использовать в своей речи.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122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9422824" y="-361135"/>
            <a:ext cx="45719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33670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 smtClean="0"/>
              <a:t>Анализ поэтического произведения с точки зрения его языка считается исследователями (М. М. Конина, Н. А. </a:t>
            </a:r>
            <a:r>
              <a:rPr lang="ru-RU" dirty="0" err="1" smtClean="0"/>
              <a:t>Орланова</a:t>
            </a:r>
            <a:r>
              <a:rPr lang="ru-RU" dirty="0" smtClean="0"/>
              <a:t>, О. С. Ушакова и др.) эффективным приемом развития поэтического слуха детей, их чуткости к языку. Поэтому целесообразно задавать детям такие вопросы: «Чем понравилось вам это стихотворение?», «Какие слова употребил поэт, чтобы рассказать о красоте леса (березки, осени)?», «Какой отрывок из стихотворения вам захотелось разучить? Почему?»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Почувствовать настроение поэтического произведения о природе, его красоту помогает прослушивание музыкальных произведений. Для этого можно использовать фрагменты из пьес П. И. Чайковского, составляющих цикл «Времена года», «Море» Н. А. Римского-Корсакова, «Месяц над лугами» С. С. Прокофьева, «Осень» Ан. Александрова, русские народные мелодии.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Постепенно детей подводят к составлению рассказов-этюдов по плану. </a:t>
            </a:r>
          </a:p>
          <a:p>
            <a:pPr marL="0" indent="0">
              <a:buNone/>
            </a:pPr>
            <a:r>
              <a:rPr lang="ru-RU" dirty="0" smtClean="0"/>
              <a:t>Намечая вопросы плана, воспитатель особое внимание уделяет подбору выразительных средств. Например, перед составлением рассказа-этюда «Анютины глазки» можно предложить такой план: 1) Как называется твой цветок?</a:t>
            </a:r>
          </a:p>
          <a:p>
            <a:pPr marL="0" indent="0">
              <a:buNone/>
            </a:pPr>
            <a:r>
              <a:rPr lang="ru-RU" dirty="0" smtClean="0"/>
              <a:t> 2) Расскажи, какой он. </a:t>
            </a:r>
          </a:p>
          <a:p>
            <a:pPr marL="0" indent="0">
              <a:buNone/>
            </a:pPr>
            <a:r>
              <a:rPr lang="ru-RU" dirty="0" smtClean="0"/>
              <a:t>3) На что он похож? Что напоминает тебе твой цветок?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Сначала рассказы ребят состоят из нескольких слов, одного-двух предложений, часто это просто перечисление каких-то ярких признаков предмета («Тюльпан красный», «Тюльпаны желтые и красные», «Один красный, другой желтый»). Постепенно рассказы детей наполняются сравнениями, метафорами.</a:t>
            </a:r>
          </a:p>
          <a:p>
            <a:pPr marL="0" indent="0">
              <a:buNone/>
            </a:pPr>
            <a:r>
              <a:rPr lang="ru-RU" dirty="0" smtClean="0"/>
              <a:t>Вот примеры детских рассказов-этюдов «Анютины глазки»:</a:t>
            </a:r>
          </a:p>
          <a:p>
            <a:pPr marL="0" indent="0">
              <a:buNone/>
            </a:pPr>
            <a:r>
              <a:rPr lang="ru-RU" dirty="0" smtClean="0"/>
              <a:t>«Мои анютины глазки синие. Только в середине желтенькая точечка, как фонарик».</a:t>
            </a:r>
          </a:p>
          <a:p>
            <a:pPr marL="0" indent="0">
              <a:buNone/>
            </a:pPr>
            <a:r>
              <a:rPr lang="ru-RU" dirty="0" smtClean="0"/>
              <a:t>«У меня цветок — анютины глазки. Как будто на краях солнышко горит, а в середине как будто вечер наступил — синее. А один лепесток как закат».</a:t>
            </a:r>
          </a:p>
          <a:p>
            <a:pPr marL="0" indent="0">
              <a:buNone/>
            </a:pPr>
            <a:r>
              <a:rPr lang="ru-RU" dirty="0" smtClean="0"/>
              <a:t>«У меня цветок темно-бордовый. А в середине — красное. Как будто везде темно, а где-то горит огонек. Кто-то с работы пришел и спать не лег».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06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820472" y="228919"/>
            <a:ext cx="216024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5100" b="1" dirty="0" smtClean="0"/>
              <a:t>Рассуждение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Рассуждение </a:t>
            </a:r>
            <a:r>
              <a:rPr lang="ru-RU" dirty="0" smtClean="0"/>
              <a:t>это такой тип речи, который характеризуется особыми логическими отношениями между входящими в его состав суждениями, образующими умозаключение 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Рассуждение — это логическое изложение материала в форме доказательства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dirty="0" smtClean="0"/>
              <a:t>В рассуждении содержится объяснение какого-либо факта, аргументируется определенная точка зрения, раскрываются причинно-следственные связи и отношения. </a:t>
            </a:r>
          </a:p>
          <a:p>
            <a:pPr marL="0" indent="0">
              <a:buNone/>
            </a:pPr>
            <a:r>
              <a:rPr lang="ru-RU" dirty="0" smtClean="0"/>
              <a:t> Рассуждение составляется в ходе логически последовательных ответов на вопросы: почему? зачем? в чем смысл? </a:t>
            </a:r>
          </a:p>
          <a:p>
            <a:pPr marL="0" indent="0" algn="ctr">
              <a:buNone/>
            </a:pPr>
            <a:r>
              <a:rPr lang="ru-RU" dirty="0" smtClean="0"/>
              <a:t>Этот тип речи имеет свои </a:t>
            </a:r>
            <a:r>
              <a:rPr lang="ru-RU" dirty="0" smtClean="0">
                <a:solidFill>
                  <a:srgbClr val="FF0000"/>
                </a:solidFill>
              </a:rPr>
              <a:t>отличительные признаки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dirty="0" smtClean="0"/>
              <a:t>В рассуждении обязательны </a:t>
            </a:r>
            <a:r>
              <a:rPr lang="ru-RU" dirty="0" smtClean="0">
                <a:solidFill>
                  <a:srgbClr val="FF0000"/>
                </a:solidFill>
              </a:rPr>
              <a:t>две смысловые части</a:t>
            </a:r>
            <a:r>
              <a:rPr lang="ru-RU" dirty="0" smtClean="0"/>
              <a:t>, которые взаимообусловлены</a:t>
            </a:r>
            <a:r>
              <a:rPr lang="ru-RU" dirty="0" smtClean="0">
                <a:solidFill>
                  <a:srgbClr val="FF0000"/>
                </a:solidFill>
              </a:rPr>
              <a:t>. Первая часть — это то, что объясняется, доказывается, а вторая — это само объяснение, доказательство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Изложение того, что объясняется, доказывается, требует в рассуждении обязательного присутствия объяснения, доказательства.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Прежде всего необходимо формировать у детей в детских садах: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— знание структуры рассуждения и следование ей; </a:t>
            </a:r>
          </a:p>
          <a:p>
            <a:pPr marL="0" indent="0">
              <a:buNone/>
            </a:pPr>
            <a:r>
              <a:rPr lang="ru-RU" dirty="0" smtClean="0"/>
              <a:t>— умение обследовать предметы, вычленять существенные признаки для доказательства выдвинутых тезисов; </a:t>
            </a:r>
          </a:p>
          <a:p>
            <a:pPr marL="0" indent="0">
              <a:buNone/>
            </a:pPr>
            <a:r>
              <a:rPr lang="ru-RU" dirty="0" smtClean="0"/>
              <a:t>— умение отбирать аргументы для доказательства </a:t>
            </a:r>
          </a:p>
          <a:p>
            <a:pPr marL="0" indent="0">
              <a:buNone/>
            </a:pPr>
            <a:r>
              <a:rPr lang="ru-RU" dirty="0" smtClean="0"/>
              <a:t>— умение устанавливать разнообразные связи, и прежде всего причинно-следственные </a:t>
            </a:r>
          </a:p>
          <a:p>
            <a:pPr marL="0" indent="0">
              <a:buNone/>
            </a:pPr>
            <a:r>
              <a:rPr lang="ru-RU" dirty="0" smtClean="0"/>
              <a:t>— владение навыками анализа, синтеза, сравнения, обобщения; </a:t>
            </a:r>
          </a:p>
          <a:p>
            <a:pPr marL="0" indent="0">
              <a:buNone/>
            </a:pPr>
            <a:r>
              <a:rPr lang="ru-RU" dirty="0" smtClean="0"/>
              <a:t>— умение использовать различные языковые средства для связи смысловых частей («потому что», «так как», «поэтому», «значит», «следовательно», «во-первых», «во-вторых»); </a:t>
            </a:r>
          </a:p>
          <a:p>
            <a:pPr marL="0" indent="0">
              <a:buNone/>
            </a:pPr>
            <a:r>
              <a:rPr lang="ru-RU" dirty="0" smtClean="0"/>
              <a:t>— умение включать рассуждение в другие типы высказываний.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926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9540552" y="116632"/>
            <a:ext cx="216024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856984" cy="612068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4200" dirty="0" smtClean="0"/>
              <a:t>Методика обучения детей рассуждениям.</a:t>
            </a:r>
          </a:p>
          <a:p>
            <a:pPr marL="0" indent="0">
              <a:buNone/>
            </a:pPr>
            <a:r>
              <a:rPr lang="ru-RU" dirty="0" smtClean="0"/>
              <a:t> Рассуждение является наиболее сложным типом монологической речи. Поэтому </a:t>
            </a:r>
            <a:r>
              <a:rPr lang="ru-RU" dirty="0" smtClean="0">
                <a:solidFill>
                  <a:srgbClr val="FF0000"/>
                </a:solidFill>
              </a:rPr>
              <a:t>обучение рассуждению целесообразно начинать с развития у детей умений выделять и обобщать признаки, действия, устанавливать между ними логические связи, решать проблемные ситуации в разных видах деятельности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Для этого </a:t>
            </a:r>
            <a:r>
              <a:rPr lang="ru-RU" dirty="0" smtClean="0"/>
              <a:t>В. И. Яшина, Н. В. Семенова </a:t>
            </a:r>
            <a:r>
              <a:rPr lang="ru-RU" dirty="0" smtClean="0">
                <a:solidFill>
                  <a:srgbClr val="FF0000"/>
                </a:solidFill>
              </a:rPr>
              <a:t>рекомендуют использовать</a:t>
            </a:r>
            <a:r>
              <a:rPr lang="ru-RU" dirty="0" smtClean="0"/>
              <a:t>: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— </a:t>
            </a:r>
            <a:r>
              <a:rPr lang="ru-RU" dirty="0" smtClean="0">
                <a:solidFill>
                  <a:srgbClr val="FF0000"/>
                </a:solidFill>
              </a:rPr>
              <a:t>разнообразные наблюдения </a:t>
            </a:r>
            <a:r>
              <a:rPr lang="ru-RU" dirty="0" smtClean="0"/>
              <a:t>за живой и неживой природой (видеть и анализировать сезонные изменения в природе), вопросы типа: «Почему осенью листья меняют цвет и раскрашиваются разными красками?&gt; «Куда улетают птицы?»; «Почему их называют перелетными?&gt; и др.; </a:t>
            </a:r>
          </a:p>
          <a:p>
            <a:pPr marL="0" indent="0">
              <a:buNone/>
            </a:pPr>
            <a:r>
              <a:rPr lang="ru-RU" dirty="0" smtClean="0"/>
              <a:t>— </a:t>
            </a:r>
            <a:r>
              <a:rPr lang="ru-RU" dirty="0" smtClean="0">
                <a:solidFill>
                  <a:srgbClr val="FF0000"/>
                </a:solidFill>
              </a:rPr>
              <a:t>различные опыты </a:t>
            </a:r>
            <a:r>
              <a:rPr lang="ru-RU" dirty="0" smtClean="0"/>
              <a:t>с водой, снегом, льдом, деревом, металлом и </a:t>
            </a:r>
            <a:r>
              <a:rPr lang="ru-RU" dirty="0" err="1" smtClean="0"/>
              <a:t>тд</a:t>
            </a:r>
            <a:r>
              <a:rPr lang="ru-RU" dirty="0" smtClean="0"/>
              <a:t>. В процессе их проведения дети высказывают свои предположения и объясняют, почему они так думают;</a:t>
            </a:r>
          </a:p>
          <a:p>
            <a:pPr marL="0" indent="0">
              <a:buNone/>
            </a:pPr>
            <a:r>
              <a:rPr lang="ru-RU" dirty="0" smtClean="0"/>
              <a:t>— </a:t>
            </a:r>
            <a:r>
              <a:rPr lang="ru-RU" dirty="0" smtClean="0">
                <a:solidFill>
                  <a:srgbClr val="FF0000"/>
                </a:solidFill>
              </a:rPr>
              <a:t>речевые игры и упражнения</a:t>
            </a:r>
            <a:r>
              <a:rPr lang="ru-RU" dirty="0" smtClean="0"/>
              <a:t>: «Небылицы в картинках» (картины с изображением несуществующих в природе животных, растений, с нарушением закономерностей сезонных </a:t>
            </a:r>
            <a:r>
              <a:rPr lang="ru-RU" dirty="0" err="1" smtClean="0"/>
              <a:t>явлений.Дети</a:t>
            </a:r>
            <a:r>
              <a:rPr lang="ru-RU" dirty="0" smtClean="0"/>
              <a:t> должны объяснить, что и почему не так, как должно быть на самом деле); «Лишний предмет» (определить, какое из изображений лишнее и доказать почему); «Похожи — не похожи» (сравнение изображений различных природных объектов, игрушек, например: стрекоза и бабочка); и др.; </a:t>
            </a:r>
          </a:p>
          <a:p>
            <a:pPr marL="0" indent="0">
              <a:buNone/>
            </a:pPr>
            <a:r>
              <a:rPr lang="ru-RU" dirty="0" smtClean="0"/>
              <a:t>— </a:t>
            </a:r>
            <a:r>
              <a:rPr lang="ru-RU" dirty="0" smtClean="0">
                <a:solidFill>
                  <a:srgbClr val="FF0000"/>
                </a:solidFill>
              </a:rPr>
              <a:t>проблемно-речевые ситуации</a:t>
            </a:r>
            <a:r>
              <a:rPr lang="ru-RU" dirty="0" smtClean="0"/>
              <a:t>. Например, ситуация «Как спасти зайку?» Детям предлагается следующая ситуация: </a:t>
            </a:r>
          </a:p>
          <a:p>
            <a:pPr marL="0" indent="0">
              <a:buNone/>
            </a:pPr>
            <a:r>
              <a:rPr lang="ru-RU" dirty="0" smtClean="0"/>
              <a:t>Зайка оказался один в открытом море после кораблекрушения. Перед детьми несколько предметов — деревянная палочка, игрушечная тарелка, лист чистой бумаги, ведерко, сдутый воздушный </a:t>
            </a:r>
            <a:r>
              <a:rPr lang="ru-RU" dirty="0" err="1" smtClean="0"/>
              <a:t>шарик.детям</a:t>
            </a:r>
            <a:r>
              <a:rPr lang="ru-RU" dirty="0" smtClean="0"/>
              <a:t> предлагается выбрать из них те, при помощи которых можно спасти зайку и обосновать свой выбор. </a:t>
            </a:r>
          </a:p>
          <a:p>
            <a:pPr marL="0" indent="0">
              <a:buNone/>
            </a:pPr>
            <a:r>
              <a:rPr lang="ru-RU" dirty="0" smtClean="0"/>
              <a:t>— </a:t>
            </a:r>
            <a:r>
              <a:rPr lang="ru-RU" dirty="0" smtClean="0">
                <a:solidFill>
                  <a:srgbClr val="FF0000"/>
                </a:solidFill>
              </a:rPr>
              <a:t>чтение художественной литературы </a:t>
            </a:r>
            <a:r>
              <a:rPr lang="ru-RU" dirty="0" smtClean="0"/>
              <a:t>с последующим ее обсуждением. Например, после чтения сказки А. С. Пушкина детям можно задать вопросы: «Каждый раз, когда старик приходил просить рыбку, на море была разная погода. Почему?»; «Почему у старухи опять оказалось разбитое корыто?»; «Почему старик не взял выкупа с рыбки» и т. д. 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9184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9180512" y="-99392"/>
            <a:ext cx="360040" cy="374030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2900" dirty="0">
                <a:solidFill>
                  <a:srgbClr val="FF0000"/>
                </a:solidFill>
              </a:rPr>
              <a:t>На следующем этапе </a:t>
            </a:r>
            <a:r>
              <a:rPr lang="ru-RU" sz="2900" dirty="0" smtClean="0">
                <a:solidFill>
                  <a:srgbClr val="FF0000"/>
                </a:solidFill>
              </a:rPr>
              <a:t>обучения рассуждению </a:t>
            </a:r>
            <a:r>
              <a:rPr lang="ru-RU" sz="2900" dirty="0">
                <a:solidFill>
                  <a:srgbClr val="FF0000"/>
                </a:solidFill>
              </a:rPr>
              <a:t>следует формировать у детей знания о структуре текста, учить подбору аргументов для доказательства, использовать оптимальные средства связи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Можно также использовать следующие методы: </a:t>
            </a:r>
          </a:p>
          <a:p>
            <a:pPr marL="0" indent="0">
              <a:buNone/>
            </a:pPr>
            <a:r>
              <a:rPr lang="ru-RU" dirty="0" smtClean="0"/>
              <a:t>— создание ситуации. Например, в групповой комнате «неожиданно» появляется гость — попугай. Чтобы педагог разрешил его оставить, необходимо привести как можно больше аргументов. На детские аргументы воспитатель отвечает контраргументами; </a:t>
            </a:r>
          </a:p>
          <a:p>
            <a:pPr marL="0" indent="0">
              <a:buNone/>
            </a:pPr>
            <a:r>
              <a:rPr lang="ru-RU" dirty="0" smtClean="0"/>
              <a:t>— организацию соревнования (одна команда предлагает тезис, другая команда доказывает тезис и делает вывод); </a:t>
            </a:r>
          </a:p>
          <a:p>
            <a:pPr marL="0" indent="0">
              <a:buNone/>
            </a:pPr>
            <a:r>
              <a:rPr lang="ru-RU" dirty="0" smtClean="0"/>
              <a:t>— объяснение пословиц и поговорок, отгадывание загадок; </a:t>
            </a:r>
          </a:p>
          <a:p>
            <a:pPr marL="0" indent="0">
              <a:buNone/>
            </a:pPr>
            <a:r>
              <a:rPr lang="ru-RU" dirty="0" smtClean="0"/>
              <a:t>— решение речевых логических задач. Например: </a:t>
            </a:r>
          </a:p>
          <a:p>
            <a:pPr marL="0" indent="0">
              <a:buNone/>
            </a:pPr>
            <a:r>
              <a:rPr lang="ru-RU" dirty="0" smtClean="0"/>
              <a:t>На дворе стоял солнечный майский день. Вся лужайка перед домом была желтой: так много на ней цвело одуванчиков. Но вот наступил вечер. Солнце спряталось за деревьями, начало быстро темнеть. И вот чудо — лужайка перед домом стала совершенно зеленой! Как вы думаете, почему лужайка стала зеленой?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Чтобы дети употребляли языковые средства для связи смысловых частей, им можно предложить следующее: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— решить спор Незнайки со </a:t>
            </a:r>
            <a:r>
              <a:rPr lang="ru-RU" dirty="0" err="1"/>
              <a:t>Знайкой</a:t>
            </a:r>
            <a:r>
              <a:rPr lang="ru-RU" dirty="0"/>
              <a:t>, доказать, например, что страус не животное, а птица. Воспитатель может использовать картинки, где представлены основные признаки птицы: клюв, крылья, перья, как она питается, как высиживает птенцов. При доказательстве дети должны выдвинуть как можно больше аргументов и сделать вывод, используя слова, «во-первых», «во-вторых», «в-третьих», «следовательно», «таким образом», «значит»;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— игры «Почемучка» (Сначала дети задают вопросы педагогу). Он отвечает на них, используя союз «потому что», слова «так как», «в связи с этим». Затем взрослый задает вопросы детям. Ребенок, ответивший правильно, получает карточку с изображением вопроса. Набравший большее количество вопросов становится главным почемучкой.) и «Составь одно предложение» (педагог предлагает детям два простых предложения, а дети должны из них составить одно предложение со знакомыми союзами).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850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928926" y="2643182"/>
            <a:ext cx="2928958" cy="1628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Виды речевой деятельности дошкольника</a:t>
            </a:r>
          </a:p>
        </p:txBody>
      </p:sp>
      <p:sp>
        <p:nvSpPr>
          <p:cNvPr id="4" name="Овал 3"/>
          <p:cNvSpPr/>
          <p:nvPr/>
        </p:nvSpPr>
        <p:spPr>
          <a:xfrm rot="2389162">
            <a:off x="5624275" y="414822"/>
            <a:ext cx="1026072" cy="27599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Рассказ по серии сюжетных картинок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 rot="195338">
            <a:off x="4389202" y="-27628"/>
            <a:ext cx="937102" cy="27575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Рассказ из опыта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 rot="20375871">
            <a:off x="3169066" y="148236"/>
            <a:ext cx="1028664" cy="26064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dirty="0" smtClean="0"/>
              <a:t>Рассказ –описание пейзажной картины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 rot="14798298">
            <a:off x="1199468" y="2640838"/>
            <a:ext cx="1105195" cy="2872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dirty="0" smtClean="0"/>
              <a:t>Рассказывание по игрушке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 rot="4773055">
            <a:off x="6542743" y="1350272"/>
            <a:ext cx="1214446" cy="2984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Творческое рассказывание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 rot="7545394">
            <a:off x="6274616" y="3073738"/>
            <a:ext cx="1214446" cy="2705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рассуждение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 rot="10130820">
            <a:off x="4368651" y="4176157"/>
            <a:ext cx="999897" cy="24269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dirty="0" smtClean="0"/>
              <a:t>Рассказ по сюжетной картине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 rot="11388959">
            <a:off x="3122331" y="4216811"/>
            <a:ext cx="1064117" cy="23602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dirty="0" smtClean="0"/>
              <a:t>Рассказ –описание предмета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 rot="16972738">
            <a:off x="1266833" y="1443460"/>
            <a:ext cx="947642" cy="26217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dirty="0" smtClean="0"/>
              <a:t>пересказ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 rot="12758443">
            <a:off x="2058607" y="3704189"/>
            <a:ext cx="994911" cy="26269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dirty="0" smtClean="0"/>
              <a:t>Заучивание стихов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 rot="18241564">
            <a:off x="1971965" y="501939"/>
            <a:ext cx="1022476" cy="28886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dirty="0" smtClean="0"/>
              <a:t>диалог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 rot="8809533">
            <a:off x="5454935" y="3850788"/>
            <a:ext cx="972569" cy="2472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Рассказы-этюды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878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пересказ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5600" b="1" dirty="0" smtClean="0"/>
              <a:t>          Требования </a:t>
            </a:r>
            <a:r>
              <a:rPr lang="ru-RU" sz="5600" b="1" dirty="0"/>
              <a:t>к произведениям для пересказа</a:t>
            </a:r>
            <a:r>
              <a:rPr lang="ru-RU" sz="5600" dirty="0"/>
              <a:t>:</a:t>
            </a:r>
          </a:p>
          <a:p>
            <a:pPr>
              <a:buNone/>
            </a:pPr>
            <a:r>
              <a:rPr lang="ru-RU" sz="5600" dirty="0"/>
              <a:t>	Произведения должны иметь воспитательную ценность, обогащать моральный опыт </a:t>
            </a:r>
            <a:r>
              <a:rPr lang="ru-RU" sz="5600" dirty="0" smtClean="0"/>
              <a:t>детей;</a:t>
            </a:r>
            <a:endParaRPr lang="ru-RU" sz="5600" dirty="0"/>
          </a:p>
          <a:p>
            <a:pPr>
              <a:buNone/>
            </a:pPr>
            <a:r>
              <a:rPr lang="ru-RU" sz="5600" dirty="0"/>
              <a:t>	Быть доступными по содержанию – в произведении должны быть знакомые герои, персонажи с ярко                    выраженными чертами характера, понятными мотивами </a:t>
            </a:r>
            <a:r>
              <a:rPr lang="ru-RU" sz="5600" dirty="0" smtClean="0"/>
              <a:t>поступков;</a:t>
            </a:r>
            <a:endParaRPr lang="ru-RU" sz="5600" dirty="0"/>
          </a:p>
          <a:p>
            <a:pPr>
              <a:buNone/>
            </a:pPr>
            <a:r>
              <a:rPr lang="ru-RU" sz="5600" dirty="0"/>
              <a:t>	Иметь четкую композицию с хорошо выраженной последовательностью действий;</a:t>
            </a:r>
          </a:p>
          <a:p>
            <a:pPr>
              <a:buNone/>
            </a:pPr>
            <a:r>
              <a:rPr lang="ru-RU" sz="5600" dirty="0"/>
              <a:t>	Должны быть написаны образцовым языком, содержать разнообразные и точные определения, сравнения, желательно прямую </a:t>
            </a:r>
            <a:r>
              <a:rPr lang="ru-RU" sz="5600" dirty="0" smtClean="0"/>
              <a:t>речь.</a:t>
            </a:r>
          </a:p>
          <a:p>
            <a:pPr>
              <a:buNone/>
            </a:pPr>
            <a:endParaRPr lang="ru-RU" sz="5600" dirty="0"/>
          </a:p>
          <a:p>
            <a:pPr>
              <a:buNone/>
            </a:pPr>
            <a:r>
              <a:rPr lang="ru-RU" sz="5600" b="1" dirty="0" smtClean="0"/>
              <a:t>        Требования </a:t>
            </a:r>
            <a:r>
              <a:rPr lang="ru-RU" sz="5600" b="1" dirty="0"/>
              <a:t>к пересказам детей:</a:t>
            </a:r>
          </a:p>
          <a:p>
            <a:pPr>
              <a:buNone/>
            </a:pPr>
            <a:r>
              <a:rPr lang="ru-RU" sz="5600" dirty="0"/>
              <a:t>	Осмысленность</a:t>
            </a:r>
          </a:p>
          <a:p>
            <a:pPr>
              <a:buNone/>
            </a:pPr>
            <a:r>
              <a:rPr lang="ru-RU" sz="5600" dirty="0"/>
              <a:t>	Полнота передачи произведения</a:t>
            </a:r>
          </a:p>
          <a:p>
            <a:pPr>
              <a:buNone/>
            </a:pPr>
            <a:r>
              <a:rPr lang="ru-RU" sz="5600" dirty="0"/>
              <a:t>	Последовательность и связность пересказа</a:t>
            </a:r>
          </a:p>
          <a:p>
            <a:pPr>
              <a:buNone/>
            </a:pPr>
            <a:r>
              <a:rPr lang="ru-RU" sz="5600" dirty="0"/>
              <a:t>	Использование словаря и оборотов авторского текста</a:t>
            </a:r>
          </a:p>
          <a:p>
            <a:pPr>
              <a:buNone/>
            </a:pPr>
            <a:r>
              <a:rPr lang="ru-RU" sz="5600" dirty="0"/>
              <a:t>	Плавность пересказа (отсутствие длительных пауз)</a:t>
            </a:r>
          </a:p>
          <a:p>
            <a:pPr>
              <a:buNone/>
            </a:pPr>
            <a:r>
              <a:rPr lang="ru-RU" sz="5600" dirty="0"/>
              <a:t>	Выразительность и фонематическая правильность речи, культура поведения во время пересказа.</a:t>
            </a:r>
          </a:p>
          <a:p>
            <a:pPr>
              <a:buNone/>
            </a:pPr>
            <a:endParaRPr lang="ru-RU" sz="5600" dirty="0"/>
          </a:p>
          <a:p>
            <a:pPr>
              <a:buNone/>
            </a:pPr>
            <a:r>
              <a:rPr lang="ru-RU" sz="5600" b="1" dirty="0" smtClean="0"/>
              <a:t>         Методические </a:t>
            </a:r>
            <a:r>
              <a:rPr lang="ru-RU" sz="5600" b="1" dirty="0"/>
              <a:t>приемы, используемые в процессе обучения пересказу</a:t>
            </a:r>
            <a:r>
              <a:rPr lang="ru-RU" sz="5600" b="1" dirty="0" smtClean="0"/>
              <a:t>:</a:t>
            </a:r>
            <a:endParaRPr lang="ru-RU" sz="5600" dirty="0"/>
          </a:p>
          <a:p>
            <a:pPr>
              <a:buNone/>
            </a:pPr>
            <a:r>
              <a:rPr lang="ru-RU" sz="5600" dirty="0"/>
              <a:t>	Чтение художественного произведения</a:t>
            </a:r>
          </a:p>
          <a:p>
            <a:pPr>
              <a:buNone/>
            </a:pPr>
            <a:r>
              <a:rPr lang="ru-RU" sz="5600" dirty="0"/>
              <a:t>	Вопросы по содержанию (подсказывающие, подводящие)</a:t>
            </a:r>
          </a:p>
          <a:p>
            <a:pPr>
              <a:buNone/>
            </a:pPr>
            <a:r>
              <a:rPr lang="ru-RU" sz="5600" dirty="0"/>
              <a:t>	Использование указаний</a:t>
            </a:r>
          </a:p>
          <a:p>
            <a:pPr>
              <a:buNone/>
            </a:pPr>
            <a:r>
              <a:rPr lang="ru-RU" sz="5600" dirty="0"/>
              <a:t>	Индивидуальное и хоровое повторение</a:t>
            </a:r>
          </a:p>
          <a:p>
            <a:pPr>
              <a:buNone/>
            </a:pPr>
            <a:r>
              <a:rPr lang="ru-RU" sz="5600" dirty="0"/>
              <a:t>.	Беседа с опорой на личный опыт ребенка </a:t>
            </a:r>
          </a:p>
          <a:p>
            <a:pPr>
              <a:buNone/>
            </a:pPr>
            <a:r>
              <a:rPr lang="ru-RU" sz="5600" dirty="0"/>
              <a:t>	Подсказ слова или фразы</a:t>
            </a:r>
          </a:p>
          <a:p>
            <a:pPr>
              <a:buNone/>
            </a:pPr>
            <a:r>
              <a:rPr lang="ru-RU" sz="5600" dirty="0"/>
              <a:t>.	Сюрпризные и игровые моменты</a:t>
            </a:r>
          </a:p>
          <a:p>
            <a:pPr>
              <a:buNone/>
            </a:pPr>
            <a:r>
              <a:rPr lang="ru-RU" sz="5600" dirty="0"/>
              <a:t>	Использование наглядности</a:t>
            </a:r>
          </a:p>
          <a:p>
            <a:pPr>
              <a:buNone/>
            </a:pPr>
            <a:r>
              <a:rPr lang="ru-RU" sz="5600" dirty="0"/>
              <a:t>	Использование в качестве подсказки жест, мимику, пантомимику</a:t>
            </a:r>
          </a:p>
          <a:p>
            <a:pPr>
              <a:buNone/>
            </a:pPr>
            <a:r>
              <a:rPr lang="ru-RU" sz="5600" dirty="0"/>
              <a:t>	Использование драматизации, настольного театра.</a:t>
            </a:r>
          </a:p>
          <a:p>
            <a:pPr>
              <a:buNone/>
            </a:pPr>
            <a:endParaRPr lang="ru-RU" sz="5600" dirty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893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Примерная структура НОД по обучению детей пересказу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42928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sz="3400" b="1" dirty="0"/>
              <a:t>Вводная часть:</a:t>
            </a:r>
          </a:p>
          <a:p>
            <a:pPr>
              <a:buNone/>
            </a:pPr>
            <a:r>
              <a:rPr lang="ru-RU" sz="3400" dirty="0"/>
              <a:t>	Обыгрывание игрушки, сюрпризный момент.</a:t>
            </a:r>
          </a:p>
          <a:p>
            <a:pPr>
              <a:buNone/>
            </a:pPr>
            <a:r>
              <a:rPr lang="ru-RU" sz="3400" dirty="0" smtClean="0"/>
              <a:t>        Рассматривание </a:t>
            </a:r>
            <a:r>
              <a:rPr lang="ru-RU" sz="3400" dirty="0"/>
              <a:t>иллюстраций</a:t>
            </a:r>
          </a:p>
          <a:p>
            <a:pPr>
              <a:buNone/>
            </a:pPr>
            <a:r>
              <a:rPr lang="ru-RU" sz="3400" dirty="0"/>
              <a:t>	Использование части инсценировки произведения</a:t>
            </a:r>
          </a:p>
          <a:p>
            <a:pPr>
              <a:buNone/>
            </a:pPr>
            <a:r>
              <a:rPr lang="ru-RU" sz="3400" dirty="0"/>
              <a:t>	Беседа с опорой на личный опыт </a:t>
            </a:r>
            <a:r>
              <a:rPr lang="ru-RU" sz="3400" dirty="0" smtClean="0"/>
              <a:t>ребенка</a:t>
            </a:r>
          </a:p>
          <a:p>
            <a:pPr>
              <a:buNone/>
            </a:pPr>
            <a:r>
              <a:rPr lang="ru-RU" sz="3400" dirty="0" smtClean="0"/>
              <a:t>        Постановка </a:t>
            </a:r>
            <a:r>
              <a:rPr lang="ru-RU" sz="3400" dirty="0"/>
              <a:t>цели занятия, задачи</a:t>
            </a:r>
            <a:r>
              <a:rPr lang="ru-RU" sz="3400" dirty="0" smtClean="0"/>
              <a:t>.</a:t>
            </a:r>
          </a:p>
          <a:p>
            <a:pPr marL="514350" indent="-514350">
              <a:buAutoNum type="arabicPeriod" startAt="10"/>
            </a:pPr>
            <a:endParaRPr lang="ru-RU" sz="3400" dirty="0"/>
          </a:p>
          <a:p>
            <a:pPr>
              <a:buNone/>
            </a:pPr>
            <a:r>
              <a:rPr lang="ru-RU" sz="3400" b="1" dirty="0"/>
              <a:t>Основная часть:</a:t>
            </a:r>
          </a:p>
          <a:p>
            <a:pPr>
              <a:buNone/>
            </a:pPr>
            <a:r>
              <a:rPr lang="ru-RU" sz="3400" dirty="0"/>
              <a:t>	Целостное чтение произведения</a:t>
            </a:r>
          </a:p>
          <a:p>
            <a:pPr>
              <a:buNone/>
            </a:pPr>
            <a:r>
              <a:rPr lang="ru-RU" sz="3400" dirty="0"/>
              <a:t>	Беседа по </a:t>
            </a:r>
            <a:r>
              <a:rPr lang="ru-RU" sz="3400" dirty="0" smtClean="0"/>
              <a:t>содержанию</a:t>
            </a:r>
            <a:r>
              <a:rPr lang="ru-RU" sz="1800" dirty="0" smtClean="0"/>
              <a:t> </a:t>
            </a:r>
            <a:r>
              <a:rPr lang="ru-RU" sz="3400" dirty="0" smtClean="0"/>
              <a:t>( передача произведения по вопросам, заранее составленным педагогам. Вопрос ставится всей группе, а затем один ребенок вызывается для ответа)</a:t>
            </a:r>
            <a:endParaRPr lang="ru-RU" sz="3400" dirty="0"/>
          </a:p>
          <a:p>
            <a:pPr>
              <a:buNone/>
            </a:pPr>
            <a:r>
              <a:rPr lang="ru-RU" sz="3400" dirty="0"/>
              <a:t>	Повторное чтение художественного произведения и установкой на запоминание</a:t>
            </a:r>
          </a:p>
          <a:p>
            <a:pPr marL="514350" indent="-514350">
              <a:buNone/>
            </a:pPr>
            <a:r>
              <a:rPr lang="ru-RU" sz="3400" dirty="0" smtClean="0"/>
              <a:t>        Пересказы </a:t>
            </a:r>
            <a:r>
              <a:rPr lang="ru-RU" sz="3400" dirty="0"/>
              <a:t>детей </a:t>
            </a:r>
            <a:r>
              <a:rPr lang="ru-RU" sz="3400" dirty="0" smtClean="0"/>
              <a:t> / большая часть времени/ и </a:t>
            </a:r>
            <a:r>
              <a:rPr lang="ru-RU" sz="3400" dirty="0"/>
              <a:t>их анализ</a:t>
            </a:r>
            <a:r>
              <a:rPr lang="ru-RU" sz="3400" dirty="0" smtClean="0"/>
              <a:t>.</a:t>
            </a:r>
          </a:p>
          <a:p>
            <a:pPr marL="514350" indent="-514350">
              <a:buAutoNum type="arabicPeriod" startAt="8"/>
            </a:pPr>
            <a:endParaRPr lang="ru-RU" sz="3400" dirty="0"/>
          </a:p>
          <a:p>
            <a:pPr>
              <a:buNone/>
            </a:pPr>
            <a:r>
              <a:rPr lang="ru-RU" sz="3400" b="1" dirty="0"/>
              <a:t>Заключительная часть:</a:t>
            </a:r>
          </a:p>
          <a:p>
            <a:pPr>
              <a:buNone/>
            </a:pPr>
            <a:r>
              <a:rPr lang="ru-RU" sz="3400" dirty="0"/>
              <a:t>	Перевод на другой вид деятельности</a:t>
            </a:r>
          </a:p>
          <a:p>
            <a:pPr>
              <a:buNone/>
            </a:pPr>
            <a:r>
              <a:rPr lang="ru-RU" sz="3400" dirty="0"/>
              <a:t>	Загадки</a:t>
            </a:r>
          </a:p>
          <a:p>
            <a:pPr>
              <a:buNone/>
            </a:pPr>
            <a:r>
              <a:rPr lang="ru-RU" sz="3400" dirty="0"/>
              <a:t>	Рассматривание иллюстраций</a:t>
            </a:r>
          </a:p>
          <a:p>
            <a:pPr>
              <a:buNone/>
            </a:pPr>
            <a:r>
              <a:rPr lang="ru-RU" sz="3400" dirty="0"/>
              <a:t>	Поисковая деятельность.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16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Заучивание стихов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071546"/>
            <a:ext cx="8643998" cy="578645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1).</a:t>
            </a:r>
            <a:r>
              <a:rPr lang="ru-RU" sz="2600" dirty="0" smtClean="0"/>
              <a:t>Вызвать у детей состояние , наиболее благоприятное для восприятия и запоминания стихотворения ( задать вопрос , связанный с темой произведения, или напомнить о событии из жизни детей, близком к содержанию стихотворения )</a:t>
            </a:r>
          </a:p>
          <a:p>
            <a:pPr>
              <a:buNone/>
            </a:pPr>
            <a:r>
              <a:rPr lang="ru-RU" sz="2600" dirty="0" smtClean="0"/>
              <a:t>2) Чтение стихотворения наизусть педагогом.</a:t>
            </a:r>
          </a:p>
          <a:p>
            <a:pPr>
              <a:buNone/>
            </a:pPr>
            <a:r>
              <a:rPr lang="ru-RU" sz="2600" dirty="0" smtClean="0"/>
              <a:t>3.)После первого прочтения перед детьми ставится цель- заучить стихотворение наизусть.</a:t>
            </a:r>
          </a:p>
          <a:p>
            <a:pPr>
              <a:buNone/>
            </a:pPr>
            <a:r>
              <a:rPr lang="ru-RU" sz="2600" dirty="0" smtClean="0"/>
              <a:t>4)Чтение воспитателем стихотворения несколько раз.</a:t>
            </a:r>
          </a:p>
          <a:p>
            <a:pPr>
              <a:buNone/>
            </a:pPr>
            <a:r>
              <a:rPr lang="ru-RU" sz="2600" dirty="0" smtClean="0"/>
              <a:t>5)Повторение стихотворения детьми( в первую очередь  спрашивают кто быстрее запоминает, кто изъявляет желание, затем к других)</a:t>
            </a:r>
          </a:p>
          <a:p>
            <a:pPr>
              <a:buNone/>
            </a:pPr>
            <a:r>
              <a:rPr lang="ru-RU" sz="2600" dirty="0" smtClean="0"/>
              <a:t>6) в последующие дни повторение заучиваемого стихотворения.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953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Общение ( диалог)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>
            <a:normAutofit fontScale="77500" lnSpcReduction="20000"/>
          </a:bodyPr>
          <a:lstStyle/>
          <a:p>
            <a:pPr marL="360363" indent="-360363">
              <a:buNone/>
            </a:pPr>
            <a:r>
              <a:rPr lang="ru-RU" dirty="0" smtClean="0"/>
              <a:t> 1)В начале -использование эмоционального средства для  развития у детей интереса и желания участвовать в диалоге( загадка, вопрос, стихотворение, картина, ситуация и др., имеющие прямое отношение к беседе).</a:t>
            </a:r>
          </a:p>
          <a:p>
            <a:pPr marL="514350" indent="-514350">
              <a:buAutoNum type="arabicParenR"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2) Основный методический прием – вопросы. Которые        направляют мысль детей, раскрывают содержание темы. Вопросы должны быть педагогом продуманны, логически выстроены и понятны детям.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3) Закрепление содержание беседы или углубление  эмоционального воздействия на детей. ( либо краткий заключительный рассказ педагога , либо чтение рассказа, либо чтение стихотворения или исполнение песни, или дидактическая игра.)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733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По игрушке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42928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Могут использоваться дидактические   или сюжетные  (Готовые наборы игрушек, объединенные одним содержанием или  наборы, составленные воспитателем и детьми) игрушки.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                 </a:t>
            </a:r>
            <a:r>
              <a:rPr lang="ru-RU" b="1" i="1" dirty="0" smtClean="0"/>
              <a:t>Виды рассказывания </a:t>
            </a:r>
            <a:r>
              <a:rPr lang="ru-RU" b="1" i="1" dirty="0"/>
              <a:t>по игрушкам</a:t>
            </a:r>
            <a:r>
              <a:rPr lang="ru-RU" b="1" i="1" dirty="0" smtClean="0"/>
              <a:t>:</a:t>
            </a:r>
          </a:p>
          <a:p>
            <a:pPr>
              <a:buNone/>
            </a:pPr>
            <a:endParaRPr lang="ru-RU" b="1" i="1" dirty="0"/>
          </a:p>
          <a:p>
            <a:pPr>
              <a:buNone/>
            </a:pPr>
            <a:r>
              <a:rPr lang="ru-RU" dirty="0"/>
              <a:t>1.	</a:t>
            </a:r>
            <a:r>
              <a:rPr lang="ru-RU" b="1" i="1" dirty="0"/>
              <a:t>Описание игрушки </a:t>
            </a:r>
            <a:r>
              <a:rPr lang="ru-RU" dirty="0"/>
              <a:t>– связное, последовательное описание внешнего вида игрушки, иногда с добавлением личного отношения ребенка к ней, или описание действий и образа жизни изображенного в игрушке живого существа.</a:t>
            </a:r>
          </a:p>
          <a:p>
            <a:pPr>
              <a:buNone/>
            </a:pPr>
            <a:r>
              <a:rPr lang="ru-RU" dirty="0"/>
              <a:t>2.	</a:t>
            </a:r>
            <a:r>
              <a:rPr lang="ru-RU" b="1" i="1" dirty="0"/>
              <a:t>Сюжетные рассказы:</a:t>
            </a:r>
          </a:p>
          <a:p>
            <a:pPr>
              <a:buNone/>
            </a:pPr>
            <a:r>
              <a:rPr lang="ru-RU" dirty="0"/>
              <a:t>-	</a:t>
            </a:r>
            <a:r>
              <a:rPr lang="ru-RU" i="1" u="sng" dirty="0"/>
              <a:t>рассказ по набору игрушек </a:t>
            </a:r>
            <a:r>
              <a:rPr lang="ru-RU" dirty="0"/>
              <a:t>-  связный, последовательный рассказ про группу игрушек, чаще всего сопровождаемый игровыми действиями воспитателя с игрушками по типу игры-драматизации.</a:t>
            </a:r>
          </a:p>
          <a:p>
            <a:pPr>
              <a:buNone/>
            </a:pPr>
            <a:r>
              <a:rPr lang="ru-RU" dirty="0"/>
              <a:t>-	</a:t>
            </a:r>
            <a:r>
              <a:rPr lang="ru-RU" i="1" u="sng" dirty="0"/>
              <a:t>рассказ по отдельной игрушке </a:t>
            </a:r>
            <a:r>
              <a:rPr lang="ru-RU" dirty="0"/>
              <a:t>- связный, последовательный рассказ о воображаемых действиях и приключениях одного героя  - данной игрушки.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440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Методика обучения монологической речи на занятиях с игрушками</a:t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i="1" dirty="0" smtClean="0"/>
              <a:t>       Младший </a:t>
            </a:r>
            <a:r>
              <a:rPr lang="ru-RU" sz="1600" b="1" i="1" dirty="0"/>
              <a:t>дошкольный возраст</a:t>
            </a:r>
          </a:p>
          <a:p>
            <a:pPr>
              <a:buNone/>
            </a:pPr>
            <a:r>
              <a:rPr lang="ru-RU" sz="1600" dirty="0" smtClean="0"/>
              <a:t>        Задача </a:t>
            </a:r>
            <a:r>
              <a:rPr lang="ru-RU" sz="1600" dirty="0"/>
              <a:t>научить детей сосредотачиваться при рассматривании игрушек и предметов, научить отвечать на вопросы по их описанию.</a:t>
            </a:r>
          </a:p>
          <a:p>
            <a:pPr>
              <a:buNone/>
            </a:pPr>
            <a:r>
              <a:rPr lang="ru-RU" sz="1600" b="1" i="1" dirty="0"/>
              <a:t>           В средним дошкольном возрасте  </a:t>
            </a:r>
            <a:r>
              <a:rPr lang="ru-RU" sz="1600" dirty="0"/>
              <a:t>в процессе обучения дети должны интуитивно понять, что описание проводится по определенному плану. Для описания игрушки используют  следующие приемы: описание по образцу, подсказ слова, дополнение, совместное описание, поощрение. </a:t>
            </a:r>
            <a:r>
              <a:rPr lang="ru-RU" sz="1600" dirty="0" smtClean="0"/>
              <a:t>            </a:t>
            </a:r>
            <a:endParaRPr lang="ru-RU" sz="1600" dirty="0"/>
          </a:p>
          <a:p>
            <a:pPr>
              <a:buNone/>
            </a:pPr>
            <a:r>
              <a:rPr lang="ru-RU" sz="1600" dirty="0"/>
              <a:t>              Необходимо сформировать представления о структуре высказывания (начало, середина, конец). Использовать схемы, что позволяет ребенку усвоить средства связи между предложениями и частями текста, формирует умение пользоваться словами – связками вдруг, тогда. </a:t>
            </a:r>
          </a:p>
          <a:p>
            <a:pPr>
              <a:buNone/>
            </a:pPr>
            <a:r>
              <a:rPr lang="ru-RU" sz="1600" dirty="0"/>
              <a:t>             Дети сами составляют загадки на основе образца воспитателя.</a:t>
            </a:r>
          </a:p>
          <a:p>
            <a:pPr>
              <a:buNone/>
            </a:pPr>
            <a:r>
              <a:rPr lang="ru-RU" sz="1600" b="1" i="1" dirty="0"/>
              <a:t>             В старшем дошкольном </a:t>
            </a:r>
            <a:r>
              <a:rPr lang="ru-RU" sz="1600" b="1" i="1" dirty="0" smtClean="0"/>
              <a:t>возрасте:</a:t>
            </a:r>
            <a:r>
              <a:rPr lang="ru-RU" sz="1600" dirty="0" smtClean="0"/>
              <a:t> </a:t>
            </a:r>
            <a:r>
              <a:rPr lang="ru-RU" sz="1600" dirty="0"/>
              <a:t>описание – полное, логичное, без пропуска существенных признаков, повторений, последовательным, точным по языку, с использованием образной речи.</a:t>
            </a:r>
          </a:p>
          <a:p>
            <a:pPr>
              <a:buNone/>
            </a:pPr>
            <a:r>
              <a:rPr lang="ru-RU" sz="1600" b="1" i="1" dirty="0"/>
              <a:t>               В подготовительной группе </a:t>
            </a:r>
            <a:r>
              <a:rPr lang="ru-RU" sz="1600" dirty="0"/>
              <a:t>дается более полное описание признаков (если это животное, говорят о его полезности, образе жизни, повадках). В описание вносится соревновательный момент.</a:t>
            </a:r>
          </a:p>
          <a:p>
            <a:pPr>
              <a:buNone/>
            </a:pPr>
            <a:r>
              <a:rPr lang="ru-RU" sz="1600" dirty="0"/>
              <a:t>              При составлении загадок образец почти не применяется. Полезно использовать схемы описания.</a:t>
            </a:r>
          </a:p>
          <a:p>
            <a:pPr>
              <a:buNone/>
            </a:pPr>
            <a:r>
              <a:rPr lang="ru-RU" sz="1600" dirty="0"/>
              <a:t>              Описательные и повествовательные тексты анализируются с точки зрения  их структуры, проводится работа с моделями,  речь детей  обогащается словами – связками для соединения предложений</a:t>
            </a:r>
          </a:p>
        </p:txBody>
      </p:sp>
    </p:spTree>
    <p:extLst>
      <p:ext uri="{BB962C8B-B14F-4D97-AF65-F5344CB8AC3E}">
        <p14:creationId xmlns:p14="http://schemas.microsoft.com/office/powerpoint/2010/main" val="89813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Рассказ- описание игрушки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1900" dirty="0" smtClean="0"/>
              <a:t>1)Цель.</a:t>
            </a:r>
          </a:p>
          <a:p>
            <a:pPr>
              <a:buNone/>
            </a:pPr>
            <a:r>
              <a:rPr lang="ru-RU" sz="1900" dirty="0" smtClean="0"/>
              <a:t>      Рассматривание игрушки. Обращение внимания детей на характерные особенности внешнего вида игрушки. </a:t>
            </a:r>
          </a:p>
          <a:p>
            <a:pPr>
              <a:buNone/>
            </a:pPr>
            <a:r>
              <a:rPr lang="ru-RU" sz="1900" dirty="0" smtClean="0"/>
              <a:t>      Вопросы педагога. Высказывания детей отдельными фразами, которые педагог объединяет в связный рассказ.</a:t>
            </a:r>
          </a:p>
          <a:p>
            <a:pPr>
              <a:buNone/>
            </a:pPr>
            <a:endParaRPr lang="ru-RU" sz="1900" dirty="0" smtClean="0"/>
          </a:p>
          <a:p>
            <a:pPr>
              <a:buNone/>
            </a:pPr>
            <a:r>
              <a:rPr lang="ru-RU" sz="1900" dirty="0" smtClean="0"/>
              <a:t>    2)Образец рассказа  ( со 2 половины года </a:t>
            </a:r>
          </a:p>
          <a:p>
            <a:pPr>
              <a:buNone/>
            </a:pPr>
            <a:r>
              <a:rPr lang="ru-RU" sz="1900" dirty="0" smtClean="0"/>
              <a:t>       со средней группы по плану: название игрушки, основные ее качества и действия с ней.)</a:t>
            </a:r>
          </a:p>
          <a:p>
            <a:pPr>
              <a:buNone/>
            </a:pPr>
            <a:r>
              <a:rPr lang="ru-RU" sz="1900" dirty="0" smtClean="0"/>
              <a:t>      </a:t>
            </a:r>
            <a:r>
              <a:rPr lang="ru-RU" sz="1900" b="1" dirty="0" smtClean="0">
                <a:solidFill>
                  <a:srgbClr val="FF0000"/>
                </a:solidFill>
              </a:rPr>
              <a:t>Чтобы дети не копировали целиком  речевой образец, педагог описывает однотипную игрушку, а не  ту о которой  будут говорить дети.</a:t>
            </a:r>
          </a:p>
          <a:p>
            <a:pPr>
              <a:buNone/>
            </a:pPr>
            <a:endParaRPr lang="ru-RU" sz="1900" dirty="0" smtClean="0"/>
          </a:p>
          <a:p>
            <a:pPr>
              <a:buNone/>
            </a:pPr>
            <a:r>
              <a:rPr lang="ru-RU" sz="1900" dirty="0" smtClean="0"/>
              <a:t>    3)рассказы детей.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051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4143</Words>
  <Application>Microsoft Office PowerPoint</Application>
  <PresentationFormat>Экран (4:3)</PresentationFormat>
  <Paragraphs>310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Виды речевой деятельности дошкольника</vt:lpstr>
      <vt:lpstr>Презентация PowerPoint</vt:lpstr>
      <vt:lpstr>пересказ</vt:lpstr>
      <vt:lpstr>Примерная структура НОД по обучению детей пересказу</vt:lpstr>
      <vt:lpstr>Заучивание стихов </vt:lpstr>
      <vt:lpstr>Общение ( диалог) </vt:lpstr>
      <vt:lpstr>По игрушке</vt:lpstr>
      <vt:lpstr>Методика обучения монологической речи на занятиях с игрушками </vt:lpstr>
      <vt:lpstr>Рассказ- описание игрушки </vt:lpstr>
      <vt:lpstr>Рассказ –описание предмета </vt:lpstr>
      <vt:lpstr>Рассказ описание картины пейзажной </vt:lpstr>
      <vt:lpstr>Рассказ повествование по сюжетной картине </vt:lpstr>
      <vt:lpstr>Рассказ повествование по серии сюжетных картинок </vt:lpstr>
      <vt:lpstr>Презентация PowerPoint</vt:lpstr>
      <vt:lpstr>Рассказывание из опыта ( о событиях)</vt:lpstr>
      <vt:lpstr>Творческое рассказывание </vt:lpstr>
      <vt:lpstr>Презентация PowerPoint</vt:lpstr>
      <vt:lpstr>Сочинение- творческое рассказывание сказки, рассказа</vt:lpstr>
      <vt:lpstr>Сочинение рассказа-этюда ( о предмете, природном объекте)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дошкольника</dc:title>
  <dc:creator>11</dc:creator>
  <cp:lastModifiedBy>11</cp:lastModifiedBy>
  <cp:revision>19</cp:revision>
  <dcterms:created xsi:type="dcterms:W3CDTF">2015-01-25T18:27:52Z</dcterms:created>
  <dcterms:modified xsi:type="dcterms:W3CDTF">2015-01-27T18:55:38Z</dcterms:modified>
</cp:coreProperties>
</file>