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2" autoAdjust="0"/>
    <p:restoredTop sz="94660"/>
  </p:normalViewPr>
  <p:slideViewPr>
    <p:cSldViewPr>
      <p:cViewPr varScale="1">
        <p:scale>
          <a:sx n="68" d="100"/>
          <a:sy n="6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3AC2B-CD4A-43FF-87E7-707E4E3418A0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95AC-D612-4FB3-8FEE-5D3563ADA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41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C7FE4-7A5D-4E1E-A910-42C65C8FFB56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516AB-2B64-4B6B-ACB2-3ACF1C6C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lip_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988840"/>
            <a:ext cx="7236296" cy="511967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Прямоугольник 5"/>
          <p:cNvSpPr/>
          <p:nvPr/>
        </p:nvSpPr>
        <p:spPr>
          <a:xfrm>
            <a:off x="1043608" y="332656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ПРЕЗИДЕНТСКИЕ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СОСТЯЗаНИЯ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203fbded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1340767"/>
            <a:ext cx="9144000" cy="55172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/>
              <a:t>Бег на 6</a:t>
            </a:r>
            <a:r>
              <a:rPr lang="ru-RU" sz="6000" b="1" i="1" dirty="0" smtClean="0"/>
              <a:t>0 </a:t>
            </a:r>
            <a:r>
              <a:rPr lang="ru-RU" sz="6000" b="1" i="1" dirty="0"/>
              <a:t>м</a:t>
            </a:r>
            <a:endParaRPr lang="ru-RU" sz="60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39552" y="1468377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Выполняется на беговой дорожке или ровной местности, на земляном или асфальтовом покрытии (старт произвольный). Результат фиксируется с помощью секундомера с точностью до 0,1 секунды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224136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итогов.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Выявление победителей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dirty="0"/>
          </a:p>
        </p:txBody>
      </p:sp>
      <p:pic>
        <p:nvPicPr>
          <p:cNvPr id="5" name="Рисунок 4" descr="x_8aeae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212976"/>
            <a:ext cx="6248400" cy="41275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772816"/>
            <a:ext cx="79239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Команда-победитель в «Президентском состязании»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выявляется по наибольшей сумме очков, набранных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каждым участником команды, согласно таблицам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оценки результатов «Президентских состязаний» 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Российского смотра-конкурса физической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подготовленности учащихся общеобразовательных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учреждений.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224136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Подведение итогов.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Выявление победителей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5400" dirty="0"/>
          </a:p>
        </p:txBody>
      </p:sp>
      <p:pic>
        <p:nvPicPr>
          <p:cNvPr id="5" name="Рисунок 4" descr="x_8aeae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3212976"/>
            <a:ext cx="6248400" cy="41275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1945286"/>
            <a:ext cx="828092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Победитель в  личном первенстве раздельно среди девушек и юношей определяется по  наибольшей сумме очков, набранных участником команды. Очки подсчитываются по таблице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«Методические рекомендации» по организации и проведению спортивно-оздоровительного фестиваля школьников «Президентские состязания», соревнований «Президентские спортивные игры».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56490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Century Schoolbook" pitchFamily="18" charset="0"/>
              </a:rPr>
              <a:t>укрепление здоровья подрастающего поколения, вовлечение детей и подростков в систематические занятия физической культурой и спортом;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entury Schoolbook" pitchFamily="18" charset="0"/>
              </a:rPr>
              <a:t>Одной  из задач </a:t>
            </a:r>
          </a:p>
          <a:p>
            <a:pPr algn="ctr"/>
            <a:r>
              <a:rPr lang="ru-RU" sz="2400" b="1" dirty="0" smtClean="0">
                <a:latin typeface="Century Schoolbook" pitchFamily="18" charset="0"/>
              </a:rPr>
              <a:t>«Президентских состязаний» является: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0995" y="476672"/>
            <a:ext cx="8873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Наше будущее – в наших руках!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Komik_bebek_resimleri_1.jpg"/>
          <p:cNvPicPr>
            <a:picLocks noChangeAspect="1"/>
          </p:cNvPicPr>
          <p:nvPr/>
        </p:nvPicPr>
        <p:blipFill>
          <a:blip r:embed="rId2" cstate="print"/>
          <a:srcRect t="48059" r="3321"/>
          <a:stretch>
            <a:fillRect/>
          </a:stretch>
        </p:blipFill>
        <p:spPr>
          <a:xfrm>
            <a:off x="4572000" y="3717032"/>
            <a:ext cx="4318847" cy="276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_6196.gif"/>
          <p:cNvPicPr>
            <a:picLocks noChangeAspect="1"/>
          </p:cNvPicPr>
          <p:nvPr/>
        </p:nvPicPr>
        <p:blipFill>
          <a:blip r:embed="rId3" cstate="print"/>
          <a:srcRect l="12201" t="11750" r="7665" b="23000"/>
          <a:stretch>
            <a:fillRect/>
          </a:stretch>
        </p:blipFill>
        <p:spPr>
          <a:xfrm>
            <a:off x="179512" y="3789040"/>
            <a:ext cx="4558851" cy="249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4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7992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ru-RU" sz="2000" dirty="0" smtClean="0"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2000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/>
            <a:endParaRPr lang="ru-RU" sz="2000" dirty="0"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7" name="Рисунок 6" descr="clip_image001.pn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473750"/>
            <a:ext cx="9023676" cy="63842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Прямоугольник 7"/>
          <p:cNvSpPr/>
          <p:nvPr/>
        </p:nvSpPr>
        <p:spPr>
          <a:xfrm>
            <a:off x="539552" y="105273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50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Всероссийские спортивные соревнования школьников </a:t>
            </a:r>
            <a:r>
              <a:rPr lang="ru-RU" sz="2050" b="1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«Президентские состязания»</a:t>
            </a:r>
            <a:r>
              <a:rPr lang="ru-RU" sz="2050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 проводятся ежегодно в соответствии с Указом Президента Российской Федерации от 30 июля 2010 г. № 948 «О проведении всероссийских спортивных соревнований (игр) школьников». </a:t>
            </a:r>
          </a:p>
          <a:p>
            <a:pPr algn="just"/>
            <a:endParaRPr lang="ru-RU" sz="2000" dirty="0" smtClean="0">
              <a:latin typeface="Century Schoolbook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2000" b="1" dirty="0" smtClean="0">
                <a:latin typeface="Century Schoolbook" pitchFamily="18" charset="0"/>
                <a:ea typeface="Arial Unicode MS" pitchFamily="34" charset="-128"/>
                <a:cs typeface="Arial Unicode MS" pitchFamily="34" charset="-128"/>
              </a:rPr>
              <a:t>Цель соревнований:</a:t>
            </a:r>
          </a:p>
          <a:p>
            <a:pPr algn="just"/>
            <a:r>
              <a:rPr lang="ru-RU" sz="2000" dirty="0" smtClean="0">
                <a:latin typeface="Century Schoolbook" pitchFamily="18" charset="0"/>
              </a:rPr>
              <a:t>Спортивные соревнования «Президентские состязания» являются комплексными спортивно-оздоровительными соревнованиями и преследуют цели укрепления здоровья подрастающего поколения, привлечения учащихся к регулярным занятиям физической культурой и спортом. </a:t>
            </a:r>
          </a:p>
          <a:p>
            <a:pPr algn="just"/>
            <a:endParaRPr lang="ru-RU" sz="2000" dirty="0" smtClean="0">
              <a:latin typeface="Century Schoolbook" pitchFamily="18" charset="0"/>
            </a:endParaRPr>
          </a:p>
          <a:p>
            <a:pPr algn="just"/>
            <a:r>
              <a:rPr lang="ru-RU" sz="2000" b="1" dirty="0" smtClean="0">
                <a:latin typeface="Century Schoolbook" pitchFamily="18" charset="0"/>
              </a:rPr>
              <a:t>Участники соревнований:</a:t>
            </a:r>
          </a:p>
          <a:p>
            <a:pPr algn="just"/>
            <a:r>
              <a:rPr lang="ru-RU" sz="2000" dirty="0" smtClean="0"/>
              <a:t>5 - 11 классы - </a:t>
            </a:r>
            <a:r>
              <a:rPr lang="ru-RU" sz="2000" dirty="0" smtClean="0">
                <a:latin typeface="Century Schoolbook" pitchFamily="18" charset="0"/>
              </a:rPr>
              <a:t>класс-команда: 10 юношей + 10 девушек</a:t>
            </a:r>
            <a:endParaRPr lang="ru-RU" sz="2000" b="1" dirty="0" smtClean="0">
              <a:latin typeface="Century Schoolbook" pitchFamily="18" charset="0"/>
            </a:endParaRPr>
          </a:p>
          <a:p>
            <a:pPr algn="just"/>
            <a:endParaRPr lang="ru-RU" sz="2000" dirty="0" smtClean="0">
              <a:latin typeface="Century Schoolbook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054" y="188640"/>
            <a:ext cx="7648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Президентские состязания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1570186"/>
          </a:xfrm>
        </p:spPr>
        <p:txBody>
          <a:bodyPr>
            <a:noAutofit/>
          </a:bodyPr>
          <a:lstStyle/>
          <a:p>
            <a:r>
              <a:rPr lang="ru-RU" sz="4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</a:t>
            </a:r>
            <a:br>
              <a:rPr lang="ru-RU" sz="4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«Президентских состязаний» </a:t>
            </a:r>
            <a:br>
              <a:rPr lang="ru-RU" sz="4800" b="1" cap="none" spc="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633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39021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Бег 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 1000 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м.</a:t>
            </a:r>
            <a:endParaRPr lang="ru-RU" sz="28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Поднимание 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туловища из 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положения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    «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лежа на спине» за 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30 секунд.</a:t>
            </a:r>
            <a:endParaRPr lang="ru-RU" sz="28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3.  Прыжок 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 длину с 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места.</a:t>
            </a:r>
            <a:endParaRPr lang="ru-RU" sz="28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4.  Наклон 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вперед из положения «сидя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dirty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5.  Подтягивание </a:t>
            </a:r>
            <a:r>
              <a:rPr lang="ru-RU" sz="28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на перекладине (мальчики</a:t>
            </a: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ru-RU" sz="2800" dirty="0" smtClean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6.  Сгибание – разгибание рук в упоре «лёжа» (девочки).</a:t>
            </a:r>
            <a:endParaRPr lang="ru-RU" sz="2800" dirty="0" smtClean="0">
              <a:solidFill>
                <a:prstClr val="black"/>
              </a:solidFill>
              <a:latin typeface="Century Schoolbook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7.  Бег  60 м. </a:t>
            </a:r>
            <a:endParaRPr lang="ru-RU" sz="28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231320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latin typeface="+mn-lt"/>
              </a:rPr>
              <a:t>Бег на 1000 м</a:t>
            </a:r>
            <a:endParaRPr lang="ru-RU" sz="6000" b="1" i="1" dirty="0">
              <a:latin typeface="+mn-lt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39552" y="1842790"/>
            <a:ext cx="81369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Бег на 1000 м выполняется с высокого старта на беговой дорожке или ровной местности, на земляном или асфальтовом покрытии. Результат фиксируется с помощью секундомера с точностью до 0,1 секунды.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82154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Поднимание </a:t>
            </a:r>
            <a:r>
              <a:rPr lang="ru-RU" sz="4800" b="1" i="1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туловища </a:t>
            </a:r>
            <a: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из     положения  </a:t>
            </a:r>
            <a:r>
              <a:rPr lang="ru-RU" sz="4800" b="1" i="1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«лежа на спине</a:t>
            </a:r>
            <a: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»</a:t>
            </a:r>
            <a:endParaRPr lang="ru-RU" sz="4800" b="1" i="1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988840"/>
          <a:ext cx="9144000" cy="424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4248472">
                <a:tc>
                  <a:txBody>
                    <a:bodyPr/>
                    <a:lstStyle/>
                    <a:p>
                      <a:pPr marL="0" marR="0" lvl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Исходное положение: лежа на спине, руки за головой, пальцы 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замок, локти в сторону, ноги согнуты в коленях под углом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 градусов, ступни закреплены.  Каждый раз, возвращаясь в и.п., локтями  обязательно касаться пола. Фиксируется количество.</a:t>
                      </a:r>
                    </a:p>
                    <a:p>
                      <a:pPr lvl="1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DSC_61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4167861" cy="288032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Прыжок </a:t>
            </a:r>
            <a:r>
              <a:rPr lang="ru-RU" sz="5400" b="1" i="1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в длину с </a:t>
            </a:r>
            <a:r>
              <a:rPr lang="ru-RU" sz="54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места</a:t>
            </a:r>
            <a:r>
              <a:rPr lang="ru-RU" sz="5400" b="1" i="1" dirty="0">
                <a:solidFill>
                  <a:prstClr val="black"/>
                </a:solidFill>
                <a:latin typeface="+mn-lt"/>
                <a:cs typeface="Arial" pitchFamily="34" charset="0"/>
              </a:rPr>
              <a:t/>
            </a:r>
            <a:br>
              <a:rPr lang="ru-RU" sz="5400" b="1" i="1" dirty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endParaRPr lang="ru-RU" sz="5400" b="1" i="1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268760"/>
          <a:ext cx="8280920" cy="5256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/>
                <a:gridCol w="4140460"/>
              </a:tblGrid>
              <a:tr h="459154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ea typeface="Times New Roman" pitchFamily="18" charset="0"/>
                          <a:cs typeface="Times New Roman" pitchFamily="18" charset="0"/>
                        </a:rPr>
                        <a:t>Выполняется на размеченной резиновой дорожке или другой нескользящей поверхности. Прыжок производится одновременным отталкиванием двумя ногами от стартовой линии с взмахом рук, приземление производится на обе ноги. Длина прыжка с трех попыток измеряется в сантиметрах от стартовой линии до ближнего касания ногами или любой частью тела. В зачет идет лучший результат.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50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DSC_61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2304256" cy="3028677"/>
          </a:xfrm>
          <a:prstGeom prst="rect">
            <a:avLst/>
          </a:prstGeom>
        </p:spPr>
      </p:pic>
      <p:pic>
        <p:nvPicPr>
          <p:cNvPr id="10" name="Рисунок 9" descr="DSC_61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356992"/>
            <a:ext cx="2232248" cy="305962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4800" b="1" i="1" dirty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Наклон вперед из положения «сидя</a:t>
            </a:r>
            <a:r>
              <a:rPr lang="ru-RU" sz="4800" b="1" i="1" dirty="0" smtClean="0">
                <a:solidFill>
                  <a:prstClr val="black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55679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latin typeface="Century Schoolbook" pitchFamily="18" charset="0"/>
              </a:rPr>
              <a:t>Необходимо на полу обозначить центровую и </a:t>
            </a:r>
            <a:r>
              <a:rPr lang="ru-RU" b="1" dirty="0" err="1" smtClean="0">
                <a:latin typeface="Century Schoolbook" pitchFamily="18" charset="0"/>
              </a:rPr>
              <a:t>перпенди-кулярную</a:t>
            </a:r>
            <a:r>
              <a:rPr lang="ru-RU" b="1" dirty="0" smtClean="0">
                <a:latin typeface="Century Schoolbook" pitchFamily="18" charset="0"/>
              </a:rPr>
              <a:t> </a:t>
            </a:r>
            <a:r>
              <a:rPr lang="ru-RU" b="1" dirty="0">
                <a:latin typeface="Century Schoolbook" pitchFamily="18" charset="0"/>
              </a:rPr>
              <a:t>линии. Сидя на полу (без обуви),  ступнями ног следует касаться центровой линии, ноги выпрямлены в коленях (сгибание ног в коленях не допускается), ступни вертикальны, расстояние между ними составляет 20-30 см. Выполняется 3 наклона вперед, на 4-ом фиксируется результат на перпендикулярной мерной линии при касании ее кончиками пальцев, при фиксации этого результата не менее 2-х секунд.</a:t>
            </a:r>
          </a:p>
        </p:txBody>
      </p:sp>
      <p:pic>
        <p:nvPicPr>
          <p:cNvPr id="7" name="Рисунок 6" descr="DSC_61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789040"/>
            <a:ext cx="4320480" cy="2903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  <a:alpha val="87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+mn-lt"/>
              </a:rPr>
              <a:t/>
            </a:r>
            <a:br>
              <a:rPr lang="ru-RU" sz="4800" b="1" i="1" dirty="0" smtClean="0">
                <a:latin typeface="+mn-lt"/>
              </a:rPr>
            </a:br>
            <a:r>
              <a:rPr lang="ru-RU" sz="4800" b="1" i="1" dirty="0" smtClean="0">
                <a:latin typeface="+mn-lt"/>
              </a:rPr>
              <a:t/>
            </a:r>
            <a:br>
              <a:rPr lang="ru-RU" sz="4800" b="1" i="1" dirty="0" smtClean="0">
                <a:latin typeface="+mn-lt"/>
              </a:rPr>
            </a:br>
            <a:r>
              <a:rPr lang="ru-RU" sz="6000" b="1" i="1" dirty="0" smtClean="0">
                <a:latin typeface="+mn-lt"/>
              </a:rPr>
              <a:t>Подтягивание </a:t>
            </a:r>
            <a:br>
              <a:rPr lang="ru-RU" sz="6000" b="1" i="1" dirty="0" smtClean="0">
                <a:latin typeface="+mn-lt"/>
              </a:rPr>
            </a:br>
            <a:r>
              <a:rPr lang="ru-RU" sz="6000" b="1" i="1" dirty="0" smtClean="0">
                <a:latin typeface="+mn-lt"/>
              </a:rPr>
              <a:t>на перекладине</a:t>
            </a:r>
            <a:br>
              <a:rPr lang="ru-RU" sz="6000" b="1" i="1" dirty="0" smtClean="0">
                <a:latin typeface="+mn-lt"/>
              </a:rPr>
            </a:br>
            <a:endParaRPr lang="ru-RU" sz="6000" i="1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992208"/>
          <a:ext cx="7416824" cy="417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/>
                <a:gridCol w="3456384"/>
              </a:tblGrid>
              <a:tr h="4176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kern="1200" dirty="0" smtClean="0">
                        <a:solidFill>
                          <a:schemeClr val="tx1"/>
                        </a:solidFill>
                        <a:latin typeface="Century Schoolbook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Выполняется из виса, хват сверху. Сгибая руки в локтевом суставе, вис на согнутых руках. </a:t>
                      </a:r>
                      <a:r>
                        <a:rPr lang="ru-RU" sz="2200" kern="1200" dirty="0" err="1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Подбо-родок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над перекладиной. Возвращаясь в исходное положение, руки в </a:t>
                      </a:r>
                      <a:r>
                        <a:rPr lang="ru-RU" sz="2200" kern="1200" dirty="0" err="1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локте-вом</a:t>
                      </a:r>
                      <a:r>
                        <a:rPr lang="ru-RU" sz="2200" kern="1200" dirty="0" smtClean="0">
                          <a:solidFill>
                            <a:schemeClr val="tx1"/>
                          </a:solidFill>
                          <a:latin typeface="Century Schoolbook" pitchFamily="18" charset="0"/>
                          <a:ea typeface="+mn-ea"/>
                          <a:cs typeface="+mn-cs"/>
                        </a:rPr>
                        <a:t> суставе разгибаем полностью. 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DSC_61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348880"/>
            <a:ext cx="2517367" cy="375087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i="1" dirty="0">
                <a:latin typeface="+mn-lt"/>
              </a:rPr>
              <a:t>Сгибание и разгибание рук в упоре «лёжа» </a:t>
            </a:r>
            <a:r>
              <a:rPr lang="ru-RU" i="1" dirty="0" smtClean="0"/>
              <a:t>(девушки) </a:t>
            </a:r>
            <a:endParaRPr lang="ru-RU" i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1916832"/>
            <a:ext cx="78488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Times New Roman" pitchFamily="18" charset="0"/>
              </a:rPr>
              <a:t>Исходное положение – упор лежа на полу. Голова, туловище и ноги составляют прямую линию. Сгибание рук выполняется до касания грудью предмета высотой не более 5 см, не нарушая прямой линии тела, а разгибание производится до полного выпрямления рук при сохранении прямой линии тела. Дается одна попытка. Пауза между повторениями не должна превышать 3 сек. Фиксируется количество отжиманий при условии правильного выполнения упражнения.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  <a:cs typeface="Arial" pitchFamily="34" charset="0"/>
            </a:endParaRPr>
          </a:p>
        </p:txBody>
      </p:sp>
      <p:pic>
        <p:nvPicPr>
          <p:cNvPr id="4" name="Рисунок 3" descr="DSC_6079.JPG"/>
          <p:cNvPicPr>
            <a:picLocks noChangeAspect="1"/>
          </p:cNvPicPr>
          <p:nvPr/>
        </p:nvPicPr>
        <p:blipFill>
          <a:blip r:embed="rId2" cstate="print"/>
          <a:srcRect l="-941" t="52147" r="22854" b="8610"/>
          <a:stretch>
            <a:fillRect/>
          </a:stretch>
        </p:blipFill>
        <p:spPr>
          <a:xfrm>
            <a:off x="1691680" y="4365104"/>
            <a:ext cx="5976664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573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Виды  «Президентских состязаний»  </vt:lpstr>
      <vt:lpstr>Бег на 1000 м</vt:lpstr>
      <vt:lpstr>   Поднимание туловища из     положения  «лежа на спине»</vt:lpstr>
      <vt:lpstr> Прыжок в длину с места </vt:lpstr>
      <vt:lpstr>Наклон вперед из положения «сидя» </vt:lpstr>
      <vt:lpstr>  Подтягивание  на перекладине </vt:lpstr>
      <vt:lpstr>Сгибание и разгибание рук в упоре «лёжа» (девушки) </vt:lpstr>
      <vt:lpstr>Бег на 60 м</vt:lpstr>
      <vt:lpstr>Подведение итогов. Выявление победителей </vt:lpstr>
      <vt:lpstr>Подведение итогов. Выявление победителей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39</cp:revision>
  <dcterms:created xsi:type="dcterms:W3CDTF">2012-10-01T12:54:36Z</dcterms:created>
  <dcterms:modified xsi:type="dcterms:W3CDTF">2015-05-03T16:14:18Z</dcterms:modified>
</cp:coreProperties>
</file>